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0" r:id="rId3"/>
    <p:sldId id="264" r:id="rId4"/>
    <p:sldId id="265" r:id="rId5"/>
    <p:sldId id="266" r:id="rId6"/>
    <p:sldId id="267" r:id="rId7"/>
    <p:sldId id="257" r:id="rId8"/>
    <p:sldId id="258" r:id="rId9"/>
    <p:sldId id="268" r:id="rId10"/>
    <p:sldId id="263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-18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3D39BC4-D2E5-9444-A42F-9FE54652B42E}" type="datetimeFigureOut">
              <a:rPr lang="en-US" smtClean="0"/>
              <a:t>29/06/2014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09759DE-358B-1843-B7FB-1828B9AB4F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9BC4-D2E5-9444-A42F-9FE54652B42E}" type="datetimeFigureOut">
              <a:rPr lang="en-US" smtClean="0"/>
              <a:t>29/06/2014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59DE-358B-1843-B7FB-1828B9AB4F5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9BC4-D2E5-9444-A42F-9FE54652B42E}" type="datetimeFigureOut">
              <a:rPr lang="en-US" smtClean="0"/>
              <a:t>29/06/2014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59DE-358B-1843-B7FB-1828B9AB4F5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9BC4-D2E5-9444-A42F-9FE54652B42E}" type="datetimeFigureOut">
              <a:rPr lang="en-US" smtClean="0"/>
              <a:t>29/06/2014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59DE-358B-1843-B7FB-1828B9AB4F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9BC4-D2E5-9444-A42F-9FE54652B42E}" type="datetimeFigureOut">
              <a:rPr lang="en-US" smtClean="0"/>
              <a:t>29/06/2014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59DE-358B-1843-B7FB-1828B9AB4F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9BC4-D2E5-9444-A42F-9FE54652B42E}" type="datetimeFigureOut">
              <a:rPr lang="en-US" smtClean="0"/>
              <a:t>29/06/2014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59DE-358B-1843-B7FB-1828B9AB4F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43D39BC4-D2E5-9444-A42F-9FE54652B42E}" type="datetimeFigureOut">
              <a:rPr lang="en-US" smtClean="0"/>
              <a:t>29/06/2014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59DE-358B-1843-B7FB-1828B9AB4F5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9BC4-D2E5-9444-A42F-9FE54652B42E}" type="datetimeFigureOut">
              <a:rPr lang="en-US" smtClean="0"/>
              <a:t>29/06/2014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59DE-358B-1843-B7FB-1828B9AB4F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9BC4-D2E5-9444-A42F-9FE54652B42E}" type="datetimeFigureOut">
              <a:rPr lang="en-US" smtClean="0"/>
              <a:t>29/06/2014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59DE-358B-1843-B7FB-1828B9AB4F5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9BC4-D2E5-9444-A42F-9FE54652B42E}" type="datetimeFigureOut">
              <a:rPr lang="en-US" smtClean="0"/>
              <a:t>29/06/2014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59DE-358B-1843-B7FB-1828B9AB4F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9BC4-D2E5-9444-A42F-9FE54652B42E}" type="datetimeFigureOut">
              <a:rPr lang="en-US" smtClean="0"/>
              <a:t>29/06/2014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59DE-358B-1843-B7FB-1828B9AB4F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43D39BC4-D2E5-9444-A42F-9FE54652B42E}" type="datetimeFigureOut">
              <a:rPr lang="en-US" smtClean="0"/>
              <a:t>29/06/2014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59DE-358B-1843-B7FB-1828B9AB4F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43D39BC4-D2E5-9444-A42F-9FE54652B42E}" type="datetimeFigureOut">
              <a:rPr lang="en-US" smtClean="0"/>
              <a:t>29/06/2014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09759DE-358B-1843-B7FB-1828B9AB4F5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43D39BC4-D2E5-9444-A42F-9FE54652B42E}" type="datetimeFigureOut">
              <a:rPr lang="en-US" smtClean="0"/>
              <a:t>29/06/2014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D09759DE-358B-1843-B7FB-1828B9AB4F5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43D39BC4-D2E5-9444-A42F-9FE54652B42E}" type="datetimeFigureOut">
              <a:rPr lang="en-US" smtClean="0"/>
              <a:t>29/06/2014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59DE-358B-1843-B7FB-1828B9AB4F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D09759DE-358B-1843-B7FB-1828B9AB4F5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9BC4-D2E5-9444-A42F-9FE54652B42E}" type="datetimeFigureOut">
              <a:rPr lang="en-US" smtClean="0"/>
              <a:t>29/06/2014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59DE-358B-1843-B7FB-1828B9AB4F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9BC4-D2E5-9444-A42F-9FE54652B42E}" type="datetimeFigureOut">
              <a:rPr lang="en-US" smtClean="0"/>
              <a:t>29/06/2014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59DE-358B-1843-B7FB-1828B9AB4F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9BC4-D2E5-9444-A42F-9FE54652B42E}" type="datetimeFigureOut">
              <a:rPr lang="en-US" smtClean="0"/>
              <a:t>29/06/2014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59DE-358B-1843-B7FB-1828B9AB4F5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3D39BC4-D2E5-9444-A42F-9FE54652B42E}" type="datetimeFigureOut">
              <a:rPr lang="en-US" smtClean="0"/>
              <a:t>29/06/2014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D09759DE-358B-1843-B7FB-1828B9AB4F5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uardian.co.uk/profile/tracymcveigh" TargetMode="External"/><Relationship Id="rId3" Type="http://schemas.openxmlformats.org/officeDocument/2006/relationships/hyperlink" Target="http://observer.guardian.co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3391" y="4520012"/>
            <a:ext cx="7695977" cy="104868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His </a:t>
            </a:r>
            <a:r>
              <a:rPr lang="en-US" b="1" dirty="0"/>
              <a:t>commandments are not burdensome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16410" y="5568696"/>
            <a:ext cx="3718496" cy="621792"/>
          </a:xfrm>
        </p:spPr>
        <p:txBody>
          <a:bodyPr/>
          <a:lstStyle/>
          <a:p>
            <a:r>
              <a:rPr lang="en-US" b="1" dirty="0" smtClean="0"/>
              <a:t>4</a:t>
            </a:r>
            <a:r>
              <a:rPr lang="en-US" b="1" baseline="30000" dirty="0" smtClean="0"/>
              <a:t>th</a:t>
            </a:r>
            <a:r>
              <a:rPr lang="en-US" b="1" dirty="0" smtClean="0"/>
              <a:t>  Sunday of </a:t>
            </a:r>
            <a:r>
              <a:rPr lang="en-US" b="1" dirty="0" err="1" smtClean="0"/>
              <a:t>Baonah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8681" y="394073"/>
            <a:ext cx="4768938" cy="3578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777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El </a:t>
            </a:r>
            <a:r>
              <a:rPr lang="en-US" dirty="0" err="1" smtClean="0"/>
              <a:t>Eylon</a:t>
            </a:r>
            <a:r>
              <a:rPr lang="en-US" dirty="0" smtClean="0"/>
              <a:t> = Most High = Sovereign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/>
              <a:t>Now I, Nebuchadnezzar, </a:t>
            </a:r>
            <a:r>
              <a:rPr lang="en-US" sz="3600" b="1" u="sng" dirty="0">
                <a:solidFill>
                  <a:srgbClr val="FF0000"/>
                </a:solidFill>
              </a:rPr>
              <a:t>praise and extol and honor the King of heaven, all of whose works </a:t>
            </a:r>
            <a:r>
              <a:rPr lang="en-US" sz="3600" b="1" i="1" u="sng" dirty="0">
                <a:solidFill>
                  <a:srgbClr val="FF0000"/>
                </a:solidFill>
              </a:rPr>
              <a:t>are</a:t>
            </a:r>
            <a:r>
              <a:rPr lang="en-US" sz="3600" b="1" u="sng" dirty="0">
                <a:solidFill>
                  <a:srgbClr val="FF0000"/>
                </a:solidFill>
              </a:rPr>
              <a:t> truth, and His ways justice</a:t>
            </a:r>
            <a:r>
              <a:rPr lang="en-US" sz="3600" b="1" dirty="0"/>
              <a:t>. And those who walk in pride He is able to put down</a:t>
            </a:r>
            <a:r>
              <a:rPr lang="en-US" sz="3600" b="1" dirty="0" smtClean="0"/>
              <a:t>. Dan 4:37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792211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u="sng" dirty="0" smtClean="0">
                <a:solidFill>
                  <a:srgbClr val="C00000"/>
                </a:solidFill>
                <a:ea typeface="+mj-ea"/>
              </a:rPr>
              <a:t>(St. Athanasius the Apostolic)</a:t>
            </a:r>
            <a:br>
              <a:rPr lang="en-US" b="1" u="sng" dirty="0" smtClean="0">
                <a:solidFill>
                  <a:srgbClr val="C00000"/>
                </a:solidFill>
                <a:ea typeface="+mj-ea"/>
              </a:rPr>
            </a:br>
            <a:endParaRPr lang="en-GB" b="1" u="sng" dirty="0">
              <a:solidFill>
                <a:srgbClr val="C00000"/>
              </a:solidFill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4000" dirty="0" smtClean="0">
                <a:ea typeface="+mn-ea"/>
              </a:rPr>
              <a:t>The Lord has granted us great gifts: He </a:t>
            </a:r>
            <a:r>
              <a:rPr lang="en-US" sz="4000" b="1" u="sng" dirty="0" smtClean="0">
                <a:solidFill>
                  <a:srgbClr val="C00000"/>
                </a:solidFill>
                <a:ea typeface="+mn-ea"/>
              </a:rPr>
              <a:t>did not just untie our bonds to sin</a:t>
            </a:r>
            <a:r>
              <a:rPr lang="en-US" sz="4000" dirty="0" smtClean="0">
                <a:ea typeface="+mn-ea"/>
              </a:rPr>
              <a:t>, but also </a:t>
            </a:r>
            <a:r>
              <a:rPr lang="en-US" sz="4000" b="1" u="sng" dirty="0" smtClean="0">
                <a:solidFill>
                  <a:srgbClr val="C00000"/>
                </a:solidFill>
                <a:ea typeface="+mn-ea"/>
              </a:rPr>
              <a:t>gave </a:t>
            </a:r>
          </a:p>
          <a:p>
            <a:pPr marL="274320" indent="-27432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4000" b="1" u="sng" dirty="0" smtClean="0">
                <a:solidFill>
                  <a:srgbClr val="0000FF"/>
                </a:solidFill>
                <a:ea typeface="+mn-ea"/>
              </a:rPr>
              <a:t>us authority to trample on the serpents and  scorpions and all the power of the enemy</a:t>
            </a:r>
            <a:r>
              <a:rPr lang="en-US" sz="4000" dirty="0" smtClean="0">
                <a:solidFill>
                  <a:srgbClr val="0000FF"/>
                </a:solidFill>
                <a:ea typeface="+mn-ea"/>
              </a:rPr>
              <a:t>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>
              <a:solidFill>
                <a:srgbClr val="0000FF"/>
              </a:solidFill>
              <a:ea typeface="+mn-ea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n-GB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87586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FF0000"/>
                </a:solidFill>
              </a:rPr>
              <a:t>His commandments are not burdensome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/>
              <a:t>For this is </a:t>
            </a:r>
            <a:r>
              <a:rPr lang="en-US" sz="4400" b="1" u="sng" dirty="0">
                <a:solidFill>
                  <a:srgbClr val="FF0000"/>
                </a:solidFill>
              </a:rPr>
              <a:t>the love of God,</a:t>
            </a:r>
            <a:r>
              <a:rPr lang="en-US" sz="4400" dirty="0"/>
              <a:t> that </a:t>
            </a:r>
            <a:r>
              <a:rPr lang="en-US" sz="4400" b="1" u="sng" dirty="0">
                <a:solidFill>
                  <a:srgbClr val="FF0000"/>
                </a:solidFill>
              </a:rPr>
              <a:t>we keep His commandments</a:t>
            </a:r>
            <a:r>
              <a:rPr lang="en-US" sz="4400" dirty="0"/>
              <a:t>. And </a:t>
            </a:r>
            <a:r>
              <a:rPr lang="en-US" sz="4400" b="1" u="sng" dirty="0">
                <a:solidFill>
                  <a:srgbClr val="FF0000"/>
                </a:solidFill>
              </a:rPr>
              <a:t>His commandments are not burdensome</a:t>
            </a:r>
            <a:r>
              <a:rPr lang="en-US" sz="4400" dirty="0"/>
              <a:t>. </a:t>
            </a:r>
            <a:r>
              <a:rPr lang="en-US" sz="4400" dirty="0" smtClean="0"/>
              <a:t> I </a:t>
            </a:r>
            <a:r>
              <a:rPr lang="en-US" sz="4400" dirty="0" err="1" smtClean="0"/>
              <a:t>Jn</a:t>
            </a:r>
            <a:r>
              <a:rPr lang="en-US" sz="4400" dirty="0" smtClean="0"/>
              <a:t> 5:3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021868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rgbClr val="FF0000"/>
                </a:solidFill>
              </a:rPr>
              <a:t>Change of Covenant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191421" cy="4314331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31 </a:t>
            </a:r>
            <a:r>
              <a:rPr lang="en-US" sz="2800" dirty="0"/>
              <a:t>“Behold, the days are coming, says the Lord, when I will make </a:t>
            </a:r>
            <a:r>
              <a:rPr lang="en-US" sz="2800" b="1" u="sng" dirty="0">
                <a:solidFill>
                  <a:srgbClr val="FF0000"/>
                </a:solidFill>
              </a:rPr>
              <a:t>a new covenant </a:t>
            </a:r>
            <a:r>
              <a:rPr lang="en-US" sz="2800" dirty="0"/>
              <a:t>with the house of Israel and with the house of Judah— </a:t>
            </a:r>
            <a:r>
              <a:rPr lang="en-US" sz="2800" b="1" dirty="0"/>
              <a:t>32 </a:t>
            </a:r>
            <a:r>
              <a:rPr lang="en-US" sz="2800" dirty="0"/>
              <a:t>not according to the covenant that I made with their fathers in the day </a:t>
            </a:r>
            <a:r>
              <a:rPr lang="en-US" sz="2800" i="1" dirty="0"/>
              <a:t>that</a:t>
            </a:r>
            <a:r>
              <a:rPr lang="en-US" sz="2800" dirty="0"/>
              <a:t> I took them by the hand to lead them out of the land of Egypt</a:t>
            </a:r>
            <a:r>
              <a:rPr lang="en-US" sz="2800" b="1" u="sng" dirty="0">
                <a:solidFill>
                  <a:srgbClr val="FF0000"/>
                </a:solidFill>
              </a:rPr>
              <a:t>, My covenant which they broke, though I was a husband to them,[a] says the Lord.</a:t>
            </a:r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dirty="0" err="1" smtClean="0"/>
              <a:t>Jer</a:t>
            </a:r>
            <a:r>
              <a:rPr lang="en-US" sz="2800" dirty="0" smtClean="0"/>
              <a:t> 31:31,32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91337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u="sng" dirty="0" smtClean="0"/>
              <a:t>Prophecy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dirty="0"/>
              <a:t>33 </a:t>
            </a:r>
            <a:r>
              <a:rPr lang="en-US" sz="3200" dirty="0"/>
              <a:t>But </a:t>
            </a:r>
            <a:r>
              <a:rPr lang="en-US" sz="3200" b="1" u="sng" dirty="0">
                <a:solidFill>
                  <a:srgbClr val="FF0000"/>
                </a:solidFill>
              </a:rPr>
              <a:t>this </a:t>
            </a:r>
            <a:r>
              <a:rPr lang="en-US" sz="3200" b="1" i="1" u="sng" dirty="0">
                <a:solidFill>
                  <a:srgbClr val="FF0000"/>
                </a:solidFill>
              </a:rPr>
              <a:t>is</a:t>
            </a:r>
            <a:r>
              <a:rPr lang="en-US" sz="3200" b="1" u="sng" dirty="0">
                <a:solidFill>
                  <a:srgbClr val="FF0000"/>
                </a:solidFill>
              </a:rPr>
              <a:t> the covenant </a:t>
            </a:r>
            <a:r>
              <a:rPr lang="en-US" sz="3200" dirty="0"/>
              <a:t>that I will make with the house of Israel after those days, says the Lord: </a:t>
            </a:r>
            <a:r>
              <a:rPr lang="en-US" sz="3200" b="1" u="sng" dirty="0">
                <a:solidFill>
                  <a:srgbClr val="FF0000"/>
                </a:solidFill>
              </a:rPr>
              <a:t>I will put My law in their minds, and write it on their hearts;</a:t>
            </a:r>
            <a:r>
              <a:rPr lang="en-US" sz="3200" dirty="0"/>
              <a:t> and I will be their God, and they shall be My people</a:t>
            </a:r>
            <a:r>
              <a:rPr lang="en-US" sz="3200" dirty="0" smtClean="0"/>
              <a:t>. </a:t>
            </a:r>
            <a:r>
              <a:rPr lang="en-US" sz="3200" dirty="0" err="1" smtClean="0"/>
              <a:t>Jer</a:t>
            </a:r>
            <a:r>
              <a:rPr lang="en-US" sz="3200" dirty="0" smtClean="0"/>
              <a:t> 31:22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50982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u="sng" dirty="0" err="1" smtClean="0"/>
              <a:t>Fullfilment</a:t>
            </a:r>
            <a:r>
              <a:rPr lang="en-US" sz="4800" b="1" u="sng" dirty="0" smtClean="0"/>
              <a:t>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797307" cy="4182973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15 </a:t>
            </a:r>
            <a:r>
              <a:rPr lang="en-US" sz="3200" dirty="0"/>
              <a:t>But </a:t>
            </a:r>
            <a:r>
              <a:rPr lang="en-US" sz="3200" b="1" u="sng" dirty="0">
                <a:solidFill>
                  <a:srgbClr val="FF0000"/>
                </a:solidFill>
              </a:rPr>
              <a:t>the Holy Spirit also witnesses </a:t>
            </a:r>
            <a:r>
              <a:rPr lang="en-US" sz="3200" dirty="0"/>
              <a:t>to us; for after He had said before,</a:t>
            </a:r>
          </a:p>
          <a:p>
            <a:pPr algn="ctr"/>
            <a:r>
              <a:rPr lang="en-US" sz="3200" b="1" dirty="0"/>
              <a:t>16 </a:t>
            </a:r>
            <a:r>
              <a:rPr lang="en-US" sz="3200" dirty="0"/>
              <a:t>“This </a:t>
            </a:r>
            <a:r>
              <a:rPr lang="en-US" sz="3200" i="1" dirty="0"/>
              <a:t>is</a:t>
            </a:r>
            <a:r>
              <a:rPr lang="en-US" sz="3200" dirty="0"/>
              <a:t> the covenant that I will make with them after those days, says the Lord</a:t>
            </a:r>
            <a:r>
              <a:rPr lang="en-US" sz="3200" b="1" u="sng" dirty="0">
                <a:solidFill>
                  <a:srgbClr val="FF0000"/>
                </a:solidFill>
              </a:rPr>
              <a:t>: I will put My laws into their hearts, and in their minds I will write </a:t>
            </a:r>
            <a:r>
              <a:rPr lang="en-US" sz="3200" b="1" u="sng" dirty="0" smtClean="0">
                <a:solidFill>
                  <a:srgbClr val="FF0000"/>
                </a:solidFill>
              </a:rPr>
              <a:t>them.</a:t>
            </a:r>
            <a:r>
              <a:rPr lang="en-US" sz="3200" dirty="0" smtClean="0"/>
              <a:t> </a:t>
            </a:r>
            <a:r>
              <a:rPr lang="en-US" sz="3200" dirty="0" err="1" smtClean="0"/>
              <a:t>Heb</a:t>
            </a:r>
            <a:r>
              <a:rPr lang="en-US" sz="3200" dirty="0" smtClean="0"/>
              <a:t> 10:15,16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69537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St Paul’s Confirmation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For as many as are </a:t>
            </a:r>
            <a:r>
              <a:rPr lang="en-US" sz="4800" b="1" u="sng" dirty="0">
                <a:solidFill>
                  <a:srgbClr val="FF0000"/>
                </a:solidFill>
              </a:rPr>
              <a:t>led by the Spirit of </a:t>
            </a:r>
            <a:r>
              <a:rPr lang="en-US" sz="4800" dirty="0"/>
              <a:t>God, these are </a:t>
            </a:r>
            <a:r>
              <a:rPr lang="en-US" sz="4800" b="1" u="sng" dirty="0">
                <a:solidFill>
                  <a:srgbClr val="FF0000"/>
                </a:solidFill>
              </a:rPr>
              <a:t>sons of God</a:t>
            </a:r>
            <a:r>
              <a:rPr lang="en-US" sz="4800" dirty="0"/>
              <a:t>. </a:t>
            </a:r>
            <a:r>
              <a:rPr lang="en-US" sz="4800" b="1" dirty="0" smtClean="0"/>
              <a:t>Rom 8:14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506329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Less than the sinner of the world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dirty="0"/>
              <a:t>32 “But if you love those who love you, what credit is that to you? </a:t>
            </a:r>
            <a:r>
              <a:rPr lang="en-US" sz="3200" b="1" u="sng" dirty="0">
                <a:solidFill>
                  <a:srgbClr val="FF0000"/>
                </a:solidFill>
              </a:rPr>
              <a:t>For even sinners love those who love them. </a:t>
            </a:r>
            <a:r>
              <a:rPr lang="en-US" sz="3200" b="1" dirty="0"/>
              <a:t>33 And if you do good to those who do good to you, what credit is that to you? </a:t>
            </a:r>
            <a:r>
              <a:rPr lang="en-US" sz="3200" b="1" u="sng" dirty="0">
                <a:solidFill>
                  <a:srgbClr val="FF0000"/>
                </a:solidFill>
              </a:rPr>
              <a:t>For even sinners do the </a:t>
            </a:r>
            <a:r>
              <a:rPr lang="en-US" sz="3200" b="1" u="sng" dirty="0" smtClean="0">
                <a:solidFill>
                  <a:srgbClr val="FF0000"/>
                </a:solidFill>
              </a:rPr>
              <a:t>same</a:t>
            </a:r>
            <a:r>
              <a:rPr lang="en-US" sz="3200" b="1" dirty="0" smtClean="0"/>
              <a:t>. Luke 6:32,33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405010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u="sng" dirty="0" smtClean="0"/>
              <a:t>Sons of the Most High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But love your enemies, do good, and lend, hoping for nothing in return; and your reward will be great, </a:t>
            </a:r>
            <a:r>
              <a:rPr lang="en-US" sz="3600" b="1" u="sng" dirty="0">
                <a:solidFill>
                  <a:srgbClr val="FF0000"/>
                </a:solidFill>
              </a:rPr>
              <a:t>and you will be sons of the Most High</a:t>
            </a:r>
            <a:r>
              <a:rPr lang="en-US" sz="3600" b="1" u="sng" dirty="0" smtClean="0">
                <a:solidFill>
                  <a:srgbClr val="FF0000"/>
                </a:solidFill>
              </a:rPr>
              <a:t>. </a:t>
            </a:r>
            <a:r>
              <a:rPr lang="en-US" sz="3600" dirty="0" smtClean="0"/>
              <a:t>Luke 6:35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58924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3600" b="1" u="sng" dirty="0" smtClean="0">
                <a:solidFill>
                  <a:srgbClr val="C00000"/>
                </a:solidFill>
                <a:ea typeface="+mj-ea"/>
              </a:rPr>
              <a:t>Depression in UK</a:t>
            </a:r>
            <a:endParaRPr lang="en-GB" sz="3600" b="1" u="sng" dirty="0">
              <a:solidFill>
                <a:srgbClr val="C00000"/>
              </a:solidFill>
              <a:ea typeface="+mj-ea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457199" y="1753451"/>
            <a:ext cx="7467600" cy="4873625"/>
          </a:xfrm>
        </p:spPr>
        <p:txBody>
          <a:bodyPr/>
          <a:lstStyle/>
          <a:p>
            <a:pPr algn="ctr">
              <a:buFont typeface="Wingdings" charset="0"/>
              <a:buChar char="v"/>
            </a:pPr>
            <a:r>
              <a:rPr lang="en-GB" sz="2800" dirty="0">
                <a:latin typeface="Century Schoolbook" charset="0"/>
              </a:rPr>
              <a:t>According to Department of Health figures, around </a:t>
            </a:r>
            <a:r>
              <a:rPr lang="en-GB" sz="2800" b="1" u="sng" dirty="0">
                <a:solidFill>
                  <a:srgbClr val="C00000"/>
                </a:solidFill>
                <a:latin typeface="Century Schoolbook" charset="0"/>
              </a:rPr>
              <a:t>20 per cent of women and 14 per cent of men in England suffer from depression</a:t>
            </a:r>
            <a:r>
              <a:rPr lang="en-GB" sz="2800" dirty="0">
                <a:latin typeface="Century Schoolbook" charset="0"/>
              </a:rPr>
              <a:t> at any one time but the Mental Health Foundation had estimated the true figure to be higher with symptoms </a:t>
            </a:r>
            <a:r>
              <a:rPr lang="en-GB" sz="2800" b="1" u="sng" dirty="0">
                <a:solidFill>
                  <a:srgbClr val="C00000"/>
                </a:solidFill>
                <a:latin typeface="Century Schoolbook" charset="0"/>
              </a:rPr>
              <a:t>affecting one in four UK adults</a:t>
            </a:r>
            <a:r>
              <a:rPr lang="en-GB" sz="2800" dirty="0">
                <a:latin typeface="Century Schoolbook" charset="0"/>
              </a:rPr>
              <a:t>. </a:t>
            </a:r>
          </a:p>
          <a:p>
            <a:pPr algn="ctr">
              <a:buFont typeface="Wingdings" charset="0"/>
              <a:buNone/>
            </a:pPr>
            <a:r>
              <a:rPr lang="en-GB" sz="2000" dirty="0">
                <a:solidFill>
                  <a:srgbClr val="C00000"/>
                </a:solidFill>
                <a:latin typeface="Century Schoolbook" charset="0"/>
                <a:hlinkClick r:id="rId2"/>
              </a:rPr>
              <a:t>Tracy McVeigh</a:t>
            </a:r>
            <a:r>
              <a:rPr lang="en-GB" sz="2000" dirty="0">
                <a:solidFill>
                  <a:srgbClr val="C00000"/>
                </a:solidFill>
                <a:latin typeface="Century Schoolbook" charset="0"/>
              </a:rPr>
              <a:t>, education correspondent </a:t>
            </a:r>
          </a:p>
          <a:p>
            <a:pPr algn="ctr">
              <a:buFont typeface="Wingdings" charset="0"/>
              <a:buNone/>
            </a:pPr>
            <a:r>
              <a:rPr lang="en-GB" sz="2000" dirty="0">
                <a:solidFill>
                  <a:srgbClr val="C00000"/>
                </a:solidFill>
                <a:latin typeface="Century Schoolbook" charset="0"/>
                <a:hlinkClick r:id="rId3"/>
              </a:rPr>
              <a:t>The Observer</a:t>
            </a:r>
            <a:r>
              <a:rPr lang="en-GB" sz="2000" dirty="0">
                <a:solidFill>
                  <a:srgbClr val="C00000"/>
                </a:solidFill>
                <a:latin typeface="Century Schoolbook" charset="0"/>
              </a:rPr>
              <a:t>, Sunday 7 January 2001 </a:t>
            </a:r>
          </a:p>
          <a:p>
            <a:pPr algn="ctr"/>
            <a:endParaRPr lang="en-GB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642630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50</TotalTime>
  <Words>285</Words>
  <Application>Microsoft Macintosh PowerPoint</Application>
  <PresentationFormat>On-screen Show (4:3)</PresentationFormat>
  <Paragraphs>26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Plaza</vt:lpstr>
      <vt:lpstr>His commandments are not burdensome</vt:lpstr>
      <vt:lpstr>His commandments are not burdensome</vt:lpstr>
      <vt:lpstr>Change of Covenant</vt:lpstr>
      <vt:lpstr>Prophecy</vt:lpstr>
      <vt:lpstr>Fullfilment  </vt:lpstr>
      <vt:lpstr>St Paul’s Confirmation</vt:lpstr>
      <vt:lpstr>Less than the sinner of the world</vt:lpstr>
      <vt:lpstr>Sons of the Most High</vt:lpstr>
      <vt:lpstr>Depression in UK</vt:lpstr>
      <vt:lpstr>El Eylon = Most High = Sovereign </vt:lpstr>
      <vt:lpstr>(St. Athanasius the Apostolic)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Father Mark Aziz</dc:creator>
  <cp:lastModifiedBy>Father Mark Aziz</cp:lastModifiedBy>
  <cp:revision>5</cp:revision>
  <dcterms:created xsi:type="dcterms:W3CDTF">2014-06-29T06:22:38Z</dcterms:created>
  <dcterms:modified xsi:type="dcterms:W3CDTF">2014-06-29T07:13:07Z</dcterms:modified>
</cp:coreProperties>
</file>