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6" r:id="rId4"/>
    <p:sldId id="257" r:id="rId5"/>
    <p:sldId id="260" r:id="rId6"/>
    <p:sldId id="265" r:id="rId7"/>
    <p:sldId id="261" r:id="rId8"/>
    <p:sldId id="264" r:id="rId9"/>
    <p:sldId id="262" r:id="rId10"/>
    <p:sldId id="263" r:id="rId11"/>
    <p:sldId id="267" r:id="rId12"/>
    <p:sldId id="269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2" d="100"/>
          <a:sy n="72" d="100"/>
        </p:scale>
        <p:origin x="-208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86953" y="268288"/>
            <a:ext cx="5669280" cy="39003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268940" y="268288"/>
            <a:ext cx="182880" cy="388685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400" y="4208929"/>
            <a:ext cx="5458968" cy="1048684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0" y="5257800"/>
            <a:ext cx="5458968" cy="621792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Clr>
                <a:schemeClr val="accent1"/>
              </a:buClr>
              <a:buSzPct val="100000"/>
              <a:buFont typeface="Wingdings 2" pitchFamily="18" charset="2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76600" y="390525"/>
            <a:ext cx="5504688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2200" b="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B1A24CD3-204F-4468-8EE4-28A6668D006A}" type="datetimeFigureOut">
              <a:rPr lang="en-US" smtClean="0"/>
              <a:t>21/12/2014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8688" y="6356350"/>
            <a:ext cx="4736592" cy="365125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6494" y="6356350"/>
            <a:ext cx="685800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8244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21/12/2014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28244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45720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8244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21/12/2014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28244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5720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5720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21/12/2014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21/12/2014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95082"/>
            <a:ext cx="3566160" cy="1035424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2052" y="990600"/>
            <a:ext cx="3566160" cy="51355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057400"/>
            <a:ext cx="3566160" cy="3657601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21/12/2014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746811" y="268288"/>
            <a:ext cx="4114800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95082"/>
            <a:ext cx="3566160" cy="1035424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057400"/>
            <a:ext cx="3566160" cy="3657601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1365" y="6124014"/>
            <a:ext cx="1752600" cy="365125"/>
          </a:xfrm>
        </p:spPr>
        <p:txBody>
          <a:bodyPr/>
          <a:lstStyle>
            <a:lvl1pPr algn="l">
              <a:defRPr/>
            </a:lvl1pPr>
          </a:lstStyle>
          <a:p>
            <a:fld id="{B1A24CD3-204F-4468-8EE4-28A6668D006A}" type="datetimeFigureOut">
              <a:rPr lang="en-US" smtClean="0"/>
              <a:t>21/12/2014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74812" y="6356350"/>
            <a:ext cx="386378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4760258" y="990600"/>
            <a:ext cx="4096512" cy="5611813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216775" y="268288"/>
            <a:ext cx="1639457" cy="36393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788" y="4267200"/>
            <a:ext cx="6477000" cy="566738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9874" y="268288"/>
            <a:ext cx="6858000" cy="3639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788" y="4840941"/>
            <a:ext cx="6475412" cy="130427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21/12/2014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4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35471" y="268288"/>
            <a:ext cx="720761" cy="36393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788" y="4267200"/>
            <a:ext cx="6477000" cy="566738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9874" y="268288"/>
            <a:ext cx="3006726" cy="3639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788" y="4840941"/>
            <a:ext cx="6475412" cy="130427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21/12/2014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>
            <a:off x="3352800" y="268288"/>
            <a:ext cx="47019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1" name="Picture Placeholder 2"/>
          <p:cNvSpPr>
            <a:spLocks noGrp="1"/>
          </p:cNvSpPr>
          <p:nvPr>
            <p:ph type="pic" idx="14"/>
          </p:nvPr>
        </p:nvSpPr>
        <p:spPr>
          <a:xfrm>
            <a:off x="3352800" y="2131935"/>
            <a:ext cx="23042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2" name="Picture Placeholder 2"/>
          <p:cNvSpPr>
            <a:spLocks noGrp="1"/>
          </p:cNvSpPr>
          <p:nvPr>
            <p:ph type="pic" idx="15"/>
          </p:nvPr>
        </p:nvSpPr>
        <p:spPr>
          <a:xfrm>
            <a:off x="5750500" y="2131935"/>
            <a:ext cx="23042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212106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21/12/2014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43799" y="1035424"/>
            <a:ext cx="1322295" cy="5090739"/>
          </a:xfrm>
        </p:spPr>
        <p:txBody>
          <a:bodyPr vert="eaVert" anchor="t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035424"/>
            <a:ext cx="6019800" cy="5109789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21/12/2014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212106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12106" y="6356350"/>
            <a:ext cx="1752600" cy="365125"/>
          </a:xfrm>
        </p:spPr>
        <p:txBody>
          <a:bodyPr/>
          <a:lstStyle/>
          <a:p>
            <a:fld id="{B1A24CD3-204F-4468-8EE4-28A6668D006A}" type="datetimeFigureOut">
              <a:rPr lang="en-US" smtClean="0"/>
              <a:t>21/12/2014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86953" y="268288"/>
            <a:ext cx="5669280" cy="25603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399" y="4171950"/>
            <a:ext cx="5457919" cy="1085850"/>
          </a:xfrm>
        </p:spPr>
        <p:txBody>
          <a:bodyPr>
            <a:normAutofit/>
          </a:bodyPr>
          <a:lstStyle>
            <a:lvl1pPr>
              <a:defRPr sz="4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1" y="5257799"/>
            <a:ext cx="5457918" cy="618565"/>
          </a:xfrm>
        </p:spPr>
        <p:txBody>
          <a:bodyPr>
            <a:normAutofit/>
          </a:bodyPr>
          <a:lstStyle>
            <a:lvl1pPr marL="0" indent="0" algn="l">
              <a:spcBef>
                <a:spcPct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 algn="ctr">
              <a:spcBef>
                <a:spcPct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76600" y="389965"/>
            <a:ext cx="5499847" cy="365125"/>
          </a:xfrm>
        </p:spPr>
        <p:txBody>
          <a:bodyPr/>
          <a:lstStyle>
            <a:lvl1pPr>
              <a:defRPr sz="2200" b="0" baseline="0">
                <a:solidFill>
                  <a:schemeClr val="bg1"/>
                </a:solidFill>
              </a:defRPr>
            </a:lvl1pPr>
          </a:lstStyle>
          <a:p>
            <a:fld id="{B1A24CD3-204F-4468-8EE4-28A6668D006A}" type="datetimeFigureOut">
              <a:rPr lang="en-US" smtClean="0"/>
              <a:t>21/12/2014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3847" y="6356350"/>
            <a:ext cx="473411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65459" y="6356350"/>
            <a:ext cx="685800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3200400" y="2877671"/>
            <a:ext cx="5646867" cy="128016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268940" y="268288"/>
            <a:ext cx="182880" cy="388685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,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69875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8423" y="914400"/>
            <a:ext cx="6508377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8423" y="2209800"/>
            <a:ext cx="6508377" cy="3916363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12106" y="6356350"/>
            <a:ext cx="1752600" cy="365125"/>
          </a:xfrm>
        </p:spPr>
        <p:txBody>
          <a:bodyPr/>
          <a:lstStyle/>
          <a:p>
            <a:fld id="{B1A24CD3-204F-4468-8EE4-28A6668D006A}" type="datetimeFigureOut">
              <a:rPr lang="en-US" smtClean="0"/>
              <a:t>21/12/2014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78423" y="6356350"/>
            <a:ext cx="492685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1694" y="361016"/>
            <a:ext cx="506506" cy="365125"/>
          </a:xfrm>
        </p:spPr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69875" y="1976718"/>
            <a:ext cx="1645920" cy="462578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58952" y="268288"/>
            <a:ext cx="1099073" cy="6350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1" y="3429000"/>
            <a:ext cx="4966446" cy="1398494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9801" y="4824414"/>
            <a:ext cx="4966446" cy="1320800"/>
          </a:xfrm>
        </p:spPr>
        <p:txBody>
          <a:bodyPr anchor="t" anchorCtr="0">
            <a:normAutofit/>
          </a:bodyPr>
          <a:lstStyle>
            <a:lvl1pPr marL="0" indent="0" algn="r">
              <a:spcBef>
                <a:spcPts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600" y="6356350"/>
            <a:ext cx="1622612" cy="365125"/>
          </a:xfrm>
        </p:spPr>
        <p:txBody>
          <a:bodyPr/>
          <a:lstStyle/>
          <a:p>
            <a:fld id="{B1A24CD3-204F-4468-8EE4-28A6668D006A}" type="datetimeFigureOut">
              <a:rPr lang="en-US" smtClean="0"/>
              <a:t>21/12/2014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4812" y="6356350"/>
            <a:ext cx="531158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69875" y="4773706"/>
            <a:ext cx="2971800" cy="18445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20354" y="3429001"/>
            <a:ext cx="4966446" cy="1398494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20354" y="4824414"/>
            <a:ext cx="4966446" cy="1320800"/>
          </a:xfrm>
        </p:spPr>
        <p:txBody>
          <a:bodyPr anchor="t" anchorCtr="0">
            <a:normAutofit/>
          </a:bodyPr>
          <a:lstStyle>
            <a:lvl1pPr marL="0" indent="0" algn="r">
              <a:spcBef>
                <a:spcPts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51212" y="6104965"/>
            <a:ext cx="506506" cy="365125"/>
          </a:xfrm>
        </p:spPr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69874" y="268288"/>
            <a:ext cx="2971800" cy="443865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8244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21/12/2014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88352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54132"/>
            <a:ext cx="3566160" cy="639762"/>
          </a:xfrm>
        </p:spPr>
        <p:txBody>
          <a:bodyPr anchor="b">
            <a:noAutofit/>
          </a:bodyPr>
          <a:lstStyle>
            <a:lvl1pPr marL="0" indent="0" algn="ctr">
              <a:spcBef>
                <a:spcPct val="0"/>
              </a:spcBef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689411"/>
            <a:ext cx="3566160" cy="343675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79391" y="2054132"/>
            <a:ext cx="3566160" cy="639762"/>
          </a:xfrm>
        </p:spPr>
        <p:txBody>
          <a:bodyPr anchor="b">
            <a:noAutofit/>
          </a:bodyPr>
          <a:lstStyle>
            <a:lvl1pPr marL="0" indent="0" algn="ctr">
              <a:spcBef>
                <a:spcPct val="0"/>
              </a:spcBef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79391" y="2689411"/>
            <a:ext cx="3566160" cy="343675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21/12/2014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199" y="2214562"/>
            <a:ext cx="7396163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21/12/2014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57199" y="4224973"/>
            <a:ext cx="7396163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6508377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2209800"/>
            <a:ext cx="6508377" cy="3916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98659" y="6356350"/>
            <a:ext cx="1752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B1A24CD3-204F-4468-8EE4-28A6668D006A}" type="datetimeFigureOut">
              <a:rPr lang="en-US" smtClean="0"/>
              <a:t>21/12/2014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4812" y="6356350"/>
            <a:ext cx="6007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56494" y="361016"/>
            <a:ext cx="5065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200" b="1">
                <a:solidFill>
                  <a:schemeClr val="bg1"/>
                </a:solidFill>
              </a:defRPr>
            </a:lvl1pPr>
          </a:lstStyle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1800"/>
        </a:spcBef>
        <a:buClr>
          <a:schemeClr val="accent1"/>
        </a:buClr>
        <a:buSzPct val="100000"/>
        <a:buFont typeface="Wingdings 2" pitchFamily="18" charset="2"/>
        <a:buChar char="¡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lang="en-US" sz="1800" kern="1200" dirty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#_ftnref1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8384" y="4208929"/>
            <a:ext cx="7600984" cy="1048684"/>
          </a:xfrm>
        </p:spPr>
        <p:txBody>
          <a:bodyPr>
            <a:normAutofit/>
          </a:bodyPr>
          <a:lstStyle/>
          <a:p>
            <a:r>
              <a:rPr lang="en-US" dirty="0" smtClean="0"/>
              <a:t>(2) His Holiness is Mine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Sunday of </a:t>
            </a:r>
            <a:r>
              <a:rPr lang="en-US" dirty="0" err="1" smtClean="0"/>
              <a:t>Kiahak</a:t>
            </a:r>
            <a:r>
              <a:rPr lang="en-US" dirty="0" smtClean="0"/>
              <a:t>  1731/2014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7808" y="414607"/>
            <a:ext cx="2416765" cy="3794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20857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smtClean="0"/>
              <a:t>St John Chrysostom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en-GB" sz="3600" dirty="0"/>
              <a:t>Virtue is divided into two matters: </a:t>
            </a:r>
            <a:r>
              <a:rPr lang="en-GB" sz="3600" b="1" u="sng" dirty="0">
                <a:solidFill>
                  <a:srgbClr val="FF2929"/>
                </a:solidFill>
              </a:rPr>
              <a:t>forsaking evil </a:t>
            </a:r>
            <a:r>
              <a:rPr lang="en-GB" sz="3600" dirty="0"/>
              <a:t>and </a:t>
            </a:r>
            <a:r>
              <a:rPr lang="en-GB" sz="3600" b="1" u="sng" dirty="0">
                <a:solidFill>
                  <a:srgbClr val="FF2929"/>
                </a:solidFill>
              </a:rPr>
              <a:t>doing good</a:t>
            </a:r>
            <a:r>
              <a:rPr lang="en-GB" sz="3600" dirty="0"/>
              <a:t>. Forsaking evil is not enough to attain virtue, but it is only the beginning. We have a long way to struggle</a:t>
            </a:r>
            <a:r>
              <a:rPr lang="en-GB" dirty="0" smtClean="0"/>
              <a:t>. </a:t>
            </a:r>
            <a:r>
              <a:rPr lang="en-GB" i="1" dirty="0"/>
              <a:t>In 1 Thess. </a:t>
            </a:r>
            <a:r>
              <a:rPr lang="en-GB" i="1" dirty="0" err="1"/>
              <a:t>Hom</a:t>
            </a:r>
            <a:r>
              <a:rPr lang="en-GB" i="1" dirty="0"/>
              <a:t>. 5.</a:t>
            </a:r>
            <a:endParaRPr lang="en-GB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29340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smtClean="0"/>
              <a:t>The Liturgy of St Basil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The </a:t>
            </a:r>
            <a:r>
              <a:rPr lang="en-US" sz="3200" b="1" u="sng" dirty="0" smtClean="0">
                <a:solidFill>
                  <a:srgbClr val="FF2929"/>
                </a:solidFill>
              </a:rPr>
              <a:t>Holies</a:t>
            </a:r>
            <a:r>
              <a:rPr lang="en-US" sz="3200" dirty="0" smtClean="0"/>
              <a:t> are for the </a:t>
            </a:r>
            <a:r>
              <a:rPr lang="en-US" sz="3200" b="1" u="sng" dirty="0" smtClean="0">
                <a:solidFill>
                  <a:srgbClr val="FF2929"/>
                </a:solidFill>
              </a:rPr>
              <a:t>Holy</a:t>
            </a:r>
          </a:p>
          <a:p>
            <a:r>
              <a:rPr lang="en-US" sz="3200" dirty="0" smtClean="0"/>
              <a:t>One is the Whole </a:t>
            </a:r>
            <a:r>
              <a:rPr lang="en-US" sz="3200" b="1" dirty="0" smtClean="0">
                <a:solidFill>
                  <a:srgbClr val="FF2929"/>
                </a:solidFill>
              </a:rPr>
              <a:t>Holy</a:t>
            </a:r>
            <a:r>
              <a:rPr lang="en-US" sz="3200" dirty="0" smtClean="0"/>
              <a:t> Father </a:t>
            </a:r>
          </a:p>
          <a:p>
            <a:r>
              <a:rPr lang="en-US" sz="3200" dirty="0" smtClean="0"/>
              <a:t>One is the whole </a:t>
            </a:r>
            <a:r>
              <a:rPr lang="en-US" sz="3200" b="1" dirty="0" smtClean="0">
                <a:solidFill>
                  <a:srgbClr val="FF2929"/>
                </a:solidFill>
              </a:rPr>
              <a:t>Holy</a:t>
            </a:r>
            <a:r>
              <a:rPr lang="en-US" sz="3200" dirty="0" smtClean="0"/>
              <a:t> Son</a:t>
            </a:r>
          </a:p>
          <a:p>
            <a:r>
              <a:rPr lang="en-US" sz="3200" dirty="0" smtClean="0"/>
              <a:t>One is the Whole </a:t>
            </a:r>
            <a:r>
              <a:rPr lang="en-US" sz="3200" b="1" dirty="0" smtClean="0">
                <a:solidFill>
                  <a:srgbClr val="FF2929"/>
                </a:solidFill>
              </a:rPr>
              <a:t>Holy</a:t>
            </a:r>
            <a:r>
              <a:rPr lang="en-US" sz="3200" dirty="0" smtClean="0"/>
              <a:t> Spirit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5611904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Messages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ea"/>
              <a:buAutoNum type="circleNumDbPlain"/>
            </a:pPr>
            <a:r>
              <a:rPr lang="en-US" sz="3600" b="1" smtClean="0"/>
              <a:t> I </a:t>
            </a:r>
            <a:r>
              <a:rPr lang="en-US" sz="3600" b="1" dirty="0" smtClean="0"/>
              <a:t>am called to be the Righteousness of God in Him</a:t>
            </a:r>
          </a:p>
          <a:p>
            <a:pPr marL="457200" indent="-457200">
              <a:buFont typeface="+mj-ea"/>
              <a:buAutoNum type="circleNumDbPlain"/>
            </a:pPr>
            <a:r>
              <a:rPr lang="en-US" sz="3600" b="1" dirty="0" smtClean="0"/>
              <a:t> I am called to be partaker of His Holiness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2933252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8384" y="4208929"/>
            <a:ext cx="7600984" cy="1048684"/>
          </a:xfrm>
        </p:spPr>
        <p:txBody>
          <a:bodyPr>
            <a:normAutofit/>
          </a:bodyPr>
          <a:lstStyle/>
          <a:p>
            <a:r>
              <a:rPr lang="en-US" dirty="0" smtClean="0"/>
              <a:t>(2) His Holiness is Mine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Sunday of </a:t>
            </a:r>
            <a:r>
              <a:rPr lang="en-US" dirty="0" err="1" smtClean="0"/>
              <a:t>Kiahak</a:t>
            </a:r>
            <a:r>
              <a:rPr lang="en-US" dirty="0" smtClean="0"/>
              <a:t>  1731/2014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7808" y="414607"/>
            <a:ext cx="2416765" cy="3794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67686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smtClean="0"/>
              <a:t>We become The Righteousness of God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400" dirty="0"/>
              <a:t>For He made Him who knew no sin </a:t>
            </a:r>
            <a:r>
              <a:rPr lang="en-US" sz="4400" i="1" dirty="0"/>
              <a:t>to be</a:t>
            </a:r>
            <a:r>
              <a:rPr lang="en-US" sz="4400" dirty="0"/>
              <a:t> sin for us, that </a:t>
            </a:r>
            <a:r>
              <a:rPr lang="en-US" sz="4400" b="1" u="sng" dirty="0">
                <a:solidFill>
                  <a:srgbClr val="FF2929"/>
                </a:solidFill>
              </a:rPr>
              <a:t>we might become the righteousness of God in Him</a:t>
            </a:r>
            <a:r>
              <a:rPr lang="en-US" sz="4400" dirty="0" smtClean="0"/>
              <a:t>. 2 </a:t>
            </a:r>
            <a:r>
              <a:rPr lang="en-US" sz="4400" dirty="0" err="1" smtClean="0"/>
              <a:t>Cor</a:t>
            </a:r>
            <a:r>
              <a:rPr lang="en-US" sz="4400" dirty="0" smtClean="0"/>
              <a:t> 5:21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3091796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8384" y="4208929"/>
            <a:ext cx="7600984" cy="1048684"/>
          </a:xfrm>
        </p:spPr>
        <p:txBody>
          <a:bodyPr>
            <a:normAutofit/>
          </a:bodyPr>
          <a:lstStyle/>
          <a:p>
            <a:r>
              <a:rPr lang="en-US" dirty="0" smtClean="0"/>
              <a:t>(2) His Holiness is Mine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Sunday of </a:t>
            </a:r>
            <a:r>
              <a:rPr lang="en-US" dirty="0" err="1" smtClean="0"/>
              <a:t>Kiahak</a:t>
            </a:r>
            <a:r>
              <a:rPr lang="en-US" dirty="0" smtClean="0"/>
              <a:t>  1731/2014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7808" y="414607"/>
            <a:ext cx="2416765" cy="3794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8286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smtClean="0"/>
              <a:t>Connecting verse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2209800"/>
            <a:ext cx="6686896" cy="4476199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/>
              <a:t>And the angel answered and said to her, “</a:t>
            </a:r>
            <a:r>
              <a:rPr lang="en-US" sz="3200" b="1" i="1" dirty="0"/>
              <a:t>The</a:t>
            </a:r>
            <a:r>
              <a:rPr lang="en-US" sz="3200" b="1" dirty="0"/>
              <a:t> Holy Spirit will come upon you, and the power of the Highest will overshadow you; therefore, also, that </a:t>
            </a:r>
            <a:r>
              <a:rPr lang="en-US" sz="3200" b="1" u="sng" dirty="0">
                <a:solidFill>
                  <a:srgbClr val="FF2929"/>
                </a:solidFill>
              </a:rPr>
              <a:t>Holy One </a:t>
            </a:r>
            <a:r>
              <a:rPr lang="en-US" sz="3200" b="1" dirty="0"/>
              <a:t>who is to be born will be called the Son of God</a:t>
            </a:r>
            <a:r>
              <a:rPr lang="en-US" sz="3200" b="1" dirty="0" smtClean="0"/>
              <a:t>. Luke 1:35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1379407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smtClean="0"/>
              <a:t>Partakers of His Holiness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/>
              <a:t> </a:t>
            </a:r>
            <a:r>
              <a:rPr lang="en-US" sz="4000" dirty="0"/>
              <a:t>For they indeed for a few days chastened </a:t>
            </a:r>
            <a:r>
              <a:rPr lang="en-US" sz="4000" i="1" dirty="0"/>
              <a:t>us</a:t>
            </a:r>
            <a:r>
              <a:rPr lang="en-US" sz="4000" dirty="0"/>
              <a:t> as seemed </a:t>
            </a:r>
            <a:r>
              <a:rPr lang="en-US" sz="4000" i="1" dirty="0"/>
              <a:t>best</a:t>
            </a:r>
            <a:r>
              <a:rPr lang="en-US" sz="4000" dirty="0"/>
              <a:t> to them, but He for </a:t>
            </a:r>
            <a:r>
              <a:rPr lang="en-US" sz="4000" i="1" dirty="0"/>
              <a:t>our</a:t>
            </a:r>
            <a:r>
              <a:rPr lang="en-US" sz="4000" dirty="0"/>
              <a:t> profit, that </a:t>
            </a:r>
            <a:r>
              <a:rPr lang="en-US" sz="4000" i="1" dirty="0"/>
              <a:t>we</a:t>
            </a:r>
            <a:r>
              <a:rPr lang="en-US" sz="4000" dirty="0"/>
              <a:t> may be </a:t>
            </a:r>
            <a:r>
              <a:rPr lang="en-US" sz="4000" b="1" u="sng" dirty="0">
                <a:solidFill>
                  <a:srgbClr val="FF2929"/>
                </a:solidFill>
              </a:rPr>
              <a:t>partakers of His holiness</a:t>
            </a:r>
            <a:r>
              <a:rPr lang="en-US" sz="4000" b="1" u="sng" dirty="0" smtClean="0">
                <a:solidFill>
                  <a:srgbClr val="FF2929"/>
                </a:solidFill>
              </a:rPr>
              <a:t>.</a:t>
            </a:r>
            <a:r>
              <a:rPr lang="en-US" sz="4000" dirty="0" smtClean="0"/>
              <a:t> </a:t>
            </a:r>
            <a:r>
              <a:rPr lang="en-US" sz="4000" dirty="0" err="1" smtClean="0"/>
              <a:t>Heb</a:t>
            </a:r>
            <a:r>
              <a:rPr lang="en-US" sz="4000" dirty="0" smtClean="0"/>
              <a:t> 12:10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5498677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u="sng" dirty="0" smtClean="0"/>
              <a:t>St. John </a:t>
            </a:r>
            <a:r>
              <a:rPr lang="en-GB" b="1" u="sng" dirty="0"/>
              <a:t>Chrysostom</a:t>
            </a:r>
            <a:r>
              <a:rPr lang="en-GB" u="sng" dirty="0"/>
              <a:t> 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en-GB" dirty="0" smtClean="0"/>
              <a:t> </a:t>
            </a:r>
            <a:r>
              <a:rPr lang="en-GB" sz="3200" dirty="0"/>
              <a:t>[Those who drink the bitter medicine first have to drink it unwillingly, </a:t>
            </a:r>
            <a:r>
              <a:rPr lang="en-GB" sz="3200" b="1" u="sng" dirty="0">
                <a:solidFill>
                  <a:srgbClr val="FF2929"/>
                </a:solidFill>
              </a:rPr>
              <a:t>but they feel comfortable after that</a:t>
            </a:r>
            <a:r>
              <a:rPr lang="en-GB" sz="3200" dirty="0"/>
              <a:t>... You suffer now, thus is chastening... Every chastening seems to be for sorrow, </a:t>
            </a:r>
            <a:r>
              <a:rPr lang="en-GB" sz="3200" b="1" u="sng" dirty="0">
                <a:solidFill>
                  <a:srgbClr val="FF2929"/>
                </a:solidFill>
              </a:rPr>
              <a:t>however this is not the case</a:t>
            </a:r>
            <a:r>
              <a:rPr lang="en-GB" sz="3200" dirty="0" smtClean="0"/>
              <a:t>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3407908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smtClean="0"/>
              <a:t>Be Holy, for I am Holy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/>
              <a:t>15 but as He </a:t>
            </a:r>
            <a:r>
              <a:rPr lang="en-US" sz="4000" b="1" u="sng" dirty="0">
                <a:solidFill>
                  <a:srgbClr val="FF2929"/>
                </a:solidFill>
              </a:rPr>
              <a:t>who called you </a:t>
            </a:r>
            <a:r>
              <a:rPr lang="en-US" sz="4000" b="1" i="1" u="sng" dirty="0">
                <a:solidFill>
                  <a:srgbClr val="FF2929"/>
                </a:solidFill>
              </a:rPr>
              <a:t>is</a:t>
            </a:r>
            <a:r>
              <a:rPr lang="en-US" sz="4000" b="1" u="sng" dirty="0">
                <a:solidFill>
                  <a:srgbClr val="FF2929"/>
                </a:solidFill>
              </a:rPr>
              <a:t> holy,</a:t>
            </a:r>
            <a:r>
              <a:rPr lang="en-US" sz="4000" b="1" dirty="0"/>
              <a:t> you also </a:t>
            </a:r>
            <a:r>
              <a:rPr lang="en-US" sz="4000" b="1" u="sng" dirty="0">
                <a:solidFill>
                  <a:srgbClr val="FF2929"/>
                </a:solidFill>
              </a:rPr>
              <a:t>be holy in all </a:t>
            </a:r>
            <a:r>
              <a:rPr lang="en-US" sz="4000" b="1" i="1" u="sng" dirty="0">
                <a:solidFill>
                  <a:srgbClr val="FF2929"/>
                </a:solidFill>
              </a:rPr>
              <a:t>your</a:t>
            </a:r>
            <a:r>
              <a:rPr lang="en-US" sz="4000" b="1" u="sng" dirty="0">
                <a:solidFill>
                  <a:srgbClr val="FF2929"/>
                </a:solidFill>
              </a:rPr>
              <a:t> conduct</a:t>
            </a:r>
            <a:r>
              <a:rPr lang="en-US" sz="4000" b="1" dirty="0"/>
              <a:t>, 16 because it is written, </a:t>
            </a:r>
            <a:r>
              <a:rPr lang="en-US" sz="4000" b="1" u="sng" dirty="0">
                <a:solidFill>
                  <a:srgbClr val="FF2929"/>
                </a:solidFill>
              </a:rPr>
              <a:t>“Be holy, for I am holy.</a:t>
            </a:r>
            <a:r>
              <a:rPr lang="en-US" sz="4000" b="1" u="sng" dirty="0" smtClean="0">
                <a:solidFill>
                  <a:srgbClr val="FF2929"/>
                </a:solidFill>
              </a:rPr>
              <a:t>” </a:t>
            </a:r>
            <a:r>
              <a:rPr lang="en-US" sz="4000" b="1" dirty="0" smtClean="0"/>
              <a:t>1 Pet 1:15,16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42861153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u="sng" dirty="0"/>
              <a:t> </a:t>
            </a:r>
            <a:r>
              <a:rPr lang="en-GB" b="1" u="sng" dirty="0"/>
              <a:t>Tertullian</a:t>
            </a:r>
            <a:r>
              <a:rPr lang="en-GB" u="sng" dirty="0"/>
              <a:t> 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en-GB" sz="4000" dirty="0" smtClean="0"/>
              <a:t> </a:t>
            </a:r>
            <a:r>
              <a:rPr lang="en-GB" sz="4000" dirty="0"/>
              <a:t>“God’s will is our sanctification (1 Thess. 4:3) for He wants us </a:t>
            </a:r>
            <a:r>
              <a:rPr lang="en-GB" sz="4000" b="1" u="sng" dirty="0">
                <a:solidFill>
                  <a:srgbClr val="FF2929"/>
                </a:solidFill>
              </a:rPr>
              <a:t>to be according to His likeness</a:t>
            </a:r>
            <a:r>
              <a:rPr lang="en-GB" sz="4000" dirty="0"/>
              <a:t>, to be holy as He is holy. (Lev. 11:44).” </a:t>
            </a:r>
            <a:r>
              <a:rPr lang="en-GB" i="1" baseline="30000" dirty="0">
                <a:hlinkClick r:id="rId2" action="ppaction://hlinkfile"/>
              </a:rPr>
              <a:t>11</a:t>
            </a:r>
            <a:r>
              <a:rPr lang="en-GB" i="1" dirty="0"/>
              <a:t> </a:t>
            </a:r>
            <a:r>
              <a:rPr lang="en-GB" i="1" dirty="0" err="1"/>
              <a:t>Tert</a:t>
            </a:r>
            <a:r>
              <a:rPr lang="en-GB" i="1" dirty="0"/>
              <a:t>. : On exhortation to chastity 1.</a:t>
            </a:r>
            <a:endParaRPr lang="en-GB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11999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smtClean="0"/>
              <a:t>His Will is my </a:t>
            </a:r>
            <a:r>
              <a:rPr lang="en-US" b="1" u="sng" dirty="0" err="1" smtClean="0"/>
              <a:t>sanctifiaction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400" dirty="0"/>
              <a:t>For this is </a:t>
            </a:r>
            <a:r>
              <a:rPr lang="en-US" sz="4400" b="1" u="sng" dirty="0">
                <a:solidFill>
                  <a:srgbClr val="FF2929"/>
                </a:solidFill>
              </a:rPr>
              <a:t>the will of God, </a:t>
            </a:r>
            <a:r>
              <a:rPr lang="en-US" sz="5400" b="1" u="sng" dirty="0">
                <a:solidFill>
                  <a:srgbClr val="FF2929"/>
                </a:solidFill>
              </a:rPr>
              <a:t>your sanctification</a:t>
            </a:r>
            <a:r>
              <a:rPr lang="en-US" sz="4400" dirty="0"/>
              <a:t>: that you should abstain from sexual immorality</a:t>
            </a:r>
            <a:r>
              <a:rPr lang="en-US" sz="4400" dirty="0" smtClean="0"/>
              <a:t>; 1 </a:t>
            </a:r>
            <a:r>
              <a:rPr lang="en-US" sz="4400" dirty="0" err="1" smtClean="0"/>
              <a:t>Thes</a:t>
            </a:r>
            <a:r>
              <a:rPr lang="en-US" sz="4400" dirty="0" smtClean="0"/>
              <a:t> 4:3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360430783"/>
      </p:ext>
    </p:extLst>
  </p:cSld>
  <p:clrMapOvr>
    <a:masterClrMapping/>
  </p:clrMapOvr>
</p:sld>
</file>

<file path=ppt/theme/theme1.xml><?xml version="1.0" encoding="utf-8"?>
<a:theme xmlns:a="http://schemas.openxmlformats.org/drawingml/2006/main" name="Plaza">
  <a:themeElements>
    <a:clrScheme name="Plaza">
      <a:dk1>
        <a:sysClr val="windowText" lastClr="000000"/>
      </a:dk1>
      <a:lt1>
        <a:sysClr val="window" lastClr="FFFFFF"/>
      </a:lt1>
      <a:dk2>
        <a:srgbClr val="333333"/>
      </a:dk2>
      <a:lt2>
        <a:srgbClr val="CCCCCC"/>
      </a:lt2>
      <a:accent1>
        <a:srgbClr val="990000"/>
      </a:accent1>
      <a:accent2>
        <a:srgbClr val="580101"/>
      </a:accent2>
      <a:accent3>
        <a:srgbClr val="E94A00"/>
      </a:accent3>
      <a:accent4>
        <a:srgbClr val="EB8F00"/>
      </a:accent4>
      <a:accent5>
        <a:srgbClr val="A4A4A4"/>
      </a:accent5>
      <a:accent6>
        <a:srgbClr val="666666"/>
      </a:accent6>
      <a:hlink>
        <a:srgbClr val="D01010"/>
      </a:hlink>
      <a:folHlink>
        <a:srgbClr val="E6682E"/>
      </a:folHlink>
    </a:clrScheme>
    <a:fontScheme name="Advantage">
      <a:maj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Plaza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60000"/>
                <a:satMod val="135000"/>
              </a:schemeClr>
            </a:gs>
            <a:gs pos="100000">
              <a:schemeClr val="phClr">
                <a:tint val="10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0000"/>
                <a:satMod val="120000"/>
              </a:schemeClr>
            </a:gs>
            <a:gs pos="35000">
              <a:schemeClr val="phClr">
                <a:shade val="100000"/>
                <a:satMod val="150000"/>
              </a:schemeClr>
            </a:gs>
            <a:gs pos="70000">
              <a:schemeClr val="phClr">
                <a:tint val="100000"/>
                <a:shade val="100000"/>
                <a:satMod val="200000"/>
                <a:greenMod val="100000"/>
              </a:schemeClr>
            </a:gs>
            <a:gs pos="100000">
              <a:schemeClr val="phClr">
                <a:tint val="100000"/>
                <a:shade val="100000"/>
                <a:satMod val="250000"/>
                <a:greenMod val="100000"/>
              </a:schemeClr>
            </a:gs>
          </a:gsLst>
          <a:lin ang="162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190500" dist="63500" dir="5400000">
              <a:srgbClr val="FFFFFF">
                <a:alpha val="65000"/>
              </a:srgbClr>
            </a:innerShdw>
          </a:effectLst>
          <a:scene3d>
            <a:camera prst="orthographicFront">
              <a:rot lat="0" lon="0" rev="0"/>
            </a:camera>
            <a:lightRig rig="twoPt" dir="r">
              <a:rot lat="0" lon="0" rev="6000000"/>
            </a:lightRig>
          </a:scene3d>
          <a:sp3d prstMaterial="matte">
            <a:bevelT w="0" h="0" prst="relaxedInset"/>
          </a:sp3d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88900" dist="38100" dir="6600000" sx="101000" sy="101000" rotWithShape="0">
              <a:srgbClr val="000000">
                <a:alpha val="50000"/>
              </a:srgbClr>
            </a:outerShdw>
          </a:effectLst>
          <a:scene3d>
            <a:camera prst="perspectiveFront" fov="3000000"/>
            <a:lightRig rig="morning" dir="tl">
              <a:rot lat="0" lon="0" rev="1800000"/>
            </a:lightRig>
          </a:scene3d>
          <a:sp3d contourW="38100" prstMaterial="softEdge">
            <a:bevelT w="25400" h="38100"/>
            <a:contourClr>
              <a:schemeClr val="phClr">
                <a:tint val="6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Plaza.thmx</Template>
  <TotalTime>24</TotalTime>
  <Words>381</Words>
  <Application>Microsoft Macintosh PowerPoint</Application>
  <PresentationFormat>On-screen Show (4:3)</PresentationFormat>
  <Paragraphs>30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Plaza</vt:lpstr>
      <vt:lpstr>(2) His Holiness is Mine</vt:lpstr>
      <vt:lpstr>We become The Righteousness of God</vt:lpstr>
      <vt:lpstr>(2) His Holiness is Mine</vt:lpstr>
      <vt:lpstr>Connecting verse</vt:lpstr>
      <vt:lpstr>Partakers of His Holiness</vt:lpstr>
      <vt:lpstr>St. John Chrysostom </vt:lpstr>
      <vt:lpstr>Be Holy, for I am Holy</vt:lpstr>
      <vt:lpstr> Tertullian </vt:lpstr>
      <vt:lpstr>His Will is my sanctifiaction</vt:lpstr>
      <vt:lpstr>St John Chrysostom</vt:lpstr>
      <vt:lpstr>The Liturgy of St Basil</vt:lpstr>
      <vt:lpstr>Messages </vt:lpstr>
      <vt:lpstr>(2) His Holiness is Mine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(2) His Holiness is Mine</dc:title>
  <dc:creator>Father Mark Aziz</dc:creator>
  <cp:lastModifiedBy>Father Mark Aziz</cp:lastModifiedBy>
  <cp:revision>4</cp:revision>
  <dcterms:created xsi:type="dcterms:W3CDTF">2014-12-21T08:14:47Z</dcterms:created>
  <dcterms:modified xsi:type="dcterms:W3CDTF">2014-12-21T08:41:35Z</dcterms:modified>
</cp:coreProperties>
</file>