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5B56D7-9266-44B3-91C5-F513BABA66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11F545-7142-476A-876E-9A73CE76C0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Have a Hezekiah Eucharistic New Year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 Mark DC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12.30.2018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King Hezekiah praying to Jehovah for guidance and direction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09600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66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rgbClr val="C00000"/>
                </a:solidFill>
              </a:rPr>
              <a:t>8.Call for the </a:t>
            </a:r>
            <a:r>
              <a:rPr lang="en-US" sz="3600" b="1" u="sng" dirty="0" err="1" smtClean="0">
                <a:solidFill>
                  <a:srgbClr val="C00000"/>
                </a:solidFill>
              </a:rPr>
              <a:t>passover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772400" cy="5181600"/>
          </a:xfrm>
        </p:spPr>
        <p:txBody>
          <a:bodyPr>
            <a:noAutofit/>
          </a:bodyPr>
          <a:lstStyle/>
          <a:p>
            <a:pPr algn="just"/>
            <a:r>
              <a:rPr lang="en-US" sz="2600" dirty="0"/>
              <a:t>And Hezekiah sent </a:t>
            </a:r>
            <a:r>
              <a:rPr lang="en-US" sz="2600" b="1" u="sng" dirty="0">
                <a:solidFill>
                  <a:srgbClr val="C00000"/>
                </a:solidFill>
              </a:rPr>
              <a:t>to all Israel and Judah</a:t>
            </a:r>
            <a:r>
              <a:rPr lang="en-US" sz="2600" dirty="0"/>
              <a:t>, and also wrote letters to Ephraim and Manasseh, that </a:t>
            </a:r>
            <a:r>
              <a:rPr lang="en-US" sz="2600" b="1" i="1" dirty="0">
                <a:solidFill>
                  <a:srgbClr val="C00000"/>
                </a:solidFill>
              </a:rPr>
              <a:t>they should come to the house of the </a:t>
            </a:r>
            <a:r>
              <a:rPr lang="en-US" sz="2600" b="1" i="1" cap="small" dirty="0" smtClean="0">
                <a:solidFill>
                  <a:srgbClr val="C00000"/>
                </a:solidFill>
              </a:rPr>
              <a:t>Lord </a:t>
            </a:r>
            <a:r>
              <a:rPr lang="en-US" sz="2600" b="1" i="1" dirty="0" smtClean="0">
                <a:solidFill>
                  <a:srgbClr val="C00000"/>
                </a:solidFill>
              </a:rPr>
              <a:t>at </a:t>
            </a:r>
            <a:r>
              <a:rPr lang="en-US" sz="2600" b="1" i="1" dirty="0">
                <a:solidFill>
                  <a:srgbClr val="C00000"/>
                </a:solidFill>
              </a:rPr>
              <a:t>Jerusalem, to keep the Passover to the </a:t>
            </a:r>
            <a:r>
              <a:rPr lang="en-US" sz="2600" b="1" i="1" cap="small" dirty="0">
                <a:solidFill>
                  <a:srgbClr val="C00000"/>
                </a:solidFill>
              </a:rPr>
              <a:t>Lord</a:t>
            </a:r>
            <a:r>
              <a:rPr lang="en-US" sz="2600" b="1" i="1" dirty="0">
                <a:solidFill>
                  <a:srgbClr val="C00000"/>
                </a:solidFill>
              </a:rPr>
              <a:t> God of Israel</a:t>
            </a:r>
            <a:r>
              <a:rPr lang="en-US" sz="2600" dirty="0"/>
              <a:t>. </a:t>
            </a:r>
            <a:r>
              <a:rPr lang="en-US" sz="2600" b="1" baseline="30000" dirty="0"/>
              <a:t>2 </a:t>
            </a:r>
            <a:r>
              <a:rPr lang="en-US" sz="2600" dirty="0"/>
              <a:t>For the </a:t>
            </a:r>
            <a:r>
              <a:rPr lang="en-US" sz="2600" b="1" u="sng" dirty="0">
                <a:solidFill>
                  <a:srgbClr val="C00000"/>
                </a:solidFill>
              </a:rPr>
              <a:t>king and his leaders and all the assembly in Jerusalem had agreed to keep the Passover in the second month</a:t>
            </a:r>
            <a:r>
              <a:rPr lang="en-US" sz="2600" dirty="0"/>
              <a:t>. </a:t>
            </a:r>
            <a:r>
              <a:rPr lang="en-US" sz="2600" b="1" baseline="30000" dirty="0"/>
              <a:t>3 </a:t>
            </a:r>
            <a:r>
              <a:rPr lang="en-US" sz="2600" dirty="0"/>
              <a:t>For they could not keep it at </a:t>
            </a:r>
            <a:r>
              <a:rPr lang="en-US" sz="2600" dirty="0" smtClean="0"/>
              <a:t>the </a:t>
            </a:r>
            <a:r>
              <a:rPr lang="en-US" sz="2600" dirty="0"/>
              <a:t>regular time, </a:t>
            </a:r>
            <a:r>
              <a:rPr lang="en-US" sz="2600" b="1" u="sng" dirty="0">
                <a:solidFill>
                  <a:srgbClr val="002060"/>
                </a:solidFill>
              </a:rPr>
              <a:t>because a sufficient number of priests had not consecrated themselves, nor had the people gathered together at Jerusalem</a:t>
            </a:r>
            <a:r>
              <a:rPr lang="en-US" sz="2600" dirty="0" smtClean="0"/>
              <a:t>. 2 </a:t>
            </a:r>
            <a:r>
              <a:rPr lang="en-US" sz="2600" dirty="0" err="1" smtClean="0"/>
              <a:t>Chr</a:t>
            </a:r>
            <a:r>
              <a:rPr lang="en-US" sz="2600" dirty="0" smtClean="0"/>
              <a:t> 30:1-3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99859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9. Your repentance is very effective !!!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b="1" baseline="30000" dirty="0"/>
              <a:t>9 </a:t>
            </a:r>
            <a:r>
              <a:rPr lang="en-US" sz="3200" dirty="0"/>
              <a:t>For </a:t>
            </a:r>
            <a:r>
              <a:rPr lang="en-US" sz="3200" b="1" u="sng" dirty="0">
                <a:solidFill>
                  <a:srgbClr val="FF0000"/>
                </a:solidFill>
              </a:rPr>
              <a:t>if you return to the </a:t>
            </a:r>
            <a:r>
              <a:rPr lang="en-US" sz="3200" b="1" u="sng" cap="small" dirty="0">
                <a:solidFill>
                  <a:srgbClr val="FF0000"/>
                </a:solidFill>
              </a:rPr>
              <a:t>Lord</a:t>
            </a:r>
            <a:r>
              <a:rPr lang="en-US" sz="3200" dirty="0"/>
              <a:t>, </a:t>
            </a:r>
            <a:r>
              <a:rPr lang="en-US" sz="3200" b="1" u="sng" dirty="0">
                <a:solidFill>
                  <a:srgbClr val="FF0000"/>
                </a:solidFill>
              </a:rPr>
              <a:t>your brethren and your children </a:t>
            </a:r>
            <a:r>
              <a:rPr lang="en-US" sz="3200" b="1" i="1" u="sng" dirty="0">
                <a:solidFill>
                  <a:srgbClr val="FF0000"/>
                </a:solidFill>
              </a:rPr>
              <a:t>will be treated</a:t>
            </a:r>
            <a:r>
              <a:rPr lang="en-US" sz="3200" b="1" u="sng" dirty="0">
                <a:solidFill>
                  <a:srgbClr val="FF0000"/>
                </a:solidFill>
              </a:rPr>
              <a:t> with compassion by those who lead them captive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002060"/>
                </a:solidFill>
              </a:rPr>
              <a:t>so that they may come back to this land; for the </a:t>
            </a:r>
            <a:r>
              <a:rPr lang="en-US" sz="3200" b="1" cap="small" dirty="0">
                <a:solidFill>
                  <a:srgbClr val="002060"/>
                </a:solidFill>
              </a:rPr>
              <a:t>Lord</a:t>
            </a:r>
            <a:r>
              <a:rPr lang="en-US" sz="3200" b="1" dirty="0">
                <a:solidFill>
                  <a:srgbClr val="002060"/>
                </a:solidFill>
              </a:rPr>
              <a:t> your God </a:t>
            </a:r>
            <a:r>
              <a:rPr lang="en-US" sz="3200" b="1" i="1" dirty="0">
                <a:solidFill>
                  <a:srgbClr val="002060"/>
                </a:solidFill>
              </a:rPr>
              <a:t>is</a:t>
            </a:r>
            <a:r>
              <a:rPr lang="en-US" sz="3200" b="1" dirty="0">
                <a:solidFill>
                  <a:srgbClr val="002060"/>
                </a:solidFill>
              </a:rPr>
              <a:t> gracious and merciful, and will not turn </a:t>
            </a:r>
            <a:r>
              <a:rPr lang="en-US" sz="3200" b="1" i="1" dirty="0">
                <a:solidFill>
                  <a:srgbClr val="002060"/>
                </a:solidFill>
              </a:rPr>
              <a:t>His</a:t>
            </a:r>
            <a:r>
              <a:rPr lang="en-US" sz="3200" b="1" dirty="0">
                <a:solidFill>
                  <a:srgbClr val="002060"/>
                </a:solidFill>
              </a:rPr>
              <a:t> face from you if you return to Him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  <a:r>
              <a:rPr lang="en-US" sz="3200" dirty="0" smtClean="0"/>
              <a:t>” 2 </a:t>
            </a:r>
            <a:r>
              <a:rPr lang="en-US" sz="3200" dirty="0" err="1" smtClean="0"/>
              <a:t>Chr</a:t>
            </a:r>
            <a:r>
              <a:rPr lang="en-US" sz="3200" dirty="0" smtClean="0"/>
              <a:t> 30:9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7019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10. Your voice and prayer will come up to Heaven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Autofit/>
          </a:bodyPr>
          <a:lstStyle/>
          <a:p>
            <a:pPr algn="just"/>
            <a:r>
              <a:rPr lang="en-US" sz="3200" b="1" baseline="30000" dirty="0"/>
              <a:t>26 </a:t>
            </a:r>
            <a:r>
              <a:rPr lang="en-US" sz="3200" dirty="0"/>
              <a:t>So </a:t>
            </a:r>
            <a:r>
              <a:rPr lang="en-US" sz="3200" b="1" dirty="0">
                <a:solidFill>
                  <a:srgbClr val="FF0000"/>
                </a:solidFill>
              </a:rPr>
              <a:t>there was great joy in Jerusalem, for since the time of Solomon the son of David, king of Israel, </a:t>
            </a:r>
            <a:r>
              <a:rPr lang="en-US" sz="3200" b="1" i="1" dirty="0">
                <a:solidFill>
                  <a:srgbClr val="FF0000"/>
                </a:solidFill>
              </a:rPr>
              <a:t>there had</a:t>
            </a:r>
            <a:r>
              <a:rPr lang="en-US" sz="3200" b="1" dirty="0">
                <a:solidFill>
                  <a:srgbClr val="FF0000"/>
                </a:solidFill>
              </a:rPr>
              <a:t> been nothing like this in Jerusalem</a:t>
            </a:r>
            <a:r>
              <a:rPr lang="en-US" sz="3200" dirty="0"/>
              <a:t>. </a:t>
            </a:r>
            <a:r>
              <a:rPr lang="en-US" sz="3200" b="1" baseline="30000" dirty="0"/>
              <a:t>27 </a:t>
            </a:r>
            <a:r>
              <a:rPr lang="en-US" sz="3200" dirty="0"/>
              <a:t>Then the priests, the Levites, arose and blessed the people, </a:t>
            </a:r>
            <a:r>
              <a:rPr lang="en-US" sz="3200" b="1" dirty="0">
                <a:solidFill>
                  <a:srgbClr val="00B050"/>
                </a:solidFill>
              </a:rPr>
              <a:t>and their voice was heard; and their prayer came </a:t>
            </a:r>
            <a:r>
              <a:rPr lang="en-US" sz="3200" b="1" i="1" dirty="0">
                <a:solidFill>
                  <a:srgbClr val="00B050"/>
                </a:solidFill>
              </a:rPr>
              <a:t>up</a:t>
            </a:r>
            <a:r>
              <a:rPr lang="en-US" sz="3200" b="1" dirty="0">
                <a:solidFill>
                  <a:srgbClr val="00B050"/>
                </a:solidFill>
              </a:rPr>
              <a:t> to His holy dwelling place, to heaven</a:t>
            </a:r>
            <a:r>
              <a:rPr lang="en-US" sz="3200" dirty="0" smtClean="0"/>
              <a:t>. 2 Chr. 30:26,27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304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0762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 the Spirit is poured upon us..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2400" cy="48768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</a:rPr>
              <a:t>Until the Spirit is poured upon us from on </a:t>
            </a:r>
            <a:r>
              <a:rPr lang="en-US" sz="2800" b="1" dirty="0" smtClean="0">
                <a:solidFill>
                  <a:srgbClr val="C00000"/>
                </a:solidFill>
              </a:rPr>
              <a:t>high</a:t>
            </a:r>
            <a:r>
              <a:rPr lang="en-US" sz="2800" dirty="0" smtClean="0"/>
              <a:t>, And</a:t>
            </a:r>
            <a:r>
              <a:rPr lang="en-US" sz="2800" dirty="0"/>
              <a:t> the wilderness becomes a fruitful </a:t>
            </a:r>
            <a:r>
              <a:rPr lang="en-US" sz="2800" dirty="0" smtClean="0"/>
              <a:t>field, And </a:t>
            </a:r>
            <a:r>
              <a:rPr lang="en-US" sz="2800" dirty="0"/>
              <a:t>the fruitful field is counted as a </a:t>
            </a:r>
            <a:r>
              <a:rPr lang="en-US" sz="2800" dirty="0" smtClean="0"/>
              <a:t>forest. </a:t>
            </a:r>
            <a:r>
              <a:rPr lang="en-US" sz="2800" b="1" baseline="30000" dirty="0" smtClean="0"/>
              <a:t>16</a:t>
            </a:r>
            <a:r>
              <a:rPr lang="en-US" sz="2800" b="1" baseline="30000" dirty="0"/>
              <a:t> </a:t>
            </a:r>
            <a:r>
              <a:rPr lang="en-US" sz="2800" dirty="0"/>
              <a:t>Then justice will dwell in the </a:t>
            </a:r>
            <a:r>
              <a:rPr lang="en-US" sz="2800" dirty="0" smtClean="0"/>
              <a:t>wilderness, And </a:t>
            </a:r>
            <a:r>
              <a:rPr lang="en-US" sz="2800" dirty="0"/>
              <a:t>righteousness remain in the fruitful </a:t>
            </a:r>
            <a:r>
              <a:rPr lang="en-US" sz="2800" dirty="0" smtClean="0"/>
              <a:t>field.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baseline="30000" dirty="0"/>
              <a:t>18 </a:t>
            </a:r>
            <a:r>
              <a:rPr lang="en-US" sz="2800" b="1" dirty="0">
                <a:solidFill>
                  <a:srgbClr val="C00000"/>
                </a:solidFill>
              </a:rPr>
              <a:t>My people will dwell in a peaceful </a:t>
            </a:r>
            <a:r>
              <a:rPr lang="en-US" sz="2800" b="1" dirty="0" smtClean="0">
                <a:solidFill>
                  <a:srgbClr val="C00000"/>
                </a:solidFill>
              </a:rPr>
              <a:t>habitation, In </a:t>
            </a:r>
            <a:r>
              <a:rPr lang="en-US" sz="2800" b="1" dirty="0">
                <a:solidFill>
                  <a:srgbClr val="C00000"/>
                </a:solidFill>
              </a:rPr>
              <a:t>secure dwellings, and in quiet resting places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en-US" sz="2800" dirty="0" smtClean="0"/>
              <a:t>Isa 32:15,16,18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8237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1. You have no excuse !! 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200" dirty="0"/>
              <a:t>Hezekiah became king </a:t>
            </a:r>
            <a:r>
              <a:rPr lang="en-US" sz="3200" i="1" dirty="0"/>
              <a:t>when he was</a:t>
            </a:r>
            <a:r>
              <a:rPr lang="en-US" sz="3200" dirty="0"/>
              <a:t> </a:t>
            </a:r>
            <a:r>
              <a:rPr lang="en-US" sz="3200" b="1" dirty="0">
                <a:solidFill>
                  <a:srgbClr val="FF0000"/>
                </a:solidFill>
              </a:rPr>
              <a:t>twenty-five years old</a:t>
            </a:r>
            <a:r>
              <a:rPr lang="en-US" sz="3200" dirty="0"/>
              <a:t>, and he reigned twenty-nine years in Jerusalem. His mother’s name </a:t>
            </a:r>
            <a:r>
              <a:rPr lang="en-US" sz="3200" i="1" dirty="0"/>
              <a:t>was</a:t>
            </a:r>
            <a:r>
              <a:rPr lang="en-US" sz="3200" dirty="0"/>
              <a:t> </a:t>
            </a:r>
            <a:r>
              <a:rPr lang="en-US" sz="3200" dirty="0" err="1" smtClean="0"/>
              <a:t>Abijah</a:t>
            </a:r>
            <a:r>
              <a:rPr lang="en-US" sz="3200" dirty="0" smtClean="0"/>
              <a:t> </a:t>
            </a:r>
            <a:r>
              <a:rPr lang="en-US" sz="3200" dirty="0"/>
              <a:t>the daughter of Zechariah. </a:t>
            </a:r>
            <a:r>
              <a:rPr lang="en-US" sz="3200" b="1" baseline="30000" dirty="0"/>
              <a:t>2 </a:t>
            </a:r>
            <a:r>
              <a:rPr lang="en-US" sz="3200" dirty="0"/>
              <a:t>And </a:t>
            </a:r>
            <a:r>
              <a:rPr lang="en-US" sz="3200" b="1" dirty="0">
                <a:solidFill>
                  <a:srgbClr val="FF0000"/>
                </a:solidFill>
              </a:rPr>
              <a:t>he did </a:t>
            </a:r>
            <a:r>
              <a:rPr lang="en-US" sz="3200" b="1" i="1" dirty="0">
                <a:solidFill>
                  <a:srgbClr val="FF0000"/>
                </a:solidFill>
              </a:rPr>
              <a:t>what was</a:t>
            </a:r>
            <a:r>
              <a:rPr lang="en-US" sz="3200" b="1" dirty="0">
                <a:solidFill>
                  <a:srgbClr val="FF0000"/>
                </a:solidFill>
              </a:rPr>
              <a:t> right in the sight of the </a:t>
            </a:r>
            <a:r>
              <a:rPr lang="en-US" sz="3200" b="1" cap="small" dirty="0">
                <a:solidFill>
                  <a:srgbClr val="FF0000"/>
                </a:solidFill>
              </a:rPr>
              <a:t>Lord</a:t>
            </a:r>
            <a:r>
              <a:rPr lang="en-US" sz="3200" dirty="0"/>
              <a:t>, according to all that his father David had done</a:t>
            </a:r>
            <a:r>
              <a:rPr lang="en-US" sz="3200" dirty="0" smtClean="0"/>
              <a:t>. 2 </a:t>
            </a:r>
            <a:r>
              <a:rPr lang="en-US" sz="3200" dirty="0" err="1" smtClean="0"/>
              <a:t>Chr</a:t>
            </a:r>
            <a:r>
              <a:rPr lang="en-US" sz="3200" dirty="0" smtClean="0"/>
              <a:t> 29:1,2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841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2- do not waste a single day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baseline="30000" dirty="0"/>
              <a:t>3 </a:t>
            </a:r>
            <a:r>
              <a:rPr lang="en-US" sz="2800" b="1" u="sng" dirty="0">
                <a:solidFill>
                  <a:srgbClr val="FF0000"/>
                </a:solidFill>
              </a:rPr>
              <a:t>In the first year </a:t>
            </a:r>
            <a:r>
              <a:rPr lang="en-US" sz="2800" dirty="0"/>
              <a:t>of his reign, </a:t>
            </a:r>
            <a:r>
              <a:rPr lang="en-US" sz="2800" b="1" u="sng" dirty="0">
                <a:solidFill>
                  <a:srgbClr val="FF0000"/>
                </a:solidFill>
              </a:rPr>
              <a:t>in the first month</a:t>
            </a:r>
            <a:r>
              <a:rPr lang="en-US" sz="2800" dirty="0"/>
              <a:t>, he </a:t>
            </a:r>
            <a:r>
              <a:rPr lang="en-US" sz="2800" b="1" dirty="0">
                <a:solidFill>
                  <a:srgbClr val="002060"/>
                </a:solidFill>
              </a:rPr>
              <a:t>opened the doors of the house of the </a:t>
            </a:r>
            <a:r>
              <a:rPr lang="en-US" sz="2800" b="1" cap="small" dirty="0">
                <a:solidFill>
                  <a:srgbClr val="002060"/>
                </a:solidFill>
              </a:rPr>
              <a:t>Lord</a:t>
            </a:r>
            <a:r>
              <a:rPr lang="en-US" sz="2800" b="1" dirty="0">
                <a:solidFill>
                  <a:srgbClr val="002060"/>
                </a:solidFill>
              </a:rPr>
              <a:t> and repaired them</a:t>
            </a:r>
            <a:r>
              <a:rPr lang="en-US" sz="2800" dirty="0"/>
              <a:t>. </a:t>
            </a:r>
            <a:r>
              <a:rPr lang="en-US" sz="2800" b="1" baseline="30000" dirty="0"/>
              <a:t>4 </a:t>
            </a:r>
            <a:r>
              <a:rPr lang="en-US" sz="2800" dirty="0"/>
              <a:t>Then </a:t>
            </a:r>
            <a:r>
              <a:rPr lang="en-US" sz="2800" b="1" dirty="0">
                <a:solidFill>
                  <a:srgbClr val="002060"/>
                </a:solidFill>
              </a:rPr>
              <a:t>he brought in the priests and the Levites, and gathered them</a:t>
            </a:r>
            <a:r>
              <a:rPr lang="en-US" sz="2800" dirty="0"/>
              <a:t> in the East Square, </a:t>
            </a:r>
            <a:r>
              <a:rPr lang="en-US" sz="2800" b="1" baseline="30000" dirty="0"/>
              <a:t>5 </a:t>
            </a:r>
            <a:r>
              <a:rPr lang="en-US" sz="2800" dirty="0"/>
              <a:t>and said to them: “</a:t>
            </a:r>
            <a:r>
              <a:rPr lang="en-US" sz="2800" b="1" dirty="0">
                <a:solidFill>
                  <a:srgbClr val="FF0000"/>
                </a:solidFill>
              </a:rPr>
              <a:t>Hear me, Levites! Now </a:t>
            </a:r>
            <a:r>
              <a:rPr lang="en-US" sz="2800" b="1" dirty="0" smtClean="0">
                <a:solidFill>
                  <a:srgbClr val="FF0000"/>
                </a:solidFill>
              </a:rPr>
              <a:t>sanctify </a:t>
            </a:r>
            <a:r>
              <a:rPr lang="en-US" sz="2800" b="1" dirty="0">
                <a:solidFill>
                  <a:srgbClr val="FF0000"/>
                </a:solidFill>
              </a:rPr>
              <a:t>yourselves, sanctify the house of the </a:t>
            </a:r>
            <a:r>
              <a:rPr lang="en-US" sz="2800" b="1" cap="small" dirty="0">
                <a:solidFill>
                  <a:srgbClr val="FF0000"/>
                </a:solidFill>
              </a:rPr>
              <a:t>Lord</a:t>
            </a:r>
            <a:r>
              <a:rPr lang="en-US" sz="2800" b="1" dirty="0">
                <a:solidFill>
                  <a:srgbClr val="FF0000"/>
                </a:solidFill>
              </a:rPr>
              <a:t> God of your fathers, and carry out the rubbish from the holy </a:t>
            </a:r>
            <a:r>
              <a:rPr lang="en-US" sz="2800" b="1" i="1" dirty="0">
                <a:solidFill>
                  <a:srgbClr val="FF0000"/>
                </a:solidFill>
              </a:rPr>
              <a:t>place.</a:t>
            </a:r>
            <a:r>
              <a:rPr lang="en-US" sz="2800" dirty="0"/>
              <a:t>  </a:t>
            </a:r>
            <a:r>
              <a:rPr lang="en-US" sz="2800" dirty="0" smtClean="0"/>
              <a:t>2 </a:t>
            </a:r>
            <a:r>
              <a:rPr lang="en-US" sz="2800" dirty="0" err="1" smtClean="0"/>
              <a:t>Chr</a:t>
            </a:r>
            <a:r>
              <a:rPr lang="en-US" sz="2800" dirty="0" smtClean="0"/>
              <a:t> 29:3-5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07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3- They have forsaken Him !!!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9530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 </a:t>
            </a:r>
            <a:r>
              <a:rPr lang="en-US" b="1" baseline="30000" dirty="0"/>
              <a:t>6 </a:t>
            </a:r>
            <a:r>
              <a:rPr lang="en-US" dirty="0"/>
              <a:t>For </a:t>
            </a:r>
            <a:r>
              <a:rPr lang="en-US" b="1" u="sng" dirty="0">
                <a:solidFill>
                  <a:srgbClr val="C00000"/>
                </a:solidFill>
              </a:rPr>
              <a:t>our fathers have trespassed and done evil in the eyes of the </a:t>
            </a:r>
            <a:r>
              <a:rPr lang="en-US" b="1" u="sng" cap="small" dirty="0">
                <a:solidFill>
                  <a:srgbClr val="C00000"/>
                </a:solidFill>
              </a:rPr>
              <a:t>Lord</a:t>
            </a:r>
            <a:r>
              <a:rPr lang="en-US" b="1" u="sng" dirty="0">
                <a:solidFill>
                  <a:srgbClr val="C00000"/>
                </a:solidFill>
              </a:rPr>
              <a:t> our God; they have forsaken Him</a:t>
            </a:r>
            <a:r>
              <a:rPr lang="en-US" dirty="0"/>
              <a:t>, have</a:t>
            </a:r>
            <a:r>
              <a:rPr lang="en-US" b="1" dirty="0">
                <a:solidFill>
                  <a:srgbClr val="C00000"/>
                </a:solidFill>
              </a:rPr>
              <a:t> turned their faces away from the </a:t>
            </a:r>
            <a:r>
              <a:rPr lang="en-US" b="1" dirty="0" smtClean="0">
                <a:solidFill>
                  <a:srgbClr val="C00000"/>
                </a:solidFill>
              </a:rPr>
              <a:t>dwelling </a:t>
            </a:r>
            <a:r>
              <a:rPr lang="en-US" b="1" dirty="0">
                <a:solidFill>
                  <a:srgbClr val="C00000"/>
                </a:solidFill>
              </a:rPr>
              <a:t>place of the </a:t>
            </a:r>
            <a:r>
              <a:rPr lang="en-US" b="1" cap="small" dirty="0">
                <a:solidFill>
                  <a:srgbClr val="C00000"/>
                </a:solidFill>
              </a:rPr>
              <a:t>Lord</a:t>
            </a:r>
            <a:r>
              <a:rPr lang="en-US" b="1" dirty="0">
                <a:solidFill>
                  <a:srgbClr val="C00000"/>
                </a:solidFill>
              </a:rPr>
              <a:t>, and turned </a:t>
            </a:r>
            <a:r>
              <a:rPr lang="en-US" b="1" i="1" dirty="0">
                <a:solidFill>
                  <a:srgbClr val="C00000"/>
                </a:solidFill>
              </a:rPr>
              <a:t>their</a:t>
            </a:r>
            <a:r>
              <a:rPr lang="en-US" b="1" dirty="0">
                <a:solidFill>
                  <a:srgbClr val="C00000"/>
                </a:solidFill>
              </a:rPr>
              <a:t> backs </a:t>
            </a:r>
            <a:r>
              <a:rPr lang="en-US" b="1" i="1" dirty="0">
                <a:solidFill>
                  <a:srgbClr val="C00000"/>
                </a:solidFill>
              </a:rPr>
              <a:t>on Him.</a:t>
            </a:r>
            <a:r>
              <a:rPr lang="en-US" dirty="0"/>
              <a:t> </a:t>
            </a:r>
            <a:r>
              <a:rPr lang="en-US" b="1" baseline="30000" dirty="0"/>
              <a:t>7 </a:t>
            </a:r>
            <a:r>
              <a:rPr lang="en-US" dirty="0"/>
              <a:t>They have also shut up the doors of the vestibule, put out the lamps, and have not burned incense or offered burnt offerings in the holy </a:t>
            </a:r>
            <a:r>
              <a:rPr lang="en-US" i="1" dirty="0"/>
              <a:t>place</a:t>
            </a:r>
            <a:r>
              <a:rPr lang="en-US" dirty="0"/>
              <a:t> to the God of Israel. </a:t>
            </a:r>
            <a:r>
              <a:rPr lang="en-US" b="1" baseline="30000" dirty="0"/>
              <a:t>8 </a:t>
            </a:r>
            <a:r>
              <a:rPr lang="en-US" b="1" dirty="0">
                <a:solidFill>
                  <a:srgbClr val="C00000"/>
                </a:solidFill>
              </a:rPr>
              <a:t>Therefore the wrath of the </a:t>
            </a:r>
            <a:r>
              <a:rPr lang="en-US" b="1" cap="small" dirty="0">
                <a:solidFill>
                  <a:srgbClr val="C00000"/>
                </a:solidFill>
              </a:rPr>
              <a:t>Lord</a:t>
            </a:r>
            <a:r>
              <a:rPr lang="en-US" b="1" dirty="0">
                <a:solidFill>
                  <a:srgbClr val="C00000"/>
                </a:solidFill>
              </a:rPr>
              <a:t> fell upon Judah and Jerusalem, and He has given them up to trouble, to desolation, and to jeering, as you see with your eyes</a:t>
            </a:r>
            <a:r>
              <a:rPr lang="en-US" dirty="0"/>
              <a:t>. </a:t>
            </a:r>
            <a:r>
              <a:rPr lang="en-US" b="1" baseline="30000" dirty="0"/>
              <a:t>9 </a:t>
            </a:r>
            <a:r>
              <a:rPr lang="en-US" dirty="0"/>
              <a:t>For indeed, because of this our fathers have fallen by the sword; and our sons, our daughters, and our wives </a:t>
            </a:r>
            <a:r>
              <a:rPr lang="en-US" i="1" dirty="0"/>
              <a:t>are</a:t>
            </a:r>
            <a:r>
              <a:rPr lang="en-US" dirty="0"/>
              <a:t> in captivity</a:t>
            </a:r>
            <a:r>
              <a:rPr lang="en-US" dirty="0" smtClean="0"/>
              <a:t>. 2 </a:t>
            </a:r>
            <a:r>
              <a:rPr lang="en-US" dirty="0" err="1" smtClean="0"/>
              <a:t>Chr</a:t>
            </a:r>
            <a:r>
              <a:rPr lang="en-US" dirty="0" smtClean="0"/>
              <a:t> 29:6-9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97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4-  renew a covenant !!! 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b="1" baseline="30000" dirty="0"/>
              <a:t>10 </a:t>
            </a:r>
            <a:r>
              <a:rPr lang="en-US" sz="3200" dirty="0"/>
              <a:t>“</a:t>
            </a:r>
            <a:r>
              <a:rPr lang="en-US" sz="3200" b="1" u="sng" dirty="0">
                <a:solidFill>
                  <a:srgbClr val="C00000"/>
                </a:solidFill>
              </a:rPr>
              <a:t>Now </a:t>
            </a:r>
            <a:r>
              <a:rPr lang="en-US" sz="3200" b="1" i="1" u="sng" dirty="0">
                <a:solidFill>
                  <a:srgbClr val="C00000"/>
                </a:solidFill>
              </a:rPr>
              <a:t>it is</a:t>
            </a:r>
            <a:r>
              <a:rPr lang="en-US" sz="3200" b="1" u="sng" dirty="0">
                <a:solidFill>
                  <a:srgbClr val="C00000"/>
                </a:solidFill>
              </a:rPr>
              <a:t> in my heart to make a covenant with the </a:t>
            </a:r>
            <a:r>
              <a:rPr lang="en-US" sz="3200" b="1" u="sng" cap="small" dirty="0">
                <a:solidFill>
                  <a:srgbClr val="C00000"/>
                </a:solidFill>
              </a:rPr>
              <a:t>Lord</a:t>
            </a:r>
            <a:r>
              <a:rPr lang="en-US" sz="3200" b="1" u="sng" dirty="0">
                <a:solidFill>
                  <a:srgbClr val="C00000"/>
                </a:solidFill>
              </a:rPr>
              <a:t> God of Israel</a:t>
            </a:r>
            <a:r>
              <a:rPr lang="en-US" sz="3200" dirty="0"/>
              <a:t>, that His fierce wrath may turn away from us. </a:t>
            </a:r>
            <a:r>
              <a:rPr lang="en-US" sz="3200" b="1" baseline="30000" dirty="0"/>
              <a:t>11 </a:t>
            </a:r>
            <a:r>
              <a:rPr lang="en-US" sz="3200" b="1" u="sng" dirty="0">
                <a:solidFill>
                  <a:srgbClr val="C00000"/>
                </a:solidFill>
              </a:rPr>
              <a:t>My sons, do not be negligent now, for the </a:t>
            </a:r>
            <a:r>
              <a:rPr lang="en-US" sz="3200" b="1" u="sng" cap="small" dirty="0">
                <a:solidFill>
                  <a:srgbClr val="C00000"/>
                </a:solidFill>
              </a:rPr>
              <a:t>Lord</a:t>
            </a:r>
            <a:r>
              <a:rPr lang="en-US" sz="3200" b="1" u="sng" dirty="0">
                <a:solidFill>
                  <a:srgbClr val="C00000"/>
                </a:solidFill>
              </a:rPr>
              <a:t> has chosen you to stand before Him, to serve Him</a:t>
            </a:r>
            <a:r>
              <a:rPr lang="en-US" sz="3200" dirty="0"/>
              <a:t>, and that you should minister to Him and burn incense</a:t>
            </a:r>
            <a:r>
              <a:rPr lang="en-US" sz="3200" dirty="0" smtClean="0"/>
              <a:t>.” 2 </a:t>
            </a:r>
            <a:r>
              <a:rPr lang="en-US" sz="3200" dirty="0" err="1" smtClean="0"/>
              <a:t>Chr</a:t>
            </a:r>
            <a:r>
              <a:rPr lang="en-US" sz="3200" dirty="0" smtClean="0"/>
              <a:t> 29:10,11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4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5. Obey the words of the Lord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800" b="1" baseline="30000" dirty="0"/>
              <a:t>15 </a:t>
            </a:r>
            <a:r>
              <a:rPr lang="en-US" sz="2800" dirty="0"/>
              <a:t>And they gathered </a:t>
            </a:r>
            <a:r>
              <a:rPr lang="en-US" sz="2800" dirty="0" smtClean="0"/>
              <a:t>their brethren</a:t>
            </a:r>
            <a:r>
              <a:rPr lang="en-US" sz="2800" dirty="0"/>
              <a:t>,</a:t>
            </a:r>
            <a:r>
              <a:rPr lang="en-US" sz="2800" b="1" dirty="0">
                <a:solidFill>
                  <a:srgbClr val="C00000"/>
                </a:solidFill>
              </a:rPr>
              <a:t> </a:t>
            </a:r>
            <a:r>
              <a:rPr lang="en-US" sz="2800" b="1" dirty="0" smtClean="0">
                <a:solidFill>
                  <a:srgbClr val="C00000"/>
                </a:solidFill>
              </a:rPr>
              <a:t>sanctified</a:t>
            </a:r>
            <a:r>
              <a:rPr lang="en-US" sz="2800" b="1" dirty="0">
                <a:solidFill>
                  <a:srgbClr val="C00000"/>
                </a:solidFill>
              </a:rPr>
              <a:t> themselves</a:t>
            </a:r>
            <a:r>
              <a:rPr lang="en-US" sz="2800" dirty="0"/>
              <a:t>, and went according to the commandment of the king, at </a:t>
            </a:r>
            <a:r>
              <a:rPr lang="en-US" sz="2800" b="1" dirty="0">
                <a:solidFill>
                  <a:srgbClr val="C00000"/>
                </a:solidFill>
              </a:rPr>
              <a:t>the words of the </a:t>
            </a:r>
            <a:r>
              <a:rPr lang="en-US" sz="2800" b="1" cap="small" dirty="0">
                <a:solidFill>
                  <a:srgbClr val="C00000"/>
                </a:solidFill>
              </a:rPr>
              <a:t>Lord</a:t>
            </a:r>
            <a:r>
              <a:rPr lang="en-US" sz="2800" dirty="0"/>
              <a:t>, to cleanse the house of the </a:t>
            </a:r>
            <a:r>
              <a:rPr lang="en-US" sz="2800" cap="small" dirty="0"/>
              <a:t>Lord</a:t>
            </a:r>
            <a:r>
              <a:rPr lang="en-US" sz="2800" dirty="0"/>
              <a:t>. </a:t>
            </a:r>
            <a:r>
              <a:rPr lang="en-US" sz="2800" dirty="0" smtClean="0"/>
              <a:t>….</a:t>
            </a:r>
            <a:r>
              <a:rPr lang="en-US" sz="2800" b="1" baseline="30000" dirty="0" smtClean="0"/>
              <a:t>17</a:t>
            </a:r>
            <a:r>
              <a:rPr lang="en-US" sz="2800" b="1" baseline="30000" dirty="0"/>
              <a:t> </a:t>
            </a:r>
            <a:r>
              <a:rPr lang="en-US" sz="2800" dirty="0"/>
              <a:t>Now they </a:t>
            </a:r>
            <a:r>
              <a:rPr lang="en-US" sz="2800" b="1" u="sng" dirty="0">
                <a:solidFill>
                  <a:srgbClr val="C00000"/>
                </a:solidFill>
              </a:rPr>
              <a:t>began to </a:t>
            </a:r>
            <a:r>
              <a:rPr lang="en-US" sz="2800" b="1" u="sng" dirty="0" smtClean="0">
                <a:solidFill>
                  <a:srgbClr val="C00000"/>
                </a:solidFill>
              </a:rPr>
              <a:t>sanctify </a:t>
            </a:r>
            <a:r>
              <a:rPr lang="en-US" sz="2800" b="1" u="sng" dirty="0">
                <a:solidFill>
                  <a:srgbClr val="C00000"/>
                </a:solidFill>
              </a:rPr>
              <a:t>on the first </a:t>
            </a:r>
            <a:r>
              <a:rPr lang="en-US" sz="2800" b="1" i="1" u="sng" dirty="0">
                <a:solidFill>
                  <a:srgbClr val="C00000"/>
                </a:solidFill>
              </a:rPr>
              <a:t>day</a:t>
            </a:r>
            <a:r>
              <a:rPr lang="en-US" sz="2800" b="1" u="sng" dirty="0">
                <a:solidFill>
                  <a:srgbClr val="C00000"/>
                </a:solidFill>
              </a:rPr>
              <a:t> of the first month, and on the eighth day of the month</a:t>
            </a:r>
            <a:r>
              <a:rPr lang="en-US" sz="2800" dirty="0"/>
              <a:t> they came to the vestibule of the </a:t>
            </a:r>
            <a:r>
              <a:rPr lang="en-US" sz="2800" cap="small" dirty="0"/>
              <a:t>Lord</a:t>
            </a:r>
            <a:r>
              <a:rPr lang="en-US" sz="2800" dirty="0"/>
              <a:t>. So they sanctified the house of the </a:t>
            </a:r>
            <a:r>
              <a:rPr lang="en-US" sz="2800" cap="small" dirty="0"/>
              <a:t>Lord</a:t>
            </a:r>
            <a:r>
              <a:rPr lang="en-US" sz="2800" dirty="0"/>
              <a:t> in eight days, and </a:t>
            </a:r>
            <a:r>
              <a:rPr lang="en-US" sz="2800" b="1" u="sng" dirty="0">
                <a:solidFill>
                  <a:srgbClr val="C00000"/>
                </a:solidFill>
              </a:rPr>
              <a:t>on the sixteenth day of the first month they finished</a:t>
            </a:r>
            <a:r>
              <a:rPr lang="en-US" sz="2800" dirty="0" smtClean="0"/>
              <a:t>. 2 </a:t>
            </a:r>
            <a:r>
              <a:rPr lang="en-US" sz="2800" dirty="0" err="1" smtClean="0"/>
              <a:t>Chr</a:t>
            </a:r>
            <a:r>
              <a:rPr lang="en-US" sz="2800" dirty="0" smtClean="0"/>
              <a:t> 29:15,17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65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solidFill>
                  <a:srgbClr val="C00000"/>
                </a:solidFill>
              </a:rPr>
              <a:t>6. Praise Him </a:t>
            </a:r>
            <a:endParaRPr lang="en-US" sz="40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620000" cy="5334000"/>
          </a:xfrm>
        </p:spPr>
        <p:txBody>
          <a:bodyPr>
            <a:noAutofit/>
          </a:bodyPr>
          <a:lstStyle/>
          <a:p>
            <a:pPr algn="just"/>
            <a:r>
              <a:rPr lang="en-US" sz="2800" b="1" baseline="30000" dirty="0"/>
              <a:t>28 </a:t>
            </a:r>
            <a:r>
              <a:rPr lang="en-US" sz="2800" dirty="0"/>
              <a:t>So </a:t>
            </a:r>
            <a:r>
              <a:rPr lang="en-US" sz="2800" b="1" u="sng" dirty="0">
                <a:solidFill>
                  <a:srgbClr val="C00000"/>
                </a:solidFill>
              </a:rPr>
              <a:t>all the assembly </a:t>
            </a:r>
            <a:r>
              <a:rPr lang="en-US" sz="2800" b="1" dirty="0">
                <a:solidFill>
                  <a:srgbClr val="002060"/>
                </a:solidFill>
              </a:rPr>
              <a:t>worshiped, the singers sang, and the trumpeters sounded; all </a:t>
            </a:r>
            <a:r>
              <a:rPr lang="en-US" sz="2800" b="1" i="1" dirty="0">
                <a:solidFill>
                  <a:srgbClr val="002060"/>
                </a:solidFill>
              </a:rPr>
              <a:t>this continued</a:t>
            </a:r>
            <a:r>
              <a:rPr lang="en-US" sz="2800" b="1" dirty="0">
                <a:solidFill>
                  <a:srgbClr val="002060"/>
                </a:solidFill>
              </a:rPr>
              <a:t> until the burnt offering was finished.</a:t>
            </a:r>
            <a:r>
              <a:rPr lang="en-US" sz="2800" dirty="0"/>
              <a:t> </a:t>
            </a:r>
            <a:r>
              <a:rPr lang="en-US" sz="2800" b="1" baseline="30000" dirty="0"/>
              <a:t>29 </a:t>
            </a:r>
            <a:r>
              <a:rPr lang="en-US" sz="2800" dirty="0"/>
              <a:t>And when they had finished offering, the king and all who were present with him bowed and worshiped. </a:t>
            </a:r>
            <a:r>
              <a:rPr lang="en-US" sz="2800" b="1" baseline="30000" dirty="0"/>
              <a:t>30 </a:t>
            </a:r>
            <a:r>
              <a:rPr lang="en-US" sz="2800" dirty="0"/>
              <a:t>Moreover King Hezekiah and the leaders </a:t>
            </a:r>
            <a:r>
              <a:rPr lang="en-US" sz="2800" b="1" dirty="0">
                <a:solidFill>
                  <a:srgbClr val="FF0000"/>
                </a:solidFill>
              </a:rPr>
              <a:t>commanded the Levites to sing praise to the </a:t>
            </a:r>
            <a:r>
              <a:rPr lang="en-US" sz="2800" b="1" cap="small" dirty="0">
                <a:solidFill>
                  <a:srgbClr val="FF0000"/>
                </a:solidFill>
              </a:rPr>
              <a:t>Lord</a:t>
            </a:r>
            <a:r>
              <a:rPr lang="en-US" sz="2800" b="1" dirty="0">
                <a:solidFill>
                  <a:srgbClr val="FF0000"/>
                </a:solidFill>
              </a:rPr>
              <a:t> with the words of David and of Asaph the seer. So they sang praises with gladness, and they bowed their heads and worshiped</a:t>
            </a:r>
            <a:r>
              <a:rPr lang="en-US" sz="2800" dirty="0" smtClean="0"/>
              <a:t>. 2 </a:t>
            </a:r>
            <a:r>
              <a:rPr lang="en-US" sz="2800" dirty="0" err="1" smtClean="0"/>
              <a:t>Chr</a:t>
            </a:r>
            <a:r>
              <a:rPr lang="en-US" sz="2800" dirty="0" smtClean="0"/>
              <a:t> 29:28-30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048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7.Heart raising before fund raising !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b="1" baseline="30000" dirty="0"/>
              <a:t>31 </a:t>
            </a:r>
            <a:r>
              <a:rPr lang="en-US" sz="3200" dirty="0"/>
              <a:t>Then Hezekiah answered and said, “</a:t>
            </a:r>
            <a:r>
              <a:rPr lang="en-US" sz="3200" b="1" dirty="0">
                <a:solidFill>
                  <a:srgbClr val="002060"/>
                </a:solidFill>
              </a:rPr>
              <a:t>Now </a:t>
            </a:r>
            <a:r>
              <a:rPr lang="en-US" sz="3200" b="1" i="1" dirty="0">
                <a:solidFill>
                  <a:srgbClr val="002060"/>
                </a:solidFill>
              </a:rPr>
              <a:t>that</a:t>
            </a:r>
            <a:r>
              <a:rPr lang="en-US" sz="3200" b="1" dirty="0">
                <a:solidFill>
                  <a:srgbClr val="002060"/>
                </a:solidFill>
              </a:rPr>
              <a:t> you have consecrated yourselves to the </a:t>
            </a:r>
            <a:r>
              <a:rPr lang="en-US" sz="3200" b="1" cap="small" dirty="0">
                <a:solidFill>
                  <a:srgbClr val="002060"/>
                </a:solidFill>
              </a:rPr>
              <a:t>Lord</a:t>
            </a:r>
            <a:r>
              <a:rPr lang="en-US" sz="3200" dirty="0"/>
              <a:t>, come near, and bring sacrifices and thank offerings into the house of the </a:t>
            </a:r>
            <a:r>
              <a:rPr lang="en-US" sz="3200" cap="small" dirty="0"/>
              <a:t>Lord</a:t>
            </a:r>
            <a:r>
              <a:rPr lang="en-US" sz="3200" dirty="0"/>
              <a:t>.” </a:t>
            </a:r>
            <a:r>
              <a:rPr lang="en-US" sz="3200" b="1" u="sng" dirty="0">
                <a:solidFill>
                  <a:srgbClr val="FF0000"/>
                </a:solidFill>
              </a:rPr>
              <a:t>So the assembly brought in sacrifices and thank offerings, and as many as were of a willing heart </a:t>
            </a:r>
            <a:r>
              <a:rPr lang="en-US" sz="3200" b="1" i="1" u="sng" dirty="0">
                <a:solidFill>
                  <a:srgbClr val="FF0000"/>
                </a:solidFill>
              </a:rPr>
              <a:t>brought</a:t>
            </a:r>
            <a:r>
              <a:rPr lang="en-US" sz="3200" b="1" u="sng" dirty="0">
                <a:solidFill>
                  <a:srgbClr val="FF0000"/>
                </a:solidFill>
              </a:rPr>
              <a:t> burnt offerings</a:t>
            </a:r>
            <a:r>
              <a:rPr lang="en-US" sz="3200" dirty="0"/>
              <a:t>. </a:t>
            </a:r>
            <a:r>
              <a:rPr lang="en-US" sz="3200" dirty="0" smtClean="0"/>
              <a:t>2 Chr. 29:31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66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847</TotalTime>
  <Words>120</Words>
  <Application>Microsoft Office PowerPoint</Application>
  <PresentationFormat>On-screen Show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Have a Hezekiah Eucharistic New Year</vt:lpstr>
      <vt:lpstr>Until the Spirit is poured upon us..</vt:lpstr>
      <vt:lpstr>1. You have no excuse !! </vt:lpstr>
      <vt:lpstr>2- do not waste a single day</vt:lpstr>
      <vt:lpstr>3- They have forsaken Him !!!</vt:lpstr>
      <vt:lpstr>4-  renew a covenant !!! </vt:lpstr>
      <vt:lpstr>5. Obey the words of the Lord</vt:lpstr>
      <vt:lpstr>6. Praise Him </vt:lpstr>
      <vt:lpstr>7.Heart raising before fund raising !</vt:lpstr>
      <vt:lpstr>8.Call for the passover</vt:lpstr>
      <vt:lpstr>9. Your repentance is very effective !!!</vt:lpstr>
      <vt:lpstr>10. Your voice and prayer will come up to Heaven</vt:lpstr>
    </vt:vector>
  </TitlesOfParts>
  <Company>SMCOC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a Hezekiah Eucharistic New Year</dc:title>
  <dc:creator>Fr. Mark Aziz</dc:creator>
  <cp:lastModifiedBy>Fr. Mark Aziz</cp:lastModifiedBy>
  <cp:revision>8</cp:revision>
  <dcterms:created xsi:type="dcterms:W3CDTF">2018-12-29T22:35:08Z</dcterms:created>
  <dcterms:modified xsi:type="dcterms:W3CDTF">2018-12-30T13:04:42Z</dcterms:modified>
</cp:coreProperties>
</file>