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63" r:id="rId4"/>
    <p:sldId id="264" r:id="rId5"/>
    <p:sldId id="262" r:id="rId6"/>
    <p:sldId id="265" r:id="rId7"/>
    <p:sldId id="266" r:id="rId8"/>
    <p:sldId id="270" r:id="rId9"/>
    <p:sldId id="267" r:id="rId10"/>
    <p:sldId id="268" r:id="rId11"/>
    <p:sldId id="273" r:id="rId12"/>
    <p:sldId id="269" r:id="rId13"/>
    <p:sldId id="257" r:id="rId14"/>
    <p:sldId id="258" r:id="rId15"/>
    <p:sldId id="259" r:id="rId16"/>
    <p:sldId id="274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4E252-5CAD-F242-BBB5-2D481599F867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4E0B0-BFD5-B540-8FCD-A5B6F61A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92E74A-5CBF-C343-B626-025015B5E9BD}" type="slidenum">
              <a:rPr lang="en-US"/>
              <a:pPr/>
              <a:t>17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7100" y="4208929"/>
            <a:ext cx="6462268" cy="1048684"/>
          </a:xfrm>
        </p:spPr>
        <p:txBody>
          <a:bodyPr>
            <a:normAutofit/>
          </a:bodyPr>
          <a:lstStyle/>
          <a:p>
            <a:r>
              <a:rPr lang="en-US" dirty="0" smtClean="0"/>
              <a:t>Grace and Free Will (1)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257613"/>
            <a:ext cx="5458968" cy="621792"/>
          </a:xfrm>
        </p:spPr>
        <p:txBody>
          <a:bodyPr/>
          <a:lstStyle/>
          <a:p>
            <a:pPr algn="ctr"/>
            <a:r>
              <a:rPr lang="en-US" dirty="0" smtClean="0"/>
              <a:t>28.11.2015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55599"/>
            <a:ext cx="2572598" cy="38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1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Free Will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048501" cy="4419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8 </a:t>
            </a:r>
            <a:r>
              <a:rPr lang="en-US" sz="2400" dirty="0"/>
              <a:t>This is a faithful saying, and these things I want you to affirm constantly, that those who have believed in God </a:t>
            </a:r>
            <a:r>
              <a:rPr lang="en-US" sz="2400" b="1" u="sng" dirty="0">
                <a:solidFill>
                  <a:srgbClr val="FF0000"/>
                </a:solidFill>
              </a:rPr>
              <a:t>should be careful to maintain good works.</a:t>
            </a:r>
            <a:r>
              <a:rPr lang="en-US" sz="2400" dirty="0"/>
              <a:t> These things are good and profitable to men</a:t>
            </a:r>
            <a:r>
              <a:rPr lang="en-US" sz="2400" dirty="0" smtClean="0"/>
              <a:t>. </a:t>
            </a:r>
            <a:r>
              <a:rPr lang="en-US" sz="2400" b="1" dirty="0"/>
              <a:t>9 </a:t>
            </a:r>
            <a:r>
              <a:rPr lang="en-US" sz="2400" b="1" u="sng" dirty="0">
                <a:solidFill>
                  <a:srgbClr val="FF0000"/>
                </a:solidFill>
              </a:rPr>
              <a:t>But avoid foolish disputes, </a:t>
            </a:r>
            <a:r>
              <a:rPr lang="en-US" sz="2400" dirty="0"/>
              <a:t>genealogies, contentions, and strivings about the law; for they are </a:t>
            </a:r>
            <a:r>
              <a:rPr lang="en-US" sz="2400" b="1" u="sng" dirty="0">
                <a:solidFill>
                  <a:srgbClr val="FF0000"/>
                </a:solidFill>
              </a:rPr>
              <a:t>unprofitable and useless</a:t>
            </a:r>
            <a:r>
              <a:rPr lang="en-US" sz="2400" dirty="0"/>
              <a:t>. </a:t>
            </a:r>
            <a:r>
              <a:rPr lang="en-US" sz="2400" b="1" dirty="0"/>
              <a:t>10 </a:t>
            </a:r>
            <a:r>
              <a:rPr lang="en-US" sz="2400" b="1" u="sng" dirty="0">
                <a:solidFill>
                  <a:srgbClr val="FF0000"/>
                </a:solidFill>
              </a:rPr>
              <a:t>Reject a divisive man after the first and second admonition</a:t>
            </a:r>
            <a:r>
              <a:rPr lang="en-US" sz="2400" dirty="0"/>
              <a:t>, </a:t>
            </a:r>
            <a:r>
              <a:rPr lang="en-US" sz="2400" b="1" dirty="0"/>
              <a:t>11 </a:t>
            </a:r>
            <a:r>
              <a:rPr lang="en-US" sz="2400" dirty="0"/>
              <a:t>knowing that such a person </a:t>
            </a:r>
            <a:r>
              <a:rPr lang="en-US" sz="2400" b="1" u="sng" dirty="0">
                <a:solidFill>
                  <a:srgbClr val="FF0000"/>
                </a:solidFill>
              </a:rPr>
              <a:t>is warped and sinning, being self-condemned</a:t>
            </a:r>
            <a:r>
              <a:rPr lang="en-US" sz="2400" dirty="0" smtClean="0"/>
              <a:t>. Ti 3:8-11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87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99" y="1104900"/>
            <a:ext cx="6508377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Brief History of 5</a:t>
            </a:r>
            <a:r>
              <a:rPr lang="en-US" b="1" baseline="30000" dirty="0" smtClean="0">
                <a:latin typeface="Times"/>
                <a:cs typeface="Times"/>
              </a:rPr>
              <a:t>th</a:t>
            </a:r>
            <a:r>
              <a:rPr lang="en-US" b="1" dirty="0" smtClean="0">
                <a:latin typeface="Times"/>
                <a:cs typeface="Times"/>
              </a:rPr>
              <a:t> and 6</a:t>
            </a:r>
            <a:r>
              <a:rPr lang="en-US" b="1" baseline="30000" dirty="0" smtClean="0">
                <a:latin typeface="Times"/>
                <a:cs typeface="Times"/>
              </a:rPr>
              <a:t>th</a:t>
            </a:r>
            <a:r>
              <a:rPr lang="en-US" b="1" dirty="0" smtClean="0">
                <a:latin typeface="Times"/>
                <a:cs typeface="Times"/>
              </a:rPr>
              <a:t> Centuries’ debates</a:t>
            </a:r>
            <a:endParaRPr lang="en-US" b="1" dirty="0"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68600"/>
            <a:ext cx="2349365" cy="317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44" y="3390900"/>
            <a:ext cx="2003628" cy="2552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068" y="2768600"/>
            <a:ext cx="2389908" cy="31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5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38200" y="89118"/>
            <a:ext cx="7162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6600"/>
                </a:solidFill>
              </a:rPr>
              <a:t>1. </a:t>
            </a:r>
            <a:r>
              <a:rPr lang="en-US" sz="3200" b="1" dirty="0">
                <a:solidFill>
                  <a:srgbClr val="FF6600"/>
                </a:solidFill>
              </a:rPr>
              <a:t>Synergism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A50021"/>
                </a:solidFill>
              </a:rPr>
              <a:t>from the Greek </a:t>
            </a:r>
            <a:r>
              <a:rPr lang="en-US" sz="2000" b="1" i="1" dirty="0" err="1" smtClean="0">
                <a:solidFill>
                  <a:srgbClr val="A50021"/>
                </a:solidFill>
              </a:rPr>
              <a:t>syn</a:t>
            </a:r>
            <a:r>
              <a:rPr lang="en-US" sz="2000" b="1" i="1" dirty="0">
                <a:solidFill>
                  <a:srgbClr val="A50021"/>
                </a:solidFill>
              </a:rPr>
              <a:t>- </a:t>
            </a:r>
            <a:r>
              <a:rPr lang="en-US" sz="2000" b="1" dirty="0">
                <a:solidFill>
                  <a:srgbClr val="A50021"/>
                </a:solidFill>
              </a:rPr>
              <a:t>(together) + </a:t>
            </a:r>
            <a:r>
              <a:rPr lang="en-US" sz="2000" b="1" i="1" dirty="0" err="1" smtClean="0">
                <a:solidFill>
                  <a:srgbClr val="A50021"/>
                </a:solidFill>
              </a:rPr>
              <a:t>ergia</a:t>
            </a:r>
            <a:r>
              <a:rPr lang="en-US" sz="2000" b="1" i="1" dirty="0" smtClean="0">
                <a:solidFill>
                  <a:srgbClr val="A50021"/>
                </a:solidFill>
              </a:rPr>
              <a:t> </a:t>
            </a:r>
            <a:r>
              <a:rPr lang="en-US" sz="2000" b="1" dirty="0">
                <a:solidFill>
                  <a:srgbClr val="A50021"/>
                </a:solidFill>
              </a:rPr>
              <a:t>(</a:t>
            </a:r>
            <a:r>
              <a:rPr lang="en-US" sz="2000" b="1" dirty="0" smtClean="0">
                <a:solidFill>
                  <a:srgbClr val="A50021"/>
                </a:solidFill>
              </a:rPr>
              <a:t>work) </a:t>
            </a:r>
            <a:r>
              <a:rPr lang="en-US" sz="2000" b="1" dirty="0">
                <a:solidFill>
                  <a:srgbClr val="A50021"/>
                </a:solidFill>
              </a:rPr>
              <a:t>(I Cor. 3:9). 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A50021"/>
                </a:solidFill>
              </a:rPr>
              <a:t>All the Orthodox Church Fathers supported this belief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63600" y="1905000"/>
            <a:ext cx="7550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/>
              <a:t>“</a:t>
            </a:r>
            <a:r>
              <a:rPr lang="en-US" sz="2000" dirty="0"/>
              <a:t>The Lord God created man without his participation, </a:t>
            </a:r>
          </a:p>
          <a:p>
            <a:pPr algn="ctr"/>
            <a:r>
              <a:rPr lang="en-US" sz="2000" dirty="0"/>
              <a:t>but He cannot save him without his </a:t>
            </a:r>
          </a:p>
          <a:p>
            <a:pPr algn="ctr"/>
            <a:r>
              <a:rPr lang="en-US" sz="2000" dirty="0"/>
              <a:t>agreement and desire, since God gave him a free will</a:t>
            </a:r>
            <a:r>
              <a:rPr lang="ja-JP" altLang="en-US" sz="2000" dirty="0"/>
              <a:t>”</a:t>
            </a:r>
            <a:r>
              <a:rPr lang="en-US" sz="2000" dirty="0"/>
              <a:t>. </a:t>
            </a:r>
          </a:p>
          <a:p>
            <a:pPr algn="ctr"/>
            <a:r>
              <a:rPr lang="ja-JP" altLang="en-US" sz="2000" dirty="0"/>
              <a:t>“</a:t>
            </a:r>
            <a:r>
              <a:rPr lang="en-US" sz="2000" dirty="0"/>
              <a:t>Give what you command, and command what You will.</a:t>
            </a:r>
            <a:r>
              <a:rPr lang="ja-JP" altLang="en-US" sz="2000" dirty="0"/>
              <a:t>”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8000"/>
                </a:solidFill>
              </a:rPr>
              <a:t>St. Augustine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3657600"/>
            <a:ext cx="8305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Synergists believe that in spiritual things humans </a:t>
            </a:r>
            <a:r>
              <a:rPr lang="en-US" b="1" u="sng">
                <a:solidFill>
                  <a:srgbClr val="A50021"/>
                </a:solidFill>
              </a:rPr>
              <a:t>are not wholly dead</a:t>
            </a:r>
            <a:r>
              <a:rPr lang="en-US"/>
              <a:t> to being good, even if perhaps almost so; that human beings have a limited but nonetheless natural -- not Spirit-given -- capacity </a:t>
            </a:r>
            <a:r>
              <a:rPr lang="en-US" u="sng">
                <a:solidFill>
                  <a:srgbClr val="A50021"/>
                </a:solidFill>
              </a:rPr>
              <a:t>to work with God to make themselves holy</a:t>
            </a:r>
            <a:r>
              <a:rPr lang="en-US">
                <a:solidFill>
                  <a:srgbClr val="A50021"/>
                </a:solidFill>
              </a:rPr>
              <a:t>. </a:t>
            </a:r>
            <a:r>
              <a:rPr lang="en-US" b="1" u="sng">
                <a:solidFill>
                  <a:srgbClr val="008000"/>
                </a:solidFill>
              </a:rPr>
              <a:t>The Grace of God always takes the initiative.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b="1"/>
              <a:t>The </a:t>
            </a:r>
            <a:r>
              <a:rPr lang="en-US" b="1" u="sng">
                <a:solidFill>
                  <a:srgbClr val="A50021"/>
                </a:solidFill>
              </a:rPr>
              <a:t>Grace of God comes to all</a:t>
            </a:r>
            <a:r>
              <a:rPr lang="en-US" b="1"/>
              <a:t>, </a:t>
            </a:r>
            <a:r>
              <a:rPr lang="en-US" b="1">
                <a:solidFill>
                  <a:srgbClr val="660066"/>
                </a:solidFill>
              </a:rPr>
              <a:t>enabling</a:t>
            </a:r>
            <a:r>
              <a:rPr lang="en-US" b="1"/>
              <a:t> a person to </a:t>
            </a:r>
            <a:r>
              <a:rPr lang="en-US" b="1" u="sng">
                <a:solidFill>
                  <a:srgbClr val="A50021"/>
                </a:solidFill>
              </a:rPr>
              <a:t>choose and to perform</a:t>
            </a:r>
            <a:r>
              <a:rPr lang="en-US" b="1"/>
              <a:t> what is necessary for salvation and to overcome his innate sinfulness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" y="3276600"/>
            <a:ext cx="215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Main Teachings</a:t>
            </a:r>
          </a:p>
        </p:txBody>
      </p:sp>
    </p:spTree>
    <p:extLst>
      <p:ext uri="{BB962C8B-B14F-4D97-AF65-F5344CB8AC3E}">
        <p14:creationId xmlns:p14="http://schemas.microsoft.com/office/powerpoint/2010/main" val="195457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55626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dirty="0" smtClean="0">
                <a:solidFill>
                  <a:srgbClr val="FF0000"/>
                </a:solidFill>
              </a:rPr>
              <a:t>2. </a:t>
            </a:r>
            <a:r>
              <a:rPr lang="en-US" sz="3600" b="1" u="sng" dirty="0">
                <a:solidFill>
                  <a:srgbClr val="FF0000"/>
                </a:solidFill>
              </a:rPr>
              <a:t>Augustinianism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660066"/>
                </a:solidFill>
              </a:rPr>
              <a:t>Led by St. Augustine and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660066"/>
                </a:solidFill>
              </a:rPr>
              <a:t>rejected by 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>
                <a:solidFill>
                  <a:srgbClr val="660066"/>
                </a:solidFill>
              </a:rPr>
              <a:t>Church Fathers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354- 430</a:t>
            </a:r>
            <a:endParaRPr lang="en-US" dirty="0"/>
          </a:p>
        </p:txBody>
      </p:sp>
      <p:pic>
        <p:nvPicPr>
          <p:cNvPr id="3076" name="Picture 4" descr="http://www.orthodoxengland.btinternet.co.uk/august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60985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38200" y="2590800"/>
            <a:ext cx="48768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b="1" dirty="0"/>
              <a:t>Man is </a:t>
            </a:r>
            <a:r>
              <a:rPr lang="en-US" sz="2800" b="1" dirty="0">
                <a:solidFill>
                  <a:srgbClr val="FF99FF"/>
                </a:solidFill>
              </a:rPr>
              <a:t>dead</a:t>
            </a:r>
            <a:r>
              <a:rPr lang="en-US" sz="2800" b="1" dirty="0"/>
              <a:t> in sin</a:t>
            </a:r>
            <a:r>
              <a:rPr lang="en-US" sz="2800" b="1" dirty="0" smtClean="0"/>
              <a:t>. (total Depravity)</a:t>
            </a:r>
            <a:endParaRPr lang="en-US" sz="28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b="1" dirty="0"/>
              <a:t>Salvations is </a:t>
            </a:r>
            <a:r>
              <a:rPr lang="en-US" sz="2800" b="1" u="sng" dirty="0">
                <a:solidFill>
                  <a:srgbClr val="FF6600"/>
                </a:solidFill>
              </a:rPr>
              <a:t>totally</a:t>
            </a:r>
            <a:r>
              <a:rPr lang="en-US" sz="2800" b="1" dirty="0"/>
              <a:t> by the grace of god which is given </a:t>
            </a:r>
            <a:r>
              <a:rPr lang="en-US" sz="2800" b="1" dirty="0">
                <a:solidFill>
                  <a:srgbClr val="FF6600"/>
                </a:solidFill>
              </a:rPr>
              <a:t>only to the elect</a:t>
            </a:r>
            <a:r>
              <a:rPr lang="en-US" sz="2800" b="1" dirty="0"/>
              <a:t> (predestined).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96979" y="5827931"/>
            <a:ext cx="7208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Not condemned officially in any council,</a:t>
            </a:r>
          </a:p>
          <a:p>
            <a:pPr algn="ctr"/>
            <a:r>
              <a:rPr lang="en-US" dirty="0">
                <a:solidFill>
                  <a:srgbClr val="000099"/>
                </a:solidFill>
              </a:rPr>
              <a:t> but </a:t>
            </a:r>
            <a:r>
              <a:rPr lang="en-US" dirty="0" smtClean="0">
                <a:solidFill>
                  <a:srgbClr val="000099"/>
                </a:solidFill>
              </a:rPr>
              <a:t>the teaching was condemned </a:t>
            </a:r>
            <a:r>
              <a:rPr lang="en-US" dirty="0">
                <a:solidFill>
                  <a:srgbClr val="000099"/>
                </a:solidFill>
              </a:rPr>
              <a:t>in many Church </a:t>
            </a:r>
            <a:r>
              <a:rPr lang="en-US" dirty="0" smtClean="0">
                <a:solidFill>
                  <a:srgbClr val="000099"/>
                </a:solidFill>
              </a:rPr>
              <a:t>Father</a:t>
            </a:r>
            <a:r>
              <a:rPr lang="en-GB" dirty="0" smtClean="0">
                <a:solidFill>
                  <a:srgbClr val="000099"/>
                </a:solidFill>
              </a:rPr>
              <a:t>’</a:t>
            </a:r>
            <a:r>
              <a:rPr lang="en-US" dirty="0" smtClean="0">
                <a:solidFill>
                  <a:srgbClr val="000099"/>
                </a:solidFill>
              </a:rPr>
              <a:t>s </a:t>
            </a:r>
            <a:r>
              <a:rPr lang="en-US" dirty="0">
                <a:solidFill>
                  <a:srgbClr val="000099"/>
                </a:solidFill>
              </a:rPr>
              <a:t>writings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04800" y="2133600"/>
            <a:ext cx="215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Main Teachings</a:t>
            </a:r>
          </a:p>
        </p:txBody>
      </p:sp>
    </p:spTree>
    <p:extLst>
      <p:ext uri="{BB962C8B-B14F-4D97-AF65-F5344CB8AC3E}">
        <p14:creationId xmlns:p14="http://schemas.microsoft.com/office/powerpoint/2010/main" val="198472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533400"/>
            <a:ext cx="6934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0000"/>
                </a:solidFill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</a:rPr>
              <a:t>Pelagianism</a:t>
            </a:r>
            <a:endParaRPr lang="en-US" sz="3200" b="1" u="sng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660066"/>
                </a:solidFill>
              </a:rPr>
              <a:t>led by </a:t>
            </a:r>
            <a:r>
              <a:rPr lang="en-US" b="1" dirty="0" err="1">
                <a:solidFill>
                  <a:srgbClr val="660066"/>
                </a:solidFill>
              </a:rPr>
              <a:t>Pelagiuss</a:t>
            </a:r>
            <a:r>
              <a:rPr lang="en-US" b="1" dirty="0">
                <a:solidFill>
                  <a:srgbClr val="660066"/>
                </a:solidFill>
              </a:rPr>
              <a:t> and supported by </a:t>
            </a:r>
            <a:r>
              <a:rPr lang="en-US" b="1" dirty="0" err="1">
                <a:solidFill>
                  <a:srgbClr val="660066"/>
                </a:solidFill>
              </a:rPr>
              <a:t>Coelestius</a:t>
            </a:r>
            <a:r>
              <a:rPr lang="en-US" b="1" dirty="0">
                <a:solidFill>
                  <a:srgbClr val="660066"/>
                </a:solidFill>
              </a:rPr>
              <a:t> and rejected by St. Augustine and all the Church </a:t>
            </a:r>
            <a:r>
              <a:rPr lang="en-US" b="1" dirty="0" smtClean="0">
                <a:solidFill>
                  <a:srgbClr val="660066"/>
                </a:solidFill>
              </a:rPr>
              <a:t>Fathers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660066"/>
                </a:solidFill>
              </a:rPr>
              <a:t>(360-418)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66800" y="2667000"/>
            <a:ext cx="7391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b="1" dirty="0"/>
              <a:t>Man is essentially </a:t>
            </a:r>
            <a:r>
              <a:rPr lang="en-US" b="1" u="sng" dirty="0">
                <a:solidFill>
                  <a:srgbClr val="FF6600"/>
                </a:solidFill>
              </a:rPr>
              <a:t>good and capable of doing</a:t>
            </a:r>
            <a:r>
              <a:rPr lang="en-US" b="1" dirty="0"/>
              <a:t> what is necessary for salvation.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b="1" u="sng" dirty="0">
                <a:solidFill>
                  <a:srgbClr val="FF6600"/>
                </a:solidFill>
              </a:rPr>
              <a:t>Adam</a:t>
            </a:r>
            <a:r>
              <a:rPr lang="ja-JP" altLang="en-US" b="1" u="sng" dirty="0">
                <a:solidFill>
                  <a:srgbClr val="FF6600"/>
                </a:solidFill>
              </a:rPr>
              <a:t>’</a:t>
            </a:r>
            <a:r>
              <a:rPr lang="en-US" b="1" u="sng" dirty="0">
                <a:solidFill>
                  <a:srgbClr val="FF6600"/>
                </a:solidFill>
              </a:rPr>
              <a:t>s sin affected him only</a:t>
            </a:r>
            <a:r>
              <a:rPr lang="en-US" b="1" dirty="0"/>
              <a:t>, not the whole human race.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4419600"/>
            <a:ext cx="7162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000099"/>
                </a:solidFill>
              </a:rPr>
              <a:t>Condemnation of Coelestius ( 411)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99"/>
                </a:solidFill>
              </a:rPr>
              <a:t> Council of Carthage (418)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99"/>
                </a:solidFill>
              </a:rPr>
              <a:t> Council of Ephesus ( 431)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99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38200" y="2286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A50021"/>
                </a:solidFill>
              </a:rPr>
              <a:t>Main Teachings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2483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90600" y="10414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0000"/>
                </a:solidFill>
              </a:rPr>
              <a:t>4. </a:t>
            </a:r>
            <a:r>
              <a:rPr lang="en-US" sz="2800" b="1" u="sng" dirty="0">
                <a:solidFill>
                  <a:srgbClr val="FF0000"/>
                </a:solidFill>
              </a:rPr>
              <a:t>Semi </a:t>
            </a:r>
            <a:r>
              <a:rPr lang="en-US" sz="2800" b="1" u="sng" dirty="0" err="1">
                <a:solidFill>
                  <a:srgbClr val="FF0000"/>
                </a:solidFill>
              </a:rPr>
              <a:t>Pelagianism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38200" y="3352800"/>
            <a:ext cx="7546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The Grace of God and the Will of Man </a:t>
            </a:r>
            <a:r>
              <a:rPr lang="en-US" sz="2800" b="1" dirty="0">
                <a:solidFill>
                  <a:srgbClr val="008000"/>
                </a:solidFill>
              </a:rPr>
              <a:t>work together</a:t>
            </a:r>
            <a:r>
              <a:rPr lang="en-US" sz="2800" b="1" dirty="0"/>
              <a:t> in salvation, </a:t>
            </a:r>
          </a:p>
          <a:p>
            <a:pPr algn="ctr"/>
            <a:r>
              <a:rPr lang="en-US" sz="2800" b="1" dirty="0"/>
              <a:t>in which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Man must take the initiative.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2730500"/>
            <a:ext cx="215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Main Teachings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38200" y="1905000"/>
            <a:ext cx="708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660066"/>
                </a:solidFill>
              </a:rPr>
              <a:t>Led by St. John </a:t>
            </a:r>
            <a:r>
              <a:rPr lang="en-US" dirty="0" err="1" smtClean="0">
                <a:solidFill>
                  <a:srgbClr val="660066"/>
                </a:solidFill>
              </a:rPr>
              <a:t>Cassian</a:t>
            </a:r>
            <a:r>
              <a:rPr lang="en-US" dirty="0" smtClean="0">
                <a:solidFill>
                  <a:srgbClr val="660066"/>
                </a:solidFill>
              </a:rPr>
              <a:t> (c. 360 -345) </a:t>
            </a:r>
            <a:r>
              <a:rPr lang="en-US" dirty="0">
                <a:solidFill>
                  <a:srgbClr val="660066"/>
                </a:solidFill>
              </a:rPr>
              <a:t>and St. </a:t>
            </a:r>
            <a:r>
              <a:rPr lang="en-US" dirty="0" err="1">
                <a:solidFill>
                  <a:srgbClr val="660066"/>
                </a:solidFill>
              </a:rPr>
              <a:t>Vencent</a:t>
            </a:r>
            <a:r>
              <a:rPr lang="en-US" dirty="0">
                <a:solidFill>
                  <a:srgbClr val="660066"/>
                </a:solidFill>
              </a:rPr>
              <a:t> of </a:t>
            </a:r>
            <a:r>
              <a:rPr lang="en-US" dirty="0" err="1">
                <a:solidFill>
                  <a:srgbClr val="660066"/>
                </a:solidFill>
              </a:rPr>
              <a:t>Lerins</a:t>
            </a:r>
            <a:r>
              <a:rPr lang="en-US" dirty="0">
                <a:solidFill>
                  <a:srgbClr val="660066"/>
                </a:solidFill>
              </a:rPr>
              <a:t> and rejected by St. </a:t>
            </a:r>
            <a:r>
              <a:rPr lang="en-US" dirty="0" err="1">
                <a:solidFill>
                  <a:srgbClr val="660066"/>
                </a:solidFill>
              </a:rPr>
              <a:t>Zosimus</a:t>
            </a:r>
            <a:r>
              <a:rPr lang="en-US" dirty="0">
                <a:solidFill>
                  <a:srgbClr val="660066"/>
                </a:solidFill>
              </a:rPr>
              <a:t> and all the Church Fathers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9600" y="5181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99"/>
                </a:solidFill>
              </a:rPr>
              <a:t>  Condemned in council of Orange (529)</a:t>
            </a:r>
          </a:p>
        </p:txBody>
      </p:sp>
    </p:spTree>
    <p:extLst>
      <p:ext uri="{BB962C8B-B14F-4D97-AF65-F5344CB8AC3E}">
        <p14:creationId xmlns:p14="http://schemas.microsoft.com/office/powerpoint/2010/main" val="1857026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1607048"/>
            <a:ext cx="3228578" cy="4908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58800"/>
            <a:ext cx="5308600" cy="523220"/>
          </a:xfrm>
          <a:prstGeom prst="rect">
            <a:avLst/>
          </a:prstGeom>
          <a:solidFill>
            <a:srgbClr val="3EFF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Eucharistic Application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5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" y="-41359"/>
            <a:ext cx="9144000" cy="6899359"/>
          </a:xfrm>
          <a:prstGeom prst="rect">
            <a:avLst/>
          </a:prstGeom>
        </p:spPr>
      </p:pic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9563"/>
            <a:ext cx="650875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4000" b="1" u="sng" dirty="0">
                <a:solidFill>
                  <a:srgbClr val="C00000"/>
                </a:solidFill>
              </a:rPr>
              <a:t>St Augustine 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446200"/>
            <a:ext cx="7361238" cy="54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800"/>
              </a:spcBef>
              <a:spcAft>
                <a:spcPts val="1425"/>
              </a:spcAft>
              <a:buClr>
                <a:srgbClr val="990000"/>
              </a:buClr>
              <a:buFont typeface="Wingdings" charset="0"/>
              <a:buChar char="v"/>
            </a:pPr>
            <a:r>
              <a:rPr lang="en-US" sz="3600" dirty="0">
                <a:solidFill>
                  <a:srgbClr val="333333"/>
                </a:solidFill>
                <a:latin typeface="Century Gothic" charset="0"/>
              </a:rPr>
              <a:t>"I (Christ) am the food of </a:t>
            </a:r>
            <a:r>
              <a:rPr lang="en-US" sz="3600" b="1" dirty="0">
                <a:solidFill>
                  <a:srgbClr val="C00000"/>
                </a:solidFill>
                <a:latin typeface="Century Gothic" charset="0"/>
              </a:rPr>
              <a:t>full-grown men</a:t>
            </a:r>
            <a:r>
              <a:rPr lang="en-US" sz="3600" dirty="0">
                <a:solidFill>
                  <a:srgbClr val="333333"/>
                </a:solidFill>
                <a:latin typeface="Century Gothic" charset="0"/>
              </a:rPr>
              <a:t>. Grow and you shall feed on me. But you </a:t>
            </a:r>
            <a:r>
              <a:rPr lang="en-US" sz="3600" b="1" dirty="0">
                <a:solidFill>
                  <a:srgbClr val="C00000"/>
                </a:solidFill>
                <a:latin typeface="Century Gothic" charset="0"/>
              </a:rPr>
              <a:t>shall not change me </a:t>
            </a:r>
            <a:r>
              <a:rPr lang="en-US" sz="3600" dirty="0">
                <a:solidFill>
                  <a:srgbClr val="333333"/>
                </a:solidFill>
                <a:latin typeface="Century Gothic" charset="0"/>
              </a:rPr>
              <a:t>into your own substance, as you do with the food of your body, </a:t>
            </a:r>
            <a:r>
              <a:rPr lang="en-US" sz="3600" b="1" dirty="0">
                <a:solidFill>
                  <a:srgbClr val="C00000"/>
                </a:solidFill>
                <a:latin typeface="Century Gothic" charset="0"/>
              </a:rPr>
              <a:t>instead you shall be changed into me</a:t>
            </a:r>
            <a:r>
              <a:rPr lang="en-US" sz="3600" dirty="0">
                <a:solidFill>
                  <a:srgbClr val="333333"/>
                </a:solidFill>
                <a:latin typeface="Century Gothic" charset="0"/>
              </a:rPr>
              <a:t>“.</a:t>
            </a:r>
          </a:p>
          <a:p>
            <a:pPr algn="ctr" hangingPunct="1">
              <a:lnSpc>
                <a:spcPct val="100000"/>
              </a:lnSpc>
              <a:spcBef>
                <a:spcPts val="1800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333333"/>
                </a:solidFill>
                <a:latin typeface="Century Gothic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Century Gothic" charset="0"/>
              </a:rPr>
              <a:t>Confessions, VII 10 (PL 32, 742) </a:t>
            </a:r>
            <a:r>
              <a:rPr lang="en-US" sz="1400" dirty="0" err="1">
                <a:solidFill>
                  <a:srgbClr val="333333"/>
                </a:solidFill>
                <a:latin typeface="Century Gothic" charset="0"/>
              </a:rPr>
              <a:t>ed</a:t>
            </a:r>
            <a:r>
              <a:rPr lang="en-US" sz="1400" dirty="0">
                <a:solidFill>
                  <a:srgbClr val="333333"/>
                </a:solidFill>
                <a:latin typeface="Century Gothic" charset="0"/>
              </a:rPr>
              <a:t> &amp; </a:t>
            </a:r>
            <a:r>
              <a:rPr lang="en-US" sz="1400" dirty="0" err="1">
                <a:solidFill>
                  <a:srgbClr val="333333"/>
                </a:solidFill>
                <a:latin typeface="Century Gothic" charset="0"/>
              </a:rPr>
              <a:t>trs</a:t>
            </a:r>
            <a:r>
              <a:rPr lang="en-US" sz="1400" dirty="0">
                <a:solidFill>
                  <a:srgbClr val="333333"/>
                </a:solidFill>
                <a:latin typeface="Century Gothic" charset="0"/>
              </a:rPr>
              <a:t>. R.S. Pine-Coffin, Penguin 1971, p. 147.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1655763"/>
            <a:ext cx="1433512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397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111" y="1219200"/>
            <a:ext cx="6508377" cy="1143000"/>
          </a:xfrm>
          <a:solidFill>
            <a:srgbClr val="3EFF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"/>
                <a:cs typeface="Times"/>
              </a:rPr>
              <a:t>Biblical Background</a:t>
            </a:r>
            <a:endParaRPr lang="en-US" sz="48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2679700"/>
            <a:ext cx="5194300" cy="34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9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Grace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378701" cy="4229100"/>
          </a:xfrm>
        </p:spPr>
        <p:txBody>
          <a:bodyPr>
            <a:noAutofit/>
          </a:bodyPr>
          <a:lstStyle/>
          <a:p>
            <a:r>
              <a:rPr lang="en-US" sz="3200" b="1" dirty="0"/>
              <a:t>7 </a:t>
            </a:r>
            <a:r>
              <a:rPr lang="en-US" sz="3200" dirty="0"/>
              <a:t>that in the ages to come He might show the exceeding riches of </a:t>
            </a:r>
            <a:r>
              <a:rPr lang="en-US" sz="3200" b="1" u="sng" dirty="0">
                <a:solidFill>
                  <a:srgbClr val="FF0000"/>
                </a:solidFill>
              </a:rPr>
              <a:t>His grace</a:t>
            </a:r>
            <a:r>
              <a:rPr lang="en-US" sz="3200" dirty="0"/>
              <a:t> in </a:t>
            </a:r>
            <a:r>
              <a:rPr lang="en-US" sz="3200" i="1" dirty="0"/>
              <a:t>His</a:t>
            </a:r>
            <a:r>
              <a:rPr lang="en-US" sz="3200" dirty="0"/>
              <a:t> kindness toward us in Christ Jesus. </a:t>
            </a:r>
            <a:r>
              <a:rPr lang="en-US" sz="3200" b="1" dirty="0"/>
              <a:t>8 </a:t>
            </a:r>
            <a:r>
              <a:rPr lang="en-US" sz="3200" dirty="0"/>
              <a:t>For </a:t>
            </a:r>
            <a:r>
              <a:rPr lang="en-US" sz="3200" b="1" u="sng" dirty="0">
                <a:solidFill>
                  <a:srgbClr val="FF0000"/>
                </a:solidFill>
              </a:rPr>
              <a:t>by grace </a:t>
            </a:r>
            <a:r>
              <a:rPr lang="en-US" sz="3200" dirty="0"/>
              <a:t>you have been saved through faith, and that not of yourselves; </a:t>
            </a:r>
            <a:r>
              <a:rPr lang="en-US" sz="3200" i="1" dirty="0"/>
              <a:t>it is</a:t>
            </a:r>
            <a:r>
              <a:rPr lang="en-US" sz="3200" dirty="0"/>
              <a:t> the gift of God, </a:t>
            </a:r>
            <a:r>
              <a:rPr lang="en-US" sz="3200" b="1" dirty="0"/>
              <a:t>9 </a:t>
            </a:r>
            <a:r>
              <a:rPr lang="en-US" sz="3200" dirty="0"/>
              <a:t>not of works, lest anyone should boast. </a:t>
            </a:r>
            <a:r>
              <a:rPr lang="en-US" sz="3200" dirty="0" smtClean="0"/>
              <a:t> </a:t>
            </a:r>
            <a:r>
              <a:rPr lang="en-US" sz="3200" dirty="0" err="1" smtClean="0"/>
              <a:t>Eph</a:t>
            </a:r>
            <a:r>
              <a:rPr lang="en-US" sz="3200" dirty="0" smtClean="0"/>
              <a:t> 2:7-9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586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Free Will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10 </a:t>
            </a:r>
            <a:r>
              <a:rPr lang="en-US" sz="4000" dirty="0"/>
              <a:t>For we are His </a:t>
            </a:r>
            <a:r>
              <a:rPr lang="en-US" sz="4000" b="1" dirty="0">
                <a:solidFill>
                  <a:srgbClr val="FF0000"/>
                </a:solidFill>
              </a:rPr>
              <a:t>workmanship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FF0000"/>
                </a:solidFill>
              </a:rPr>
              <a:t>created </a:t>
            </a:r>
            <a:r>
              <a:rPr lang="en-US" sz="4000" u="sng" dirty="0">
                <a:solidFill>
                  <a:srgbClr val="FF0000"/>
                </a:solidFill>
              </a:rPr>
              <a:t>in</a:t>
            </a:r>
            <a:r>
              <a:rPr lang="en-US" sz="4000" dirty="0"/>
              <a:t> Christ Jesus for </a:t>
            </a:r>
            <a:r>
              <a:rPr lang="en-US" sz="4000" b="1" u="sng" dirty="0">
                <a:solidFill>
                  <a:srgbClr val="FF0000"/>
                </a:solidFill>
              </a:rPr>
              <a:t>good works</a:t>
            </a:r>
            <a:r>
              <a:rPr lang="en-US" sz="4000" dirty="0"/>
              <a:t>, which God </a:t>
            </a:r>
            <a:r>
              <a:rPr lang="en-US" sz="4000" u="sng" dirty="0">
                <a:solidFill>
                  <a:srgbClr val="FF0000"/>
                </a:solidFill>
              </a:rPr>
              <a:t>prepared</a:t>
            </a:r>
            <a:r>
              <a:rPr lang="en-US" sz="4000" dirty="0"/>
              <a:t> beforehand that we should </a:t>
            </a:r>
            <a:r>
              <a:rPr lang="en-US" sz="4000" b="1" dirty="0">
                <a:solidFill>
                  <a:srgbClr val="FF0000"/>
                </a:solidFill>
              </a:rPr>
              <a:t>walk in them</a:t>
            </a:r>
            <a:r>
              <a:rPr lang="en-US" sz="4000" dirty="0"/>
              <a:t>. </a:t>
            </a:r>
            <a:r>
              <a:rPr lang="en-US" sz="4000" dirty="0" smtClean="0"/>
              <a:t> </a:t>
            </a:r>
            <a:r>
              <a:rPr lang="en-US" sz="4000" dirty="0" err="1" smtClean="0"/>
              <a:t>Eph</a:t>
            </a:r>
            <a:r>
              <a:rPr lang="en-US" sz="4000" dirty="0" smtClean="0"/>
              <a:t> 2:10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800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6508377" cy="1143000"/>
          </a:xfrm>
        </p:spPr>
        <p:txBody>
          <a:bodyPr/>
          <a:lstStyle/>
          <a:p>
            <a:pPr algn="ctr"/>
            <a:r>
              <a:rPr lang="en-US" b="1" u="sng" dirty="0" smtClean="0"/>
              <a:t>Insulting the spirit of Grace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43100"/>
            <a:ext cx="6508377" cy="39163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Of how much worse </a:t>
            </a:r>
            <a:r>
              <a:rPr lang="en-US" sz="3200" b="1" u="sng" dirty="0">
                <a:solidFill>
                  <a:srgbClr val="FF0000"/>
                </a:solidFill>
              </a:rPr>
              <a:t>punishment</a:t>
            </a:r>
            <a:r>
              <a:rPr lang="en-US" sz="3200" b="1" dirty="0"/>
              <a:t>, do you suppose, will he be thought worthy who has </a:t>
            </a:r>
            <a:r>
              <a:rPr lang="en-US" sz="3200" b="1" u="sng" dirty="0">
                <a:solidFill>
                  <a:srgbClr val="FF0000"/>
                </a:solidFill>
              </a:rPr>
              <a:t>trampled the Son of God underfoot</a:t>
            </a:r>
            <a:r>
              <a:rPr lang="en-US" sz="3200" b="1" dirty="0"/>
              <a:t>, counted the blood of the covenant by which he was sanctified a </a:t>
            </a:r>
            <a:r>
              <a:rPr lang="en-US" sz="3200" b="1" u="sng" dirty="0">
                <a:solidFill>
                  <a:srgbClr val="FF0000"/>
                </a:solidFill>
              </a:rPr>
              <a:t>common thing</a:t>
            </a:r>
            <a:r>
              <a:rPr lang="en-US" sz="3200" b="1" dirty="0"/>
              <a:t>, and insulted the </a:t>
            </a:r>
            <a:r>
              <a:rPr lang="en-US" sz="3200" b="1" u="sng" dirty="0">
                <a:solidFill>
                  <a:srgbClr val="FF0000"/>
                </a:solidFill>
              </a:rPr>
              <a:t>Spirit of grace</a:t>
            </a:r>
            <a:r>
              <a:rPr lang="en-US" sz="3200" b="1" u="sng" dirty="0" smtClean="0">
                <a:solidFill>
                  <a:srgbClr val="FF0000"/>
                </a:solidFill>
              </a:rPr>
              <a:t>?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Heb</a:t>
            </a:r>
            <a:r>
              <a:rPr lang="en-US" sz="3200" b="1" dirty="0" smtClean="0"/>
              <a:t> 10:29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5835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Grace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896101" cy="43053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3 </a:t>
            </a:r>
            <a:r>
              <a:rPr lang="en-US" sz="2800" dirty="0"/>
              <a:t>as </a:t>
            </a:r>
            <a:r>
              <a:rPr lang="en-US" sz="2800" b="1" u="sng" dirty="0">
                <a:solidFill>
                  <a:srgbClr val="FF0000"/>
                </a:solidFill>
              </a:rPr>
              <a:t>His divine power has given to us </a:t>
            </a:r>
            <a:r>
              <a:rPr lang="en-US" sz="2800" dirty="0"/>
              <a:t>all things that </a:t>
            </a:r>
            <a:r>
              <a:rPr lang="en-US" sz="2800" i="1" dirty="0"/>
              <a:t>pertain</a:t>
            </a:r>
            <a:r>
              <a:rPr lang="en-US" sz="2800" dirty="0"/>
              <a:t> to life and godliness, through the knowledge of Him who called us by glory and virtue, </a:t>
            </a:r>
            <a:r>
              <a:rPr lang="en-US" sz="2800" b="1" dirty="0"/>
              <a:t>4 </a:t>
            </a:r>
            <a:r>
              <a:rPr lang="en-US" sz="2800" dirty="0"/>
              <a:t>by which have been given to us exceedingly great and precious promises, that through these you may </a:t>
            </a:r>
            <a:r>
              <a:rPr lang="en-US" sz="2800" b="1" u="sng" dirty="0">
                <a:solidFill>
                  <a:srgbClr val="FF0000"/>
                </a:solidFill>
              </a:rPr>
              <a:t>be partakers of the divine nature</a:t>
            </a:r>
            <a:r>
              <a:rPr lang="en-US" sz="2800" dirty="0"/>
              <a:t>, having </a:t>
            </a:r>
            <a:r>
              <a:rPr lang="en-US" sz="2800" b="1" dirty="0">
                <a:solidFill>
                  <a:srgbClr val="FF0000"/>
                </a:solidFill>
              </a:rPr>
              <a:t>escaped the corruption </a:t>
            </a:r>
            <a:r>
              <a:rPr lang="en-US" sz="2800" b="1" i="1" dirty="0">
                <a:solidFill>
                  <a:srgbClr val="FF0000"/>
                </a:solidFill>
              </a:rPr>
              <a:t>that is</a:t>
            </a:r>
            <a:r>
              <a:rPr lang="en-US" sz="2800" b="1" dirty="0">
                <a:solidFill>
                  <a:srgbClr val="FF0000"/>
                </a:solidFill>
              </a:rPr>
              <a:t> in the world through lust</a:t>
            </a:r>
            <a:r>
              <a:rPr lang="en-US" sz="2800" dirty="0" smtClean="0"/>
              <a:t>. 2 Pet 1:3,4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623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Free Will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985001" cy="4292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5 But also </a:t>
            </a:r>
            <a:r>
              <a:rPr lang="en-US" sz="3200" b="1" u="sng" dirty="0">
                <a:solidFill>
                  <a:srgbClr val="FF0000"/>
                </a:solidFill>
              </a:rPr>
              <a:t>for this very reason, giving all diligence</a:t>
            </a:r>
            <a:r>
              <a:rPr lang="en-US" sz="3200" b="1" dirty="0"/>
              <a:t>, add to your </a:t>
            </a:r>
            <a:r>
              <a:rPr lang="en-US" sz="3200" b="1" dirty="0">
                <a:solidFill>
                  <a:srgbClr val="FF0000"/>
                </a:solidFill>
              </a:rPr>
              <a:t>faith </a:t>
            </a:r>
            <a:r>
              <a:rPr lang="en-US" sz="3200" b="1" dirty="0"/>
              <a:t>virtue, to </a:t>
            </a:r>
            <a:r>
              <a:rPr lang="en-US" sz="3200" b="1" dirty="0">
                <a:solidFill>
                  <a:srgbClr val="FF0000"/>
                </a:solidFill>
              </a:rPr>
              <a:t>virtue</a:t>
            </a:r>
            <a:r>
              <a:rPr lang="en-US" sz="3200" b="1" dirty="0"/>
              <a:t> knowledge, 6 to </a:t>
            </a:r>
            <a:r>
              <a:rPr lang="en-US" sz="3200" b="1" dirty="0">
                <a:solidFill>
                  <a:srgbClr val="FF0000"/>
                </a:solidFill>
              </a:rPr>
              <a:t>knowledge</a:t>
            </a:r>
            <a:r>
              <a:rPr lang="en-US" sz="3200" b="1" dirty="0"/>
              <a:t> self-control, to </a:t>
            </a:r>
            <a:r>
              <a:rPr lang="en-US" sz="3200" b="1" dirty="0">
                <a:solidFill>
                  <a:srgbClr val="FF0000"/>
                </a:solidFill>
              </a:rPr>
              <a:t>self-control </a:t>
            </a:r>
            <a:r>
              <a:rPr lang="en-US" sz="3200" b="1" dirty="0"/>
              <a:t>perseverance, to </a:t>
            </a:r>
            <a:r>
              <a:rPr lang="en-US" sz="3200" b="1" dirty="0">
                <a:solidFill>
                  <a:srgbClr val="FF0000"/>
                </a:solidFill>
              </a:rPr>
              <a:t>perseverance </a:t>
            </a:r>
            <a:r>
              <a:rPr lang="en-US" sz="3200" b="1" dirty="0"/>
              <a:t>godliness, 7 to </a:t>
            </a:r>
            <a:r>
              <a:rPr lang="en-US" sz="3200" b="1" dirty="0">
                <a:solidFill>
                  <a:srgbClr val="FF0000"/>
                </a:solidFill>
              </a:rPr>
              <a:t>godliness</a:t>
            </a:r>
            <a:r>
              <a:rPr lang="en-US" sz="3200" b="1" dirty="0"/>
              <a:t> brotherly kindness, and to </a:t>
            </a:r>
            <a:r>
              <a:rPr lang="en-US" sz="3200" b="1" dirty="0">
                <a:solidFill>
                  <a:srgbClr val="FF0000"/>
                </a:solidFill>
              </a:rPr>
              <a:t>brotherly kindness love</a:t>
            </a:r>
            <a:r>
              <a:rPr lang="en-US" sz="3200" b="1" dirty="0" smtClean="0"/>
              <a:t>. </a:t>
            </a:r>
            <a:r>
              <a:rPr lang="en-US" sz="3200" b="1" dirty="0"/>
              <a:t>2</a:t>
            </a:r>
            <a:r>
              <a:rPr lang="en-US" sz="3200" b="1" dirty="0" smtClean="0"/>
              <a:t> Pet 1:5-7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8825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Not Labored in vain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82001" cy="4419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/>
              <a:t>12 Therefore, my beloved, as you have </a:t>
            </a:r>
            <a:r>
              <a:rPr lang="en-US" sz="2400" b="1" u="sng" dirty="0">
                <a:solidFill>
                  <a:srgbClr val="FF0000"/>
                </a:solidFill>
              </a:rPr>
              <a:t>always obeyed</a:t>
            </a:r>
            <a:r>
              <a:rPr lang="en-US" sz="2400" b="1" dirty="0"/>
              <a:t>, not as in my presence only, but now much more in my absence, </a:t>
            </a:r>
            <a:r>
              <a:rPr lang="en-US" sz="2400" b="1" u="sng" dirty="0">
                <a:solidFill>
                  <a:srgbClr val="FF0000"/>
                </a:solidFill>
              </a:rPr>
              <a:t>work out your own salvation </a:t>
            </a:r>
            <a:r>
              <a:rPr lang="en-US" sz="2400" b="1" dirty="0"/>
              <a:t>with fear and trembling; 13 for it is </a:t>
            </a:r>
            <a:r>
              <a:rPr lang="en-US" sz="2400" b="1" u="sng" dirty="0">
                <a:solidFill>
                  <a:srgbClr val="008000"/>
                </a:solidFill>
              </a:rPr>
              <a:t>God who works </a:t>
            </a:r>
            <a:r>
              <a:rPr lang="en-US" sz="2400" b="1" dirty="0"/>
              <a:t>in you both </a:t>
            </a:r>
            <a:r>
              <a:rPr lang="en-US" sz="2400" b="1" u="sng" dirty="0">
                <a:solidFill>
                  <a:srgbClr val="008000"/>
                </a:solidFill>
              </a:rPr>
              <a:t>to will </a:t>
            </a:r>
            <a:r>
              <a:rPr lang="en-US" sz="2400" b="1" dirty="0"/>
              <a:t>and </a:t>
            </a:r>
            <a:r>
              <a:rPr lang="en-US" sz="2400" b="1" u="sng" dirty="0">
                <a:solidFill>
                  <a:srgbClr val="008000"/>
                </a:solidFill>
              </a:rPr>
              <a:t>to do </a:t>
            </a:r>
            <a:r>
              <a:rPr lang="en-US" sz="2400" b="1" dirty="0"/>
              <a:t>for </a:t>
            </a:r>
            <a:r>
              <a:rPr lang="en-US" sz="2400" b="1" i="1" dirty="0"/>
              <a:t>His</a:t>
            </a:r>
            <a:r>
              <a:rPr lang="en-US" sz="2400" b="1" dirty="0"/>
              <a:t> good pleasure</a:t>
            </a:r>
            <a:r>
              <a:rPr lang="en-US" sz="2400" b="1" dirty="0" smtClean="0"/>
              <a:t>. 14</a:t>
            </a:r>
            <a:r>
              <a:rPr lang="en-US" sz="2400" b="1" dirty="0"/>
              <a:t> </a:t>
            </a:r>
            <a:r>
              <a:rPr lang="en-US" sz="2400" b="1" u="sng" dirty="0">
                <a:solidFill>
                  <a:srgbClr val="FF0000"/>
                </a:solidFill>
              </a:rPr>
              <a:t>Do all things without complaining and disputing</a:t>
            </a:r>
            <a:r>
              <a:rPr lang="en-US" sz="2400" b="1" dirty="0"/>
              <a:t>, 15 that you may become blameless and harmless, children of God without fault in the midst of a crooked and perverse generation, among whom you shine as lights in the world, 16 </a:t>
            </a:r>
            <a:r>
              <a:rPr lang="en-US" sz="2400" b="1" u="sng" dirty="0">
                <a:solidFill>
                  <a:srgbClr val="FF0000"/>
                </a:solidFill>
              </a:rPr>
              <a:t>holding fast the word of life</a:t>
            </a:r>
            <a:r>
              <a:rPr lang="en-US" sz="2400" b="1" dirty="0"/>
              <a:t>, so that I may rejoice in the day of Christ that I have not run in vain </a:t>
            </a:r>
            <a:r>
              <a:rPr lang="en-US" sz="2400" b="1" u="sng" dirty="0">
                <a:solidFill>
                  <a:srgbClr val="FF0000"/>
                </a:solidFill>
              </a:rPr>
              <a:t>or labored in vain</a:t>
            </a:r>
            <a:r>
              <a:rPr lang="en-US" sz="2400" b="1" dirty="0" smtClean="0"/>
              <a:t>. Phil 2:12-16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053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Grace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908801" cy="42799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5 </a:t>
            </a:r>
            <a:r>
              <a:rPr lang="en-US" sz="2800" b="1" u="sng" dirty="0">
                <a:solidFill>
                  <a:srgbClr val="FF0000"/>
                </a:solidFill>
              </a:rPr>
              <a:t>not by works of righteousness </a:t>
            </a:r>
            <a:r>
              <a:rPr lang="en-US" sz="2800" dirty="0"/>
              <a:t>which we have done, but </a:t>
            </a:r>
            <a:r>
              <a:rPr lang="en-US" sz="2800" b="1" u="sng" dirty="0">
                <a:solidFill>
                  <a:srgbClr val="FF0000"/>
                </a:solidFill>
              </a:rPr>
              <a:t>according to His mercy He saved us</a:t>
            </a:r>
            <a:r>
              <a:rPr lang="en-US" sz="2800" dirty="0"/>
              <a:t>, through the </a:t>
            </a:r>
            <a:r>
              <a:rPr lang="en-US" sz="2800" b="1" u="sng" dirty="0">
                <a:solidFill>
                  <a:srgbClr val="FF0000"/>
                </a:solidFill>
              </a:rPr>
              <a:t>washing of regeneration and renewing of the Holy Spirit</a:t>
            </a:r>
            <a:r>
              <a:rPr lang="en-US" sz="2800" dirty="0"/>
              <a:t>, </a:t>
            </a:r>
            <a:r>
              <a:rPr lang="en-US" sz="2800" b="1" dirty="0"/>
              <a:t>6 </a:t>
            </a:r>
            <a:r>
              <a:rPr lang="en-US" sz="2800" dirty="0"/>
              <a:t>whom He poured out on us abundantly through Jesus Christ our Savior, </a:t>
            </a:r>
            <a:r>
              <a:rPr lang="en-US" sz="2800" b="1" dirty="0"/>
              <a:t>7 </a:t>
            </a:r>
            <a:r>
              <a:rPr lang="en-US" sz="2800" dirty="0"/>
              <a:t>that having </a:t>
            </a:r>
            <a:r>
              <a:rPr lang="en-US" sz="2800" b="1" u="sng" dirty="0">
                <a:solidFill>
                  <a:srgbClr val="FF0000"/>
                </a:solidFill>
              </a:rPr>
              <a:t>been justified by His grace </a:t>
            </a:r>
            <a:r>
              <a:rPr lang="en-US" sz="2800" dirty="0"/>
              <a:t>we should become heirs according to the hope of eternal life</a:t>
            </a:r>
            <a:r>
              <a:rPr lang="en-US" sz="2800" dirty="0" smtClean="0"/>
              <a:t>. Ti 3:5-7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6848585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4167</TotalTime>
  <Words>552</Words>
  <Application>Microsoft Macintosh PowerPoint</Application>
  <PresentationFormat>On-screen Show (4:3)</PresentationFormat>
  <Paragraphs>59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Plaza</vt:lpstr>
      <vt:lpstr>Grace and Free Will (1)</vt:lpstr>
      <vt:lpstr>Biblical Background</vt:lpstr>
      <vt:lpstr>Grace</vt:lpstr>
      <vt:lpstr>Free Will </vt:lpstr>
      <vt:lpstr>Insulting the spirit of Grace</vt:lpstr>
      <vt:lpstr>Grace</vt:lpstr>
      <vt:lpstr>Free Will</vt:lpstr>
      <vt:lpstr>Not Labored in vain</vt:lpstr>
      <vt:lpstr>Grace</vt:lpstr>
      <vt:lpstr>Free Will</vt:lpstr>
      <vt:lpstr>Brief History of 5th and 6th Centuries’ debates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 Augustine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Father Mark Aziz</dc:creator>
  <cp:lastModifiedBy>Father Mark Aziz</cp:lastModifiedBy>
  <cp:revision>14</cp:revision>
  <dcterms:created xsi:type="dcterms:W3CDTF">2015-11-24T15:33:04Z</dcterms:created>
  <dcterms:modified xsi:type="dcterms:W3CDTF">2015-11-27T13:00:06Z</dcterms:modified>
</cp:coreProperties>
</file>