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C986AFE-3EE0-4393-BFDB-A074635F5691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B802AD6-5105-46E9-9A69-CD58A736F8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581400"/>
            <a:ext cx="6777318" cy="1731982"/>
          </a:xfrm>
        </p:spPr>
        <p:txBody>
          <a:bodyPr/>
          <a:lstStyle/>
          <a:p>
            <a:r>
              <a:rPr lang="en-US" dirty="0" smtClean="0"/>
              <a:t>From a Passover to The Passover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257800"/>
            <a:ext cx="6400800" cy="1295400"/>
          </a:xfrm>
        </p:spPr>
        <p:txBody>
          <a:bodyPr/>
          <a:lstStyle/>
          <a:p>
            <a:r>
              <a:rPr lang="en-US" dirty="0" smtClean="0"/>
              <a:t>Great Thursday 2018</a:t>
            </a:r>
            <a:endParaRPr lang="en-US" dirty="0"/>
          </a:p>
        </p:txBody>
      </p:sp>
      <p:pic>
        <p:nvPicPr>
          <p:cNvPr id="1026" name="Picture 2" descr="Image result for christ our pass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61730"/>
            <a:ext cx="3362739" cy="336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84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057401"/>
            <a:ext cx="8153400" cy="4495800"/>
          </a:xfrm>
        </p:spPr>
        <p:txBody>
          <a:bodyPr>
            <a:noAutofit/>
          </a:bodyPr>
          <a:lstStyle/>
          <a:p>
            <a:r>
              <a:rPr lang="en-US" sz="3000" b="1" baseline="30000" dirty="0"/>
              <a:t>6 </a:t>
            </a:r>
            <a:r>
              <a:rPr lang="en-US" sz="3000" dirty="0"/>
              <a:t>Therefore say to the children of Israel: ‘I </a:t>
            </a:r>
            <a:r>
              <a:rPr lang="en-US" sz="3000" i="1" dirty="0"/>
              <a:t>am</a:t>
            </a:r>
            <a:r>
              <a:rPr lang="en-US" sz="3000" dirty="0"/>
              <a:t> the </a:t>
            </a:r>
            <a:r>
              <a:rPr lang="en-US" sz="3000" cap="small" dirty="0"/>
              <a:t>Lord</a:t>
            </a:r>
            <a:r>
              <a:rPr lang="en-US" sz="3000" dirty="0"/>
              <a:t>; I will </a:t>
            </a:r>
            <a:r>
              <a:rPr lang="en-US" sz="3000" b="1" u="sng" dirty="0">
                <a:solidFill>
                  <a:srgbClr val="FF0000"/>
                </a:solidFill>
              </a:rPr>
              <a:t>bring you out </a:t>
            </a:r>
            <a:r>
              <a:rPr lang="en-US" sz="3000" dirty="0"/>
              <a:t>from under the burdens of the Egyptians, I will </a:t>
            </a:r>
            <a:r>
              <a:rPr lang="en-US" sz="3000" b="1" u="sng" dirty="0">
                <a:solidFill>
                  <a:srgbClr val="FF0000"/>
                </a:solidFill>
              </a:rPr>
              <a:t>rescue you </a:t>
            </a:r>
            <a:r>
              <a:rPr lang="en-US" sz="3000" dirty="0"/>
              <a:t>from their bondage, and I will </a:t>
            </a:r>
            <a:r>
              <a:rPr lang="en-US" sz="3000" b="1" u="sng" dirty="0">
                <a:solidFill>
                  <a:srgbClr val="FF0000"/>
                </a:solidFill>
              </a:rPr>
              <a:t>redeem you </a:t>
            </a:r>
            <a:r>
              <a:rPr lang="en-US" sz="3000" dirty="0"/>
              <a:t>with an outstretched arm and with great judgments. </a:t>
            </a:r>
            <a:r>
              <a:rPr lang="en-US" sz="3000" b="1" baseline="30000" dirty="0"/>
              <a:t>7 </a:t>
            </a:r>
            <a:r>
              <a:rPr lang="en-US" sz="3000" b="1" u="sng" dirty="0">
                <a:solidFill>
                  <a:srgbClr val="FF0000"/>
                </a:solidFill>
              </a:rPr>
              <a:t>I will take you as My people</a:t>
            </a:r>
            <a:r>
              <a:rPr lang="en-US" sz="3000" dirty="0"/>
              <a:t>, and I will be your God. Then you shall know that I </a:t>
            </a:r>
            <a:r>
              <a:rPr lang="en-US" sz="3000" i="1" dirty="0"/>
              <a:t>am</a:t>
            </a:r>
            <a:r>
              <a:rPr lang="en-US" sz="3000" dirty="0"/>
              <a:t> the </a:t>
            </a:r>
            <a:r>
              <a:rPr lang="en-US" sz="3000" cap="small" dirty="0"/>
              <a:t>Lord</a:t>
            </a:r>
            <a:r>
              <a:rPr lang="en-US" sz="3000" dirty="0"/>
              <a:t> your God who brings you out from under the burdens of the Egyptians.</a:t>
            </a:r>
            <a:r>
              <a:rPr lang="en-US" sz="2800" dirty="0"/>
              <a:t> 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56263" cy="10542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</a:rPr>
              <a:t>The 4 </a:t>
            </a:r>
            <a:r>
              <a:rPr lang="en-US" b="1" u="sng" dirty="0">
                <a:solidFill>
                  <a:srgbClr val="C00000"/>
                </a:solidFill>
              </a:rPr>
              <a:t>expressions of redemption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9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1. "I will take you out</a:t>
            </a:r>
            <a:r>
              <a:rPr lang="en-US" sz="3000" dirty="0" smtClean="0"/>
              <a:t>…“ = </a:t>
            </a:r>
            <a:r>
              <a:rPr lang="en-US" sz="3000" b="1" u="sng" dirty="0">
                <a:solidFill>
                  <a:srgbClr val="FF0000"/>
                </a:solidFill>
              </a:rPr>
              <a:t>bring you out </a:t>
            </a:r>
            <a:endParaRPr lang="en-US" sz="3000" b="1" u="sng" dirty="0" smtClean="0">
              <a:solidFill>
                <a:srgbClr val="FF0000"/>
              </a:solidFill>
            </a:endParaRPr>
          </a:p>
          <a:p>
            <a:r>
              <a:rPr lang="en-US" sz="3000" dirty="0" smtClean="0"/>
              <a:t>2</a:t>
            </a:r>
            <a:r>
              <a:rPr lang="en-US" sz="3000" dirty="0"/>
              <a:t>. "I will save you</a:t>
            </a:r>
            <a:r>
              <a:rPr lang="en-US" sz="3000" dirty="0" smtClean="0"/>
              <a:t>…“  = </a:t>
            </a:r>
            <a:r>
              <a:rPr lang="en-US" sz="3000" b="1" u="sng" dirty="0">
                <a:solidFill>
                  <a:srgbClr val="FF0000"/>
                </a:solidFill>
              </a:rPr>
              <a:t>rescue you </a:t>
            </a:r>
            <a:endParaRPr lang="en-US" sz="3000" dirty="0"/>
          </a:p>
          <a:p>
            <a:r>
              <a:rPr lang="en-US" sz="3000" dirty="0"/>
              <a:t>3. "I will redeem you</a:t>
            </a:r>
            <a:r>
              <a:rPr lang="en-US" sz="3000" dirty="0" smtClean="0"/>
              <a:t>…“ = </a:t>
            </a:r>
            <a:r>
              <a:rPr lang="en-US" sz="3000" b="1" u="sng" dirty="0">
                <a:solidFill>
                  <a:srgbClr val="FF0000"/>
                </a:solidFill>
              </a:rPr>
              <a:t>redeem you </a:t>
            </a:r>
            <a:endParaRPr lang="en-US" sz="3000" dirty="0"/>
          </a:p>
          <a:p>
            <a:r>
              <a:rPr lang="en-US" sz="3000" dirty="0"/>
              <a:t>4. "I will take you as a nation</a:t>
            </a:r>
            <a:r>
              <a:rPr lang="en-US" sz="3000" dirty="0" smtClean="0"/>
              <a:t>…"</a:t>
            </a:r>
            <a:r>
              <a:rPr lang="en-US" sz="3000" b="1" u="sng" dirty="0">
                <a:solidFill>
                  <a:srgbClr val="FF0000"/>
                </a:solidFill>
              </a:rPr>
              <a:t> I will take you as My people</a:t>
            </a:r>
            <a:endParaRPr lang="en-US" sz="3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C00000"/>
                </a:solidFill>
              </a:rPr>
              <a:t>The 4 expressions of 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7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1. Salvation from harsh labor—this began as soon as </a:t>
            </a:r>
            <a:r>
              <a:rPr lang="en-US" sz="3000" b="1" dirty="0">
                <a:solidFill>
                  <a:srgbClr val="FF0000"/>
                </a:solidFill>
              </a:rPr>
              <a:t>the plagues were introduced</a:t>
            </a:r>
            <a:r>
              <a:rPr lang="en-US" sz="3000" b="1" dirty="0"/>
              <a:t>.</a:t>
            </a:r>
          </a:p>
          <a:p>
            <a:r>
              <a:rPr lang="en-US" sz="3000" dirty="0"/>
              <a:t>2. Salvation from servitude; or </a:t>
            </a:r>
            <a:r>
              <a:rPr lang="en-US" sz="3000" b="1" dirty="0">
                <a:solidFill>
                  <a:srgbClr val="FF0000"/>
                </a:solidFill>
              </a:rPr>
              <a:t>the day the Jews left Egypt geographically</a:t>
            </a:r>
            <a:r>
              <a:rPr lang="en-US" sz="3000" dirty="0"/>
              <a:t> and arrived at Ramses.</a:t>
            </a:r>
          </a:p>
          <a:p>
            <a:r>
              <a:rPr lang="en-US" sz="3000" dirty="0"/>
              <a:t>3. The splitting of the sea, after which the </a:t>
            </a:r>
            <a:r>
              <a:rPr lang="en-US" sz="3000" b="1" dirty="0">
                <a:solidFill>
                  <a:srgbClr val="FF0000"/>
                </a:solidFill>
              </a:rPr>
              <a:t>Jews felt completely redeemed, without fear of the Egyptians recapturing them</a:t>
            </a:r>
            <a:r>
              <a:rPr lang="en-US" sz="3000" dirty="0"/>
              <a:t>.</a:t>
            </a:r>
          </a:p>
          <a:p>
            <a:r>
              <a:rPr lang="en-US" sz="3000" dirty="0"/>
              <a:t>4. Becoming </a:t>
            </a:r>
            <a:r>
              <a:rPr lang="en-US" sz="3000" b="1" u="sng" dirty="0">
                <a:solidFill>
                  <a:srgbClr val="C00000"/>
                </a:solidFill>
              </a:rPr>
              <a:t>a nation </a:t>
            </a:r>
            <a:r>
              <a:rPr lang="en-US" sz="3000" dirty="0"/>
              <a:t>at Sinai.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</a:rPr>
              <a:t>The Joy of the Salvation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1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1"/>
            <a:ext cx="8458199" cy="4343400"/>
          </a:xfrm>
        </p:spPr>
        <p:txBody>
          <a:bodyPr>
            <a:normAutofit/>
          </a:bodyPr>
          <a:lstStyle/>
          <a:p>
            <a:pPr algn="just"/>
            <a:r>
              <a:rPr lang="en-US" b="1" baseline="30000" dirty="0"/>
              <a:t>17 </a:t>
            </a:r>
            <a:r>
              <a:rPr lang="en-US" dirty="0"/>
              <a:t>Then </a:t>
            </a:r>
            <a:r>
              <a:rPr lang="en-US" b="1" u="sng" dirty="0" smtClean="0">
                <a:solidFill>
                  <a:srgbClr val="C00000"/>
                </a:solidFill>
              </a:rPr>
              <a:t>He </a:t>
            </a:r>
            <a:r>
              <a:rPr lang="en-US" b="1" u="sng" dirty="0">
                <a:solidFill>
                  <a:srgbClr val="C00000"/>
                </a:solidFill>
              </a:rPr>
              <a:t>took the cup</a:t>
            </a:r>
            <a:r>
              <a:rPr lang="en-US" dirty="0"/>
              <a:t>, and gave thanks, and said, “Take this and divide </a:t>
            </a:r>
            <a:r>
              <a:rPr lang="en-US" i="1" dirty="0" smtClean="0"/>
              <a:t>it </a:t>
            </a:r>
            <a:r>
              <a:rPr lang="en-US" dirty="0" smtClean="0"/>
              <a:t>among </a:t>
            </a:r>
            <a:r>
              <a:rPr lang="en-US" dirty="0"/>
              <a:t>yourselves; </a:t>
            </a:r>
            <a:r>
              <a:rPr lang="en-US" b="1" baseline="30000" dirty="0"/>
              <a:t>18 </a:t>
            </a:r>
            <a:r>
              <a:rPr lang="en-US" dirty="0"/>
              <a:t>for I say to you</a:t>
            </a:r>
            <a:r>
              <a:rPr lang="en-US" dirty="0" smtClean="0"/>
              <a:t>,</a:t>
            </a:r>
            <a:r>
              <a:rPr lang="en-US" dirty="0"/>
              <a:t> I will not drink of the fruit of the vine until the kingdom of God comes.”</a:t>
            </a:r>
          </a:p>
          <a:p>
            <a:pPr algn="just"/>
            <a:r>
              <a:rPr lang="en-US" b="1" baseline="30000" dirty="0"/>
              <a:t>19 </a:t>
            </a:r>
            <a:r>
              <a:rPr lang="en-US" dirty="0"/>
              <a:t>And </a:t>
            </a:r>
            <a:r>
              <a:rPr lang="en-US" b="1" u="sng" dirty="0">
                <a:solidFill>
                  <a:srgbClr val="FF0000"/>
                </a:solidFill>
              </a:rPr>
              <a:t>He took bread</a:t>
            </a:r>
            <a:r>
              <a:rPr lang="en-US" dirty="0"/>
              <a:t>, gave thanks and broke </a:t>
            </a:r>
            <a:r>
              <a:rPr lang="en-US" i="1" dirty="0"/>
              <a:t>it,</a:t>
            </a:r>
            <a:r>
              <a:rPr lang="en-US" dirty="0"/>
              <a:t> and gave </a:t>
            </a:r>
            <a:r>
              <a:rPr lang="en-US" i="1" dirty="0"/>
              <a:t>it</a:t>
            </a:r>
            <a:r>
              <a:rPr lang="en-US" dirty="0"/>
              <a:t> to them, saying, “</a:t>
            </a:r>
            <a:r>
              <a:rPr lang="en-US" b="1" dirty="0">
                <a:solidFill>
                  <a:srgbClr val="002060"/>
                </a:solidFill>
              </a:rPr>
              <a:t>This is My body which is given for you; do this in remembrance of Me</a:t>
            </a:r>
            <a:r>
              <a:rPr lang="en-US" dirty="0"/>
              <a:t>.”</a:t>
            </a:r>
          </a:p>
          <a:p>
            <a:pPr algn="just"/>
            <a:r>
              <a:rPr lang="en-US" b="1" baseline="30000" dirty="0"/>
              <a:t>20 </a:t>
            </a:r>
            <a:r>
              <a:rPr lang="en-US" dirty="0"/>
              <a:t>Likewise </a:t>
            </a:r>
            <a:r>
              <a:rPr lang="en-US" b="1" u="sng" dirty="0">
                <a:solidFill>
                  <a:srgbClr val="FF0000"/>
                </a:solidFill>
              </a:rPr>
              <a:t>He also </a:t>
            </a:r>
            <a:r>
              <a:rPr lang="en-US" b="1" i="1" u="sng" dirty="0">
                <a:solidFill>
                  <a:srgbClr val="FF0000"/>
                </a:solidFill>
              </a:rPr>
              <a:t>took</a:t>
            </a:r>
            <a:r>
              <a:rPr lang="en-US" b="1" u="sng" dirty="0">
                <a:solidFill>
                  <a:srgbClr val="FF0000"/>
                </a:solidFill>
              </a:rPr>
              <a:t> the cup after supper</a:t>
            </a:r>
            <a:r>
              <a:rPr lang="en-US" dirty="0"/>
              <a:t>, saying, “</a:t>
            </a:r>
            <a:r>
              <a:rPr lang="en-US" b="1" dirty="0">
                <a:solidFill>
                  <a:srgbClr val="002060"/>
                </a:solidFill>
              </a:rPr>
              <a:t>This cup </a:t>
            </a:r>
            <a:r>
              <a:rPr lang="en-US" b="1" i="1" dirty="0">
                <a:solidFill>
                  <a:srgbClr val="002060"/>
                </a:solidFill>
              </a:rPr>
              <a:t>is</a:t>
            </a:r>
            <a:r>
              <a:rPr lang="en-US" b="1" dirty="0">
                <a:solidFill>
                  <a:srgbClr val="002060"/>
                </a:solidFill>
              </a:rPr>
              <a:t> the new covenant in My blood, which is shed for you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u="sng" dirty="0" smtClean="0">
                <a:solidFill>
                  <a:srgbClr val="C00000"/>
                </a:solidFill>
              </a:rPr>
              <a:t>Luke 22</a:t>
            </a:r>
            <a:endParaRPr lang="en-US" sz="66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4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base"/>
            <a:r>
              <a:rPr lang="en-US" sz="4400" b="1" baseline="30000" dirty="0"/>
              <a:t>13 </a:t>
            </a:r>
            <a:r>
              <a:rPr lang="en-US" sz="4400" dirty="0"/>
              <a:t> I will lift up </a:t>
            </a:r>
            <a:r>
              <a:rPr lang="en-US" sz="4400" b="1" dirty="0" smtClean="0">
                <a:solidFill>
                  <a:srgbClr val="FF0000"/>
                </a:solidFill>
              </a:rPr>
              <a:t>the </a:t>
            </a:r>
            <a:r>
              <a:rPr lang="en-US" sz="4400" b="1" dirty="0">
                <a:solidFill>
                  <a:srgbClr val="FF0000"/>
                </a:solidFill>
              </a:rPr>
              <a:t>cup of salvation</a:t>
            </a:r>
          </a:p>
          <a:p>
            <a:pPr marL="0" indent="0" algn="ctr" fontAlgn="base">
              <a:buNone/>
            </a:pPr>
            <a:r>
              <a:rPr lang="en-US" sz="4400" dirty="0"/>
              <a:t>and </a:t>
            </a:r>
            <a:r>
              <a:rPr lang="en-US" sz="4400" b="1" u="sng" dirty="0" smtClean="0">
                <a:solidFill>
                  <a:srgbClr val="FF0000"/>
                </a:solidFill>
              </a:rPr>
              <a:t>call </a:t>
            </a:r>
            <a:r>
              <a:rPr lang="en-US" sz="4400" b="1" u="sng" dirty="0">
                <a:solidFill>
                  <a:srgbClr val="FF0000"/>
                </a:solidFill>
              </a:rPr>
              <a:t>on the name of the </a:t>
            </a:r>
            <a:r>
              <a:rPr lang="en-US" sz="4400" b="1" u="sng" cap="small" dirty="0" smtClean="0">
                <a:solidFill>
                  <a:srgbClr val="FF0000"/>
                </a:solidFill>
              </a:rPr>
              <a:t>Lord </a:t>
            </a:r>
            <a:r>
              <a:rPr lang="en-US" sz="4400" cap="small" dirty="0" smtClean="0"/>
              <a:t>Ps 116:13</a:t>
            </a:r>
            <a:endParaRPr lang="en-US" sz="4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</a:rPr>
              <a:t>The cup of salvation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6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3600" b="1" dirty="0">
                <a:solidFill>
                  <a:srgbClr val="FF0000"/>
                </a:solidFill>
              </a:rPr>
              <a:t>God the Father therefore gives life to all things by the Son in the Holy Spirit</a:t>
            </a:r>
            <a:r>
              <a:rPr lang="en-GB" sz="3600" dirty="0"/>
              <a:t>: </a:t>
            </a:r>
            <a:r>
              <a:rPr lang="en-GB" sz="3600" dirty="0" smtClean="0"/>
              <a:t>and </a:t>
            </a:r>
            <a:r>
              <a:rPr lang="en-GB" sz="3600" dirty="0"/>
              <a:t>every thing that exists and breathes in heaven and on earth, its existence and life </a:t>
            </a:r>
            <a:r>
              <a:rPr lang="en-GB" sz="3600" b="1" u="sng" dirty="0">
                <a:solidFill>
                  <a:srgbClr val="FF0000"/>
                </a:solidFill>
              </a:rPr>
              <a:t>is from God the Father by the Son in the Holy Spirit</a:t>
            </a:r>
            <a:r>
              <a:rPr lang="en-GB" sz="3600" dirty="0"/>
              <a:t>.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FF0000"/>
                </a:solidFill>
              </a:rPr>
              <a:t>St Cyril of Alex. </a:t>
            </a:r>
            <a:r>
              <a:rPr lang="en-GB" b="1" u="sng" dirty="0" smtClean="0">
                <a:solidFill>
                  <a:srgbClr val="FF0000"/>
                </a:solidFill>
              </a:rPr>
              <a:t/>
            </a:r>
            <a:br>
              <a:rPr lang="en-GB" b="1" u="sng" dirty="0" smtClean="0">
                <a:solidFill>
                  <a:srgbClr val="FF0000"/>
                </a:solidFill>
              </a:rPr>
            </a:br>
            <a:r>
              <a:rPr lang="en-GB" sz="2800" b="1" u="sng" dirty="0" err="1" smtClean="0">
                <a:solidFill>
                  <a:srgbClr val="FF0000"/>
                </a:solidFill>
              </a:rPr>
              <a:t>Hom</a:t>
            </a:r>
            <a:r>
              <a:rPr lang="en-GB" sz="2800" b="1" u="sng" dirty="0">
                <a:solidFill>
                  <a:srgbClr val="FF0000"/>
                </a:solidFill>
              </a:rPr>
              <a:t>. 142 on Luke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391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3200" dirty="0"/>
              <a:t>It was titling therefore for Him to be in us both divinely </a:t>
            </a:r>
            <a:r>
              <a:rPr lang="en-GB" sz="3200" b="1" dirty="0">
                <a:solidFill>
                  <a:srgbClr val="FF0000"/>
                </a:solidFill>
              </a:rPr>
              <a:t>by the Holy Spirit</a:t>
            </a:r>
            <a:r>
              <a:rPr lang="en-GB" sz="3200" dirty="0"/>
              <a:t>, and also, so to speak, </a:t>
            </a:r>
            <a:r>
              <a:rPr lang="en-GB" sz="3200" b="1" dirty="0">
                <a:solidFill>
                  <a:srgbClr val="FF0000"/>
                </a:solidFill>
              </a:rPr>
              <a:t>to be mingled with our bodies by His holy flesh and precious blood</a:t>
            </a:r>
            <a:r>
              <a:rPr lang="en-GB" sz="3200" dirty="0"/>
              <a:t>: which things also we possess as a </a:t>
            </a:r>
            <a:r>
              <a:rPr lang="en-GB" sz="3200" b="1" u="sng" dirty="0">
                <a:solidFill>
                  <a:srgbClr val="FF0000"/>
                </a:solidFill>
              </a:rPr>
              <a:t>life-giving Eucharist, in the form of bread and wine</a:t>
            </a:r>
            <a:r>
              <a:rPr lang="en-GB" sz="3200" dirty="0"/>
              <a:t>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FF0000"/>
                </a:solidFill>
              </a:rPr>
              <a:t>St Cyril of Alex. </a:t>
            </a:r>
            <a:br>
              <a:rPr lang="en-GB" b="1" u="sng" dirty="0">
                <a:solidFill>
                  <a:srgbClr val="FF0000"/>
                </a:solidFill>
              </a:rPr>
            </a:br>
            <a:r>
              <a:rPr lang="en-GB" sz="2800" b="1" u="sng" dirty="0" err="1">
                <a:solidFill>
                  <a:srgbClr val="FF0000"/>
                </a:solidFill>
              </a:rPr>
              <a:t>Hom</a:t>
            </a:r>
            <a:r>
              <a:rPr lang="en-GB" sz="2800" b="1" u="sng" dirty="0">
                <a:solidFill>
                  <a:srgbClr val="FF0000"/>
                </a:solidFill>
              </a:rPr>
              <a:t>. 142 on Luke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9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baseline="30000" dirty="0"/>
              <a:t>16 </a:t>
            </a:r>
            <a:r>
              <a:rPr lang="en-US" sz="4000" dirty="0"/>
              <a:t>The </a:t>
            </a:r>
            <a:r>
              <a:rPr lang="en-US" sz="4000" b="1" u="sng" dirty="0">
                <a:solidFill>
                  <a:srgbClr val="C00000"/>
                </a:solidFill>
              </a:rPr>
              <a:t>cup of blessing </a:t>
            </a:r>
            <a:r>
              <a:rPr lang="en-US" sz="4000" dirty="0"/>
              <a:t>which we bless, is it not the communion of </a:t>
            </a:r>
            <a:r>
              <a:rPr lang="en-US" sz="4000" b="1" dirty="0">
                <a:solidFill>
                  <a:srgbClr val="C00000"/>
                </a:solidFill>
              </a:rPr>
              <a:t>the blood of Christ</a:t>
            </a:r>
            <a:r>
              <a:rPr lang="en-US" sz="4000" dirty="0"/>
              <a:t>? The bread which we break, is it not the communion of the body of Christ</a:t>
            </a:r>
            <a:r>
              <a:rPr lang="en-US" sz="4000" dirty="0" smtClean="0"/>
              <a:t>? 1 </a:t>
            </a:r>
            <a:r>
              <a:rPr lang="en-US" sz="4000" dirty="0" err="1" smtClean="0"/>
              <a:t>Cor</a:t>
            </a:r>
            <a:r>
              <a:rPr lang="en-US" sz="4000" dirty="0" smtClean="0"/>
              <a:t> 10:16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</a:rPr>
              <a:t>The Cup of Blessing</a:t>
            </a:r>
            <a:endParaRPr 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16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103</TotalTime>
  <Words>270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Hardcover</vt:lpstr>
      <vt:lpstr>From a Passover to The Passover</vt:lpstr>
      <vt:lpstr>The 4 expressions of redemption</vt:lpstr>
      <vt:lpstr>The 4 expressions of redemption</vt:lpstr>
      <vt:lpstr>The Joy of the Salvation</vt:lpstr>
      <vt:lpstr>Luke 22</vt:lpstr>
      <vt:lpstr>The cup of salvation</vt:lpstr>
      <vt:lpstr>St Cyril of Alex.  Hom. 142 on Luke</vt:lpstr>
      <vt:lpstr>St Cyril of Alex.  Hom. 142 on Luke</vt:lpstr>
      <vt:lpstr>The Cup of Blessing</vt:lpstr>
    </vt:vector>
  </TitlesOfParts>
  <Company>SMCOC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a Passover to the Passover</dc:title>
  <dc:creator>Fr. Mark Aziz</dc:creator>
  <cp:lastModifiedBy>Fr. Mark Aziz</cp:lastModifiedBy>
  <cp:revision>6</cp:revision>
  <dcterms:created xsi:type="dcterms:W3CDTF">2018-04-04T19:13:10Z</dcterms:created>
  <dcterms:modified xsi:type="dcterms:W3CDTF">2018-04-04T20:56:39Z</dcterms:modified>
</cp:coreProperties>
</file>