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4" r:id="rId2"/>
    <p:sldId id="276" r:id="rId3"/>
    <p:sldId id="310" r:id="rId4"/>
    <p:sldId id="309" r:id="rId5"/>
    <p:sldId id="314" r:id="rId6"/>
    <p:sldId id="311" r:id="rId7"/>
    <p:sldId id="302" r:id="rId8"/>
    <p:sldId id="312" r:id="rId9"/>
    <p:sldId id="303" r:id="rId10"/>
    <p:sldId id="315" r:id="rId11"/>
    <p:sldId id="313" r:id="rId1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99"/>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75AE446-D70F-4FA1-BC0D-5D3BA56C443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960DFB2-CD7C-4C07-BDB0-E6C5FD0929B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1A0679-DF2A-4456-B974-09C7325A9E88}" type="slidenum">
              <a:rPr lang="en-US"/>
              <a:pPr/>
              <a:t>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196F7E-8785-4793-BC69-BC4FA9E4CDD3}" type="slidenum">
              <a:rPr lang="en-US"/>
              <a:pPr/>
              <a:t>10</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896CC-4222-4E77-99A9-BD94804675B0}" type="slidenum">
              <a:rPr lang="en-US"/>
              <a:pPr/>
              <a:t>11</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9F08AD-7ECA-4CCD-A14A-AA5FED1416CC}" type="slidenum">
              <a:rPr lang="en-US"/>
              <a:pPr/>
              <a:t>2</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62946D-DBF8-412E-AC2A-0DDA4B4EB721}" type="slidenum">
              <a:rPr lang="en-US"/>
              <a:pPr/>
              <a:t>3</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1320E7-13C1-49AD-86EF-655D0CEA65CA}" type="slidenum">
              <a:rPr lang="en-US"/>
              <a:pPr/>
              <a:t>4</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30F053-2604-4CFF-998B-A798DA131ACF}" type="slidenum">
              <a:rPr lang="en-US"/>
              <a:pPr/>
              <a:t>5</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ACFE45-78EA-468B-BF14-5904C502DE63}" type="slidenum">
              <a:rPr lang="en-US"/>
              <a:pPr/>
              <a:t>6</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78D99F-2E50-46CA-9DA8-3312F5BFE0C1}" type="slidenum">
              <a:rPr lang="en-US"/>
              <a:pPr/>
              <a:t>7</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C0DA6-AD0D-42B4-9258-BA9B047AC194}" type="slidenum">
              <a:rPr lang="en-US"/>
              <a:pPr/>
              <a:t>8</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33601-03E3-4FD2-B14D-60774607D189}" type="slidenum">
              <a:rPr lang="en-US"/>
              <a:pPr/>
              <a:t>9</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4A6E45-FF40-4ACE-9BE4-893FCD93C3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2EEC68-FCA4-4E37-B6F6-CA231226E4F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F1D406-6339-4B85-AAE3-62FA3561503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99125B-8512-49C5-BFD1-7F129798F05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FB4957-863C-4379-8D36-DA41AF486C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73B8AB3-61B6-4068-A399-5851078B5A0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93D3311-8307-4625-AAB0-07543493A12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D89CB47-08F8-433E-A72A-810FA6FDB00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29803A8-19D9-482D-89FD-0BBB487EC9B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BC17DD-0BC6-4D0B-B62C-814D9A96E98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CC7585-1E72-4188-9EC2-DE93ADC4C7C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085011B-CDEE-4387-A94B-E79A9F63090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ctrTitle"/>
          </p:nvPr>
        </p:nvSpPr>
        <p:spPr>
          <a:xfrm>
            <a:off x="685800" y="1676400"/>
            <a:ext cx="7772400" cy="1924050"/>
          </a:xfrm>
        </p:spPr>
        <p:txBody>
          <a:bodyPr/>
          <a:lstStyle/>
          <a:p>
            <a:r>
              <a:rPr lang="en-US" b="1">
                <a:solidFill>
                  <a:srgbClr val="000099"/>
                </a:solidFill>
              </a:rPr>
              <a:t>The Heart is Deceitful </a:t>
            </a:r>
            <a:br>
              <a:rPr lang="en-US" b="1">
                <a:solidFill>
                  <a:srgbClr val="000099"/>
                </a:solidFill>
              </a:rPr>
            </a:br>
            <a:r>
              <a:rPr lang="en-US" b="1">
                <a:solidFill>
                  <a:srgbClr val="000099"/>
                </a:solidFill>
              </a:rPr>
              <a:t>Above All</a:t>
            </a:r>
          </a:p>
        </p:txBody>
      </p:sp>
      <p:sp>
        <p:nvSpPr>
          <p:cNvPr id="24581" name="Rectangle 5"/>
          <p:cNvSpPr>
            <a:spLocks noGrp="1" noChangeArrowheads="1"/>
          </p:cNvSpPr>
          <p:nvPr>
            <p:ph type="subTitle" idx="1"/>
          </p:nvPr>
        </p:nvSpPr>
        <p:spPr/>
        <p:txBody>
          <a:bodyPr/>
          <a:lstStyle/>
          <a:p>
            <a:r>
              <a:rPr lang="en-US" dirty="0"/>
              <a:t>First Sunday of </a:t>
            </a:r>
            <a:r>
              <a:rPr lang="en-US" dirty="0" err="1"/>
              <a:t>Mesra</a:t>
            </a:r>
            <a:endParaRPr lang="en-US" dirty="0"/>
          </a:p>
          <a:p>
            <a:r>
              <a:rPr lang="en-US"/>
              <a:t>August </a:t>
            </a:r>
            <a:r>
              <a:rPr lang="en-US" smtClean="0"/>
              <a:t>8, 2010</a:t>
            </a:r>
            <a:endParaRPr lang="en-US"/>
          </a:p>
          <a:p>
            <a:r>
              <a:rPr lang="en-US" dirty="0"/>
              <a:t>Luke 20:9-19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76200"/>
            <a:ext cx="8229600" cy="1143000"/>
          </a:xfrm>
        </p:spPr>
        <p:txBody>
          <a:bodyPr/>
          <a:lstStyle/>
          <a:p>
            <a:endParaRPr lang="en-US" sz="4000" b="1">
              <a:solidFill>
                <a:srgbClr val="000099"/>
              </a:solidFill>
            </a:endParaRPr>
          </a:p>
        </p:txBody>
      </p:sp>
      <p:sp>
        <p:nvSpPr>
          <p:cNvPr id="135171" name="Rectangle 3"/>
          <p:cNvSpPr>
            <a:spLocks noGrp="1" noChangeArrowheads="1"/>
          </p:cNvSpPr>
          <p:nvPr>
            <p:ph type="body" idx="1"/>
          </p:nvPr>
        </p:nvSpPr>
        <p:spPr>
          <a:xfrm>
            <a:off x="457200" y="3581400"/>
            <a:ext cx="8229600" cy="3276600"/>
          </a:xfrm>
        </p:spPr>
        <p:txBody>
          <a:bodyPr/>
          <a:lstStyle/>
          <a:p>
            <a:pPr marL="609600" indent="-609600">
              <a:buFontTx/>
              <a:buNone/>
            </a:pPr>
            <a:r>
              <a:rPr lang="en-US" i="1"/>
              <a:t>	“’The stone which the builders rejected Has become the chief cornerstone'?  Whoever falls on that stone will be broken; but on whomever it falls, it will grind him to powder.”  </a:t>
            </a:r>
            <a:r>
              <a:rPr lang="en-US"/>
              <a:t>Luke 20:17-18</a:t>
            </a:r>
          </a:p>
        </p:txBody>
      </p:sp>
      <p:pic>
        <p:nvPicPr>
          <p:cNvPr id="135172" name="Picture 4"/>
          <p:cNvPicPr>
            <a:picLocks noChangeAspect="1" noChangeArrowheads="1"/>
          </p:cNvPicPr>
          <p:nvPr/>
        </p:nvPicPr>
        <p:blipFill>
          <a:blip r:embed="rId3" cstate="print"/>
          <a:srcRect/>
          <a:stretch>
            <a:fillRect/>
          </a:stretch>
        </p:blipFill>
        <p:spPr bwMode="auto">
          <a:xfrm>
            <a:off x="2590800" y="0"/>
            <a:ext cx="3448050" cy="3152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76200"/>
            <a:ext cx="8229600" cy="1143000"/>
          </a:xfrm>
        </p:spPr>
        <p:txBody>
          <a:bodyPr/>
          <a:lstStyle/>
          <a:p>
            <a:endParaRPr lang="en-US" sz="4000" b="1">
              <a:solidFill>
                <a:srgbClr val="000099"/>
              </a:solidFill>
            </a:endParaRPr>
          </a:p>
        </p:txBody>
      </p:sp>
      <p:sp>
        <p:nvSpPr>
          <p:cNvPr id="131075" name="Rectangle 3"/>
          <p:cNvSpPr>
            <a:spLocks noGrp="1" noChangeArrowheads="1"/>
          </p:cNvSpPr>
          <p:nvPr>
            <p:ph type="body" idx="1"/>
          </p:nvPr>
        </p:nvSpPr>
        <p:spPr>
          <a:xfrm>
            <a:off x="228600" y="3581400"/>
            <a:ext cx="8458200" cy="3276600"/>
          </a:xfrm>
        </p:spPr>
        <p:txBody>
          <a:bodyPr/>
          <a:lstStyle/>
          <a:p>
            <a:pPr marL="609600" indent="-609600">
              <a:buFontTx/>
              <a:buNone/>
            </a:pPr>
            <a:endParaRPr lang="en-US" b="1"/>
          </a:p>
          <a:p>
            <a:pPr marL="609600" indent="-609600" algn="ctr">
              <a:buFontTx/>
              <a:buNone/>
            </a:pPr>
            <a:r>
              <a:rPr lang="en-US" b="1"/>
              <a:t>	</a:t>
            </a:r>
            <a:r>
              <a:rPr lang="en-US" b="1">
                <a:solidFill>
                  <a:srgbClr val="000099"/>
                </a:solidFill>
              </a:rPr>
              <a:t>It is impossible to break God’s Law.  We can only break ourselves against it.</a:t>
            </a:r>
          </a:p>
        </p:txBody>
      </p:sp>
      <p:pic>
        <p:nvPicPr>
          <p:cNvPr id="131076" name="Picture 4"/>
          <p:cNvPicPr>
            <a:picLocks noChangeAspect="1" noChangeArrowheads="1"/>
          </p:cNvPicPr>
          <p:nvPr/>
        </p:nvPicPr>
        <p:blipFill>
          <a:blip r:embed="rId3" cstate="print"/>
          <a:srcRect/>
          <a:stretch>
            <a:fillRect/>
          </a:stretch>
        </p:blipFill>
        <p:spPr bwMode="auto">
          <a:xfrm>
            <a:off x="2590800" y="0"/>
            <a:ext cx="3448050" cy="3152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4000" b="1">
                <a:solidFill>
                  <a:srgbClr val="000099"/>
                </a:solidFill>
              </a:rPr>
              <a:t>Parable of Wicked Vinedressers</a:t>
            </a:r>
          </a:p>
        </p:txBody>
      </p:sp>
      <p:sp>
        <p:nvSpPr>
          <p:cNvPr id="51203" name="Rectangle 3"/>
          <p:cNvSpPr>
            <a:spLocks noGrp="1" noChangeArrowheads="1"/>
          </p:cNvSpPr>
          <p:nvPr>
            <p:ph type="body" idx="1"/>
          </p:nvPr>
        </p:nvSpPr>
        <p:spPr>
          <a:xfrm>
            <a:off x="457200" y="1295400"/>
            <a:ext cx="8229600" cy="5562600"/>
          </a:xfrm>
        </p:spPr>
        <p:txBody>
          <a:bodyPr/>
          <a:lstStyle/>
          <a:p>
            <a:pPr marL="609600" indent="-609600">
              <a:buFontTx/>
              <a:buNone/>
            </a:pPr>
            <a:endParaRPr lang="en-US" i="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457200" y="76200"/>
            <a:ext cx="8229600" cy="1143000"/>
          </a:xfrm>
        </p:spPr>
        <p:txBody>
          <a:bodyPr/>
          <a:lstStyle/>
          <a:p>
            <a:r>
              <a:rPr lang="en-US" sz="4000" b="1">
                <a:solidFill>
                  <a:srgbClr val="000099"/>
                </a:solidFill>
              </a:rPr>
              <a:t>Parable of Wicked Vinedressers</a:t>
            </a:r>
          </a:p>
        </p:txBody>
      </p:sp>
      <p:sp>
        <p:nvSpPr>
          <p:cNvPr id="124931" name="Rectangle 3"/>
          <p:cNvSpPr>
            <a:spLocks noGrp="1" noChangeArrowheads="1"/>
          </p:cNvSpPr>
          <p:nvPr>
            <p:ph type="body" idx="1"/>
          </p:nvPr>
        </p:nvSpPr>
        <p:spPr>
          <a:xfrm>
            <a:off x="457200" y="1676400"/>
            <a:ext cx="8229600" cy="5181600"/>
          </a:xfrm>
        </p:spPr>
        <p:txBody>
          <a:bodyPr/>
          <a:lstStyle/>
          <a:p>
            <a:pPr marL="609600" indent="-609600">
              <a:buFontTx/>
              <a:buNone/>
            </a:pPr>
            <a:r>
              <a:rPr lang="en-US" i="1"/>
              <a:t>	“But when the vinedressers saw him, they </a:t>
            </a:r>
            <a:r>
              <a:rPr lang="en-US" i="1" u="sng"/>
              <a:t>reasoned</a:t>
            </a:r>
            <a:r>
              <a:rPr lang="en-US" i="1"/>
              <a:t> among themselves, saying, `This is the heir. Come, let us kill him, that the inheritance may be ours.'”  </a:t>
            </a:r>
            <a:r>
              <a:rPr lang="en-US"/>
              <a:t>Luke 20:14</a:t>
            </a:r>
          </a:p>
          <a:p>
            <a:pPr marL="609600" indent="-609600"/>
            <a:endParaRPr lang="en-US"/>
          </a:p>
          <a:p>
            <a:pPr marL="609600" indent="-609600" algn="ctr">
              <a:buFontTx/>
              <a:buNone/>
            </a:pPr>
            <a:r>
              <a:rPr lang="en-US" b="1" i="1">
                <a:solidFill>
                  <a:srgbClr val="000099"/>
                </a:solidFill>
              </a:rPr>
              <a:t>Huh?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76200"/>
            <a:ext cx="8229600" cy="1143000"/>
          </a:xfrm>
        </p:spPr>
        <p:txBody>
          <a:bodyPr/>
          <a:lstStyle/>
          <a:p>
            <a:r>
              <a:rPr lang="en-US" sz="4000" b="1">
                <a:solidFill>
                  <a:srgbClr val="000099"/>
                </a:solidFill>
              </a:rPr>
              <a:t>Sin Affects Perception of Reality</a:t>
            </a:r>
          </a:p>
        </p:txBody>
      </p:sp>
      <p:sp>
        <p:nvSpPr>
          <p:cNvPr id="122883" name="Rectangle 3"/>
          <p:cNvSpPr>
            <a:spLocks noGrp="1" noChangeArrowheads="1"/>
          </p:cNvSpPr>
          <p:nvPr>
            <p:ph type="body" idx="1"/>
          </p:nvPr>
        </p:nvSpPr>
        <p:spPr>
          <a:xfrm>
            <a:off x="457200" y="1676400"/>
            <a:ext cx="8229600" cy="5181600"/>
          </a:xfrm>
        </p:spPr>
        <p:txBody>
          <a:bodyPr/>
          <a:lstStyle/>
          <a:p>
            <a:pPr marL="609600" indent="-609600">
              <a:buFontTx/>
              <a:buNone/>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76200"/>
            <a:ext cx="8229600" cy="1143000"/>
          </a:xfrm>
        </p:spPr>
        <p:txBody>
          <a:bodyPr/>
          <a:lstStyle/>
          <a:p>
            <a:r>
              <a:rPr lang="en-US" sz="4000" b="1">
                <a:solidFill>
                  <a:srgbClr val="000099"/>
                </a:solidFill>
              </a:rPr>
              <a:t>Sin Affects Perception of Reality</a:t>
            </a:r>
          </a:p>
        </p:txBody>
      </p:sp>
      <p:sp>
        <p:nvSpPr>
          <p:cNvPr id="133123" name="Rectangle 3"/>
          <p:cNvSpPr>
            <a:spLocks noGrp="1" noChangeArrowheads="1"/>
          </p:cNvSpPr>
          <p:nvPr>
            <p:ph type="body" idx="1"/>
          </p:nvPr>
        </p:nvSpPr>
        <p:spPr>
          <a:xfrm>
            <a:off x="457200" y="1676400"/>
            <a:ext cx="8229600" cy="5181600"/>
          </a:xfrm>
        </p:spPr>
        <p:txBody>
          <a:bodyPr/>
          <a:lstStyle/>
          <a:p>
            <a:pPr marL="609600" indent="-609600">
              <a:buFontTx/>
              <a:buNone/>
            </a:pPr>
            <a:r>
              <a:rPr lang="en-US" i="1"/>
              <a:t>	“Therefore what will the owner of the vineyard do to them?  He will come and destroy those vinedressers and give the vineyard to others. And when they heard it they said, ‘Certainly not!’ …And the chief priests and the scribes that very hour sought to lay hands on Him”  </a:t>
            </a:r>
            <a:r>
              <a:rPr lang="en-US"/>
              <a:t>Luke 20:16-19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76200"/>
            <a:ext cx="8229600" cy="1143000"/>
          </a:xfrm>
        </p:spPr>
        <p:txBody>
          <a:bodyPr/>
          <a:lstStyle/>
          <a:p>
            <a:r>
              <a:rPr lang="en-US" sz="4000" b="1">
                <a:solidFill>
                  <a:srgbClr val="000099"/>
                </a:solidFill>
              </a:rPr>
              <a:t>Sin Affects Perception of Reality</a:t>
            </a:r>
          </a:p>
        </p:txBody>
      </p:sp>
      <p:sp>
        <p:nvSpPr>
          <p:cNvPr id="126979" name="Rectangle 3"/>
          <p:cNvSpPr>
            <a:spLocks noGrp="1" noChangeArrowheads="1"/>
          </p:cNvSpPr>
          <p:nvPr>
            <p:ph type="body" idx="1"/>
          </p:nvPr>
        </p:nvSpPr>
        <p:spPr>
          <a:xfrm>
            <a:off x="457200" y="1676400"/>
            <a:ext cx="8229600" cy="5181600"/>
          </a:xfrm>
        </p:spPr>
        <p:txBody>
          <a:bodyPr/>
          <a:lstStyle/>
          <a:p>
            <a:pPr marL="609600" indent="-609600">
              <a:buFontTx/>
              <a:buNone/>
            </a:pPr>
            <a:r>
              <a:rPr lang="en-US" i="1"/>
              <a:t>	</a:t>
            </a:r>
          </a:p>
          <a:p>
            <a:pPr marL="609600" indent="-609600">
              <a:buFontTx/>
              <a:buNone/>
            </a:pPr>
            <a:r>
              <a:rPr lang="en-US" i="1"/>
              <a:t>	“</a:t>
            </a:r>
            <a:r>
              <a:rPr lang="en-US" i="1" u="sng"/>
              <a:t>The heart is deceitful above all things</a:t>
            </a:r>
            <a:r>
              <a:rPr lang="en-US" i="1"/>
              <a:t>, and desperately wicked; who can know it?”  Jeremiah 17:9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76200"/>
            <a:ext cx="8229600" cy="1143000"/>
          </a:xfrm>
        </p:spPr>
        <p:txBody>
          <a:bodyPr/>
          <a:lstStyle/>
          <a:p>
            <a:r>
              <a:rPr lang="en-US" sz="4000" b="1">
                <a:solidFill>
                  <a:srgbClr val="000099"/>
                </a:solidFill>
              </a:rPr>
              <a:t>Solution:  </a:t>
            </a:r>
            <a:r>
              <a:rPr lang="en-US" sz="4000" b="1" u="sng">
                <a:solidFill>
                  <a:srgbClr val="000099"/>
                </a:solidFill>
              </a:rPr>
              <a:t>RECOGNIZE JESUS</a:t>
            </a:r>
          </a:p>
        </p:txBody>
      </p:sp>
      <p:sp>
        <p:nvSpPr>
          <p:cNvPr id="107523" name="Rectangle 3"/>
          <p:cNvSpPr>
            <a:spLocks noGrp="1" noChangeArrowheads="1"/>
          </p:cNvSpPr>
          <p:nvPr>
            <p:ph type="body" idx="1"/>
          </p:nvPr>
        </p:nvSpPr>
        <p:spPr>
          <a:xfrm>
            <a:off x="457200" y="1295400"/>
            <a:ext cx="8229600" cy="5562600"/>
          </a:xfrm>
        </p:spPr>
        <p:txBody>
          <a:bodyPr/>
          <a:lstStyle/>
          <a:p>
            <a:pPr marL="609600" indent="-609600">
              <a:buFontTx/>
              <a:buNone/>
            </a:pPr>
            <a:endParaRPr lang="en-US" i="1"/>
          </a:p>
          <a:p>
            <a:pPr marL="609600" indent="-609600">
              <a:buFontTx/>
              <a:buNone/>
            </a:pPr>
            <a:r>
              <a:rPr lang="en-US" i="1"/>
              <a:t>	“Jesus said to him, “I am the way, the truth, and the life.”  John 14:6</a:t>
            </a:r>
          </a:p>
          <a:p>
            <a:pPr marL="609600" indent="-609600">
              <a:buFontTx/>
              <a:buNone/>
            </a:pPr>
            <a:endParaRPr lang="en-US" i="1"/>
          </a:p>
          <a:p>
            <a:pPr marL="609600" indent="-609600">
              <a:buFontTx/>
              <a:buNone/>
            </a:pPr>
            <a:r>
              <a:rPr lang="en-US" i="1"/>
              <a:t>	“And you shall know the truth, and the truth shall make you free.”  John 8:32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57200" y="76200"/>
            <a:ext cx="8229600" cy="1143000"/>
          </a:xfrm>
        </p:spPr>
        <p:txBody>
          <a:bodyPr/>
          <a:lstStyle/>
          <a:p>
            <a:r>
              <a:rPr lang="en-US" sz="4000" b="1">
                <a:solidFill>
                  <a:srgbClr val="000099"/>
                </a:solidFill>
              </a:rPr>
              <a:t>Solution:  </a:t>
            </a:r>
            <a:r>
              <a:rPr lang="en-US" sz="4000" b="1" u="sng">
                <a:solidFill>
                  <a:srgbClr val="000099"/>
                </a:solidFill>
              </a:rPr>
              <a:t>RECOGNIZE JESUS</a:t>
            </a:r>
          </a:p>
        </p:txBody>
      </p:sp>
      <p:sp>
        <p:nvSpPr>
          <p:cNvPr id="129027" name="Rectangle 3"/>
          <p:cNvSpPr>
            <a:spLocks noGrp="1" noChangeArrowheads="1"/>
          </p:cNvSpPr>
          <p:nvPr>
            <p:ph type="body" idx="1"/>
          </p:nvPr>
        </p:nvSpPr>
        <p:spPr>
          <a:xfrm>
            <a:off x="457200" y="1295400"/>
            <a:ext cx="8229600" cy="5562600"/>
          </a:xfrm>
        </p:spPr>
        <p:txBody>
          <a:bodyPr/>
          <a:lstStyle/>
          <a:p>
            <a:pPr marL="609600" indent="-609600">
              <a:buFontTx/>
              <a:buNone/>
            </a:pPr>
            <a:endParaRPr lang="en-US" i="1"/>
          </a:p>
          <a:p>
            <a:pPr marL="609600" indent="-609600">
              <a:buFontTx/>
              <a:buNone/>
            </a:pPr>
            <a:r>
              <a:rPr lang="en-US" i="1"/>
              <a:t>	“And when they came out of the boat, immediately the people </a:t>
            </a:r>
            <a:r>
              <a:rPr lang="en-US" i="1" u="sng"/>
              <a:t>recognized Him</a:t>
            </a:r>
            <a:r>
              <a:rPr lang="en-US" i="1"/>
              <a:t>, ran through that whole surrounding region, and began to carry about on beds those who were sick to wherever they heard He was.”  </a:t>
            </a:r>
            <a:r>
              <a:rPr lang="en-US"/>
              <a:t>Mark 6:54-55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76200"/>
            <a:ext cx="8229600" cy="1143000"/>
          </a:xfrm>
        </p:spPr>
        <p:txBody>
          <a:bodyPr/>
          <a:lstStyle/>
          <a:p>
            <a:endParaRPr lang="en-US" sz="4000" b="1">
              <a:solidFill>
                <a:srgbClr val="000099"/>
              </a:solidFill>
            </a:endParaRPr>
          </a:p>
        </p:txBody>
      </p:sp>
      <p:sp>
        <p:nvSpPr>
          <p:cNvPr id="109571" name="Rectangle 3"/>
          <p:cNvSpPr>
            <a:spLocks noGrp="1" noChangeArrowheads="1"/>
          </p:cNvSpPr>
          <p:nvPr>
            <p:ph type="body" idx="1"/>
          </p:nvPr>
        </p:nvSpPr>
        <p:spPr>
          <a:xfrm>
            <a:off x="457200" y="3581400"/>
            <a:ext cx="8229600" cy="3276600"/>
          </a:xfrm>
        </p:spPr>
        <p:txBody>
          <a:bodyPr/>
          <a:lstStyle/>
          <a:p>
            <a:pPr marL="609600" indent="-609600">
              <a:buFontTx/>
              <a:buNone/>
            </a:pPr>
            <a:endParaRPr lang="en-US"/>
          </a:p>
        </p:txBody>
      </p:sp>
      <p:pic>
        <p:nvPicPr>
          <p:cNvPr id="109572" name="Picture 4"/>
          <p:cNvPicPr>
            <a:picLocks noChangeAspect="1" noChangeArrowheads="1"/>
          </p:cNvPicPr>
          <p:nvPr/>
        </p:nvPicPr>
        <p:blipFill>
          <a:blip r:embed="rId3" cstate="print"/>
          <a:srcRect/>
          <a:stretch>
            <a:fillRect/>
          </a:stretch>
        </p:blipFill>
        <p:spPr bwMode="auto">
          <a:xfrm>
            <a:off x="2590800" y="0"/>
            <a:ext cx="3448050" cy="3152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56</Words>
  <Application>Microsoft Office PowerPoint</Application>
  <PresentationFormat>On-screen Show (4:3)</PresentationFormat>
  <Paragraphs>37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The Heart is Deceitful  Above All</vt:lpstr>
      <vt:lpstr>Parable of Wicked Vinedressers</vt:lpstr>
      <vt:lpstr>Parable of Wicked Vinedressers</vt:lpstr>
      <vt:lpstr>Sin Affects Perception of Reality</vt:lpstr>
      <vt:lpstr>Sin Affects Perception of Reality</vt:lpstr>
      <vt:lpstr>Sin Affects Perception of Reality</vt:lpstr>
      <vt:lpstr>Solution:  RECOGNIZE JESUS</vt:lpstr>
      <vt:lpstr>Solution:  RECOGNIZE JESUS</vt:lpstr>
      <vt:lpstr>Slide 9</vt:lpstr>
      <vt:lpstr>Slide 10</vt:lpstr>
      <vt:lpstr>Slide 11</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Feast of Epiphany (can be in blue, black or brown)</dc:title>
  <dc:creator>LFCS</dc:creator>
  <cp:lastModifiedBy>deacon</cp:lastModifiedBy>
  <cp:revision>18</cp:revision>
  <dcterms:created xsi:type="dcterms:W3CDTF">2008-01-11T14:45:00Z</dcterms:created>
  <dcterms:modified xsi:type="dcterms:W3CDTF">2010-08-08T11:04:09Z</dcterms:modified>
</cp:coreProperties>
</file>