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308" r:id="rId2"/>
    <p:sldId id="256" r:id="rId3"/>
    <p:sldId id="287" r:id="rId4"/>
    <p:sldId id="273" r:id="rId5"/>
    <p:sldId id="288" r:id="rId6"/>
    <p:sldId id="275" r:id="rId7"/>
    <p:sldId id="309" r:id="rId8"/>
    <p:sldId id="278" r:id="rId9"/>
    <p:sldId id="310" r:id="rId10"/>
    <p:sldId id="283" r:id="rId11"/>
    <p:sldId id="311" r:id="rId12"/>
    <p:sldId id="306" r:id="rId13"/>
    <p:sldId id="312" r:id="rId14"/>
    <p:sldId id="291" r:id="rId15"/>
    <p:sldId id="295" r:id="rId16"/>
    <p:sldId id="313" r:id="rId17"/>
    <p:sldId id="297" r:id="rId18"/>
    <p:sldId id="299" r:id="rId19"/>
    <p:sldId id="314" r:id="rId20"/>
    <p:sldId id="31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58E72-00B2-44D3-9B4D-D5817FAE3B8B}" type="datetimeFigureOut">
              <a:rPr lang="en-US" smtClean="0"/>
              <a:t>8/11/2012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2C29E-C97A-4D82-AB88-920FAC4CAA2C}" type="slidenum">
              <a:rPr lang="en-US" smtClean="0"/>
              <a:t>‹#›</a:t>
            </a:fld>
            <a:endParaRPr lang="en-US"/>
          </a:p>
        </p:txBody>
      </p:sp>
    </p:spTree>
    <p:extLst>
      <p:ext uri="{BB962C8B-B14F-4D97-AF65-F5344CB8AC3E}">
        <p14:creationId xmlns:p14="http://schemas.microsoft.com/office/powerpoint/2010/main" val="258991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64427-D3FE-4133-8779-A994CC8B0AB4}"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F32A47-B41F-49AB-8395-D141F1686D27}"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2A47-B41F-49AB-8395-D141F1686D27}"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2A47-B41F-49AB-8395-D141F1686D27}"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2A47-B41F-49AB-8395-D141F1686D27}"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32A47-B41F-49AB-8395-D141F1686D27}"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32A47-B41F-49AB-8395-D141F1686D27}" type="datetimeFigureOut">
              <a:rPr lang="en-US" smtClean="0"/>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32A47-B41F-49AB-8395-D141F1686D27}" type="datetimeFigureOut">
              <a:rPr lang="en-US" smtClean="0"/>
              <a:t>8/11/2012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32A47-B41F-49AB-8395-D141F1686D27}" type="datetimeFigureOut">
              <a:rPr lang="en-US" smtClean="0"/>
              <a:t>8/11/2012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32A47-B41F-49AB-8395-D141F1686D27}" type="datetimeFigureOut">
              <a:rPr lang="en-US" smtClean="0"/>
              <a:t>8/11/2012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32A47-B41F-49AB-8395-D141F1686D27}" type="datetimeFigureOut">
              <a:rPr lang="en-US" smtClean="0"/>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BA3C-87A6-4246-8775-1719260E97A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F32A47-B41F-49AB-8395-D141F1686D27}" type="datetimeFigureOut">
              <a:rPr lang="en-US" smtClean="0"/>
              <a:t>8/11/2012</a:t>
            </a:fld>
            <a:endParaRPr lang="en-US"/>
          </a:p>
        </p:txBody>
      </p:sp>
      <p:sp>
        <p:nvSpPr>
          <p:cNvPr id="9" name="Slide Number Placeholder 8"/>
          <p:cNvSpPr>
            <a:spLocks noGrp="1"/>
          </p:cNvSpPr>
          <p:nvPr>
            <p:ph type="sldNum" sz="quarter" idx="11"/>
          </p:nvPr>
        </p:nvSpPr>
        <p:spPr/>
        <p:txBody>
          <a:bodyPr/>
          <a:lstStyle/>
          <a:p>
            <a:fld id="{4D81BA3C-87A6-4246-8775-1719260E97A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81BA3C-87A6-4246-8775-1719260E97A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AF32A47-B41F-49AB-8395-D141F1686D27}" type="datetimeFigureOut">
              <a:rPr lang="en-US" smtClean="0"/>
              <a:t>8/11/2012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6.gi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343400"/>
            <a:ext cx="8839200" cy="1938992"/>
          </a:xfrm>
          <a:prstGeom prst="rect">
            <a:avLst/>
          </a:prstGeom>
          <a:noFill/>
        </p:spPr>
        <p:txBody>
          <a:bodyPr wrap="square" rtlCol="0">
            <a:spAutoFit/>
          </a:bodyPr>
          <a:lstStyle/>
          <a:p>
            <a:pPr marL="571500" indent="-571500">
              <a:buFont typeface="Arial" pitchFamily="34" charset="0"/>
              <a:buChar char="•"/>
            </a:pPr>
            <a:r>
              <a:rPr lang="en-US" sz="4000" dirty="0" smtClean="0"/>
              <a:t>Find wireless network: </a:t>
            </a:r>
            <a:r>
              <a:rPr lang="en-US" sz="4000" b="1" dirty="0" smtClean="0"/>
              <a:t>STSA Church</a:t>
            </a:r>
          </a:p>
          <a:p>
            <a:pPr marL="571500" indent="-571500">
              <a:buFont typeface="Arial" pitchFamily="34" charset="0"/>
              <a:buChar char="•"/>
            </a:pPr>
            <a:r>
              <a:rPr lang="en-US" sz="4000" dirty="0" smtClean="0"/>
              <a:t>Password: </a:t>
            </a:r>
            <a:r>
              <a:rPr lang="en-US" sz="4000" b="1" i="1" dirty="0" smtClean="0"/>
              <a:t>stsa1342</a:t>
            </a:r>
          </a:p>
          <a:p>
            <a:pPr marL="571500" indent="-571500">
              <a:buFont typeface="Arial" pitchFamily="34" charset="0"/>
              <a:buChar char="•"/>
            </a:pPr>
            <a:r>
              <a:rPr lang="en-US" sz="4000" dirty="0" smtClean="0"/>
              <a:t>Go to </a:t>
            </a:r>
            <a:r>
              <a:rPr lang="en-US" sz="4000" b="1" dirty="0" smtClean="0"/>
              <a:t>TheWellAtSTSA.com</a:t>
            </a:r>
          </a:p>
        </p:txBody>
      </p:sp>
      <p:sp>
        <p:nvSpPr>
          <p:cNvPr id="9" name="TextBox 8"/>
          <p:cNvSpPr txBox="1"/>
          <p:nvPr/>
        </p:nvSpPr>
        <p:spPr>
          <a:xfrm>
            <a:off x="4724400" y="228600"/>
            <a:ext cx="4076700" cy="1569660"/>
          </a:xfrm>
          <a:prstGeom prst="rect">
            <a:avLst/>
          </a:prstGeom>
          <a:noFill/>
        </p:spPr>
        <p:txBody>
          <a:bodyPr wrap="square" rtlCol="0">
            <a:spAutoFit/>
          </a:bodyPr>
          <a:lstStyle/>
          <a:p>
            <a:pPr algn="ctr"/>
            <a:r>
              <a:rPr lang="en-US" sz="4800" b="1" dirty="0" smtClean="0">
                <a:latin typeface="Biondi" pitchFamily="2" charset="0"/>
              </a:rPr>
              <a:t>Get today’s handout on your </a:t>
            </a:r>
            <a:r>
              <a:rPr lang="en-US" sz="4800" b="1" dirty="0" err="1" smtClean="0">
                <a:latin typeface="Biondi" pitchFamily="2" charset="0"/>
              </a:rPr>
              <a:t>iPad</a:t>
            </a:r>
            <a:endParaRPr lang="en-US" sz="4800" b="1" dirty="0">
              <a:latin typeface="Biondi" pitchFamily="2" charset="0"/>
            </a:endParaRPr>
          </a:p>
        </p:txBody>
      </p:sp>
      <p:pic>
        <p:nvPicPr>
          <p:cNvPr id="1028" name="Picture 4" descr="http://www.dormslate.com/wp-content/uploads/2012/01/byz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43229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2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1 Corinthians 10:12</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“Therefore let him who thinks he stands take heed lest he fall</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88485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accent1"/>
                </a:solidFill>
              </a:rPr>
              <a:t>2.  Identify your </a:t>
            </a:r>
            <a:r>
              <a:rPr lang="en-US" sz="4400" b="1" i="1" u="sng" dirty="0" smtClean="0">
                <a:solidFill>
                  <a:schemeClr val="accent1"/>
                </a:solidFill>
              </a:rPr>
              <a:t>lust triggers</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5122" name="Picture 2" descr="http://www.insidesocal.com/clippers/dominoeff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07117"/>
            <a:ext cx="6172200" cy="469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3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Romans 13:14</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“But put on the Lord Jesus Christ, and make no provision for the flesh, to fulfill its lusts</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424227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accent1"/>
                </a:solidFill>
              </a:rPr>
              <a:t>3.  Write down </a:t>
            </a:r>
            <a:r>
              <a:rPr lang="en-US" sz="4400" b="1" i="1" u="sng" dirty="0" smtClean="0">
                <a:solidFill>
                  <a:schemeClr val="accent1"/>
                </a:solidFill>
              </a:rPr>
              <a:t>your plan</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6146" name="Picture 2" descr="http://shaneclapper.com/wp-content/uploads/2012/0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6477000" cy="429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1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Philippians 2:12-13</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 “…work out your own salvation with fear and trembling; for it is God who works in you both to will and to do for His good pleasure</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3987663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96962"/>
          </a:xfrm>
        </p:spPr>
        <p:txBody>
          <a:bodyPr/>
          <a:lstStyle/>
          <a:p>
            <a:pPr algn="ctr"/>
            <a:r>
              <a:rPr lang="en-US" sz="4000" b="1" i="1" dirty="0" smtClean="0">
                <a:solidFill>
                  <a:schemeClr val="accent1"/>
                </a:solidFill>
              </a:rPr>
              <a:t>What is the goal of the plan?</a:t>
            </a:r>
            <a:endParaRPr lang="en-US" sz="4000" b="1" i="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
        <p:nvSpPr>
          <p:cNvPr id="9" name="Content Placeholder 10"/>
          <p:cNvSpPr>
            <a:spLocks noGrp="1"/>
          </p:cNvSpPr>
          <p:nvPr>
            <p:ph sz="half" idx="2"/>
          </p:nvPr>
        </p:nvSpPr>
        <p:spPr>
          <a:xfrm>
            <a:off x="368122" y="1981200"/>
            <a:ext cx="7709077" cy="4114800"/>
          </a:xfrm>
        </p:spPr>
        <p:txBody>
          <a:bodyPr>
            <a:normAutofit/>
          </a:bodyPr>
          <a:lstStyle/>
          <a:p>
            <a:pPr marL="114300" indent="0" algn="ctr">
              <a:buNone/>
            </a:pPr>
            <a:endParaRPr lang="en-US" sz="4400" b="1" dirty="0">
              <a:solidFill>
                <a:schemeClr val="tx2"/>
              </a:solidFill>
            </a:endParaRPr>
          </a:p>
        </p:txBody>
      </p:sp>
    </p:spTree>
    <p:extLst>
      <p:ext uri="{BB962C8B-B14F-4D97-AF65-F5344CB8AC3E}">
        <p14:creationId xmlns:p14="http://schemas.microsoft.com/office/powerpoint/2010/main" val="1547983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96962"/>
          </a:xfrm>
        </p:spPr>
        <p:txBody>
          <a:bodyPr/>
          <a:lstStyle/>
          <a:p>
            <a:pPr algn="ctr"/>
            <a:r>
              <a:rPr lang="en-US" sz="4000" b="1" i="1" dirty="0" smtClean="0">
                <a:solidFill>
                  <a:schemeClr val="accent1"/>
                </a:solidFill>
              </a:rPr>
              <a:t>What is the goal of the plan?</a:t>
            </a:r>
            <a:endParaRPr lang="en-US" sz="4000" b="1" i="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
        <p:nvSpPr>
          <p:cNvPr id="9" name="Content Placeholder 10"/>
          <p:cNvSpPr>
            <a:spLocks noGrp="1"/>
          </p:cNvSpPr>
          <p:nvPr>
            <p:ph sz="half" idx="2"/>
          </p:nvPr>
        </p:nvSpPr>
        <p:spPr>
          <a:xfrm>
            <a:off x="368122" y="1981200"/>
            <a:ext cx="7709077" cy="4114800"/>
          </a:xfrm>
        </p:spPr>
        <p:txBody>
          <a:bodyPr>
            <a:normAutofit/>
          </a:bodyPr>
          <a:lstStyle/>
          <a:p>
            <a:pPr marL="114300" indent="0" algn="ctr">
              <a:buNone/>
            </a:pPr>
            <a:r>
              <a:rPr lang="en-US" sz="4400" b="1" dirty="0" smtClean="0">
                <a:solidFill>
                  <a:schemeClr val="tx2"/>
                </a:solidFill>
              </a:rPr>
              <a:t>The goal is not to stop lust, </a:t>
            </a:r>
          </a:p>
          <a:p>
            <a:pPr marL="114300" indent="0" algn="ctr">
              <a:buNone/>
            </a:pPr>
            <a:r>
              <a:rPr lang="en-US" sz="4400" b="1" dirty="0" smtClean="0">
                <a:solidFill>
                  <a:schemeClr val="tx2"/>
                </a:solidFill>
              </a:rPr>
              <a:t>but rather to grow in purity.</a:t>
            </a:r>
            <a:endParaRPr lang="en-US" sz="4400" b="1" dirty="0">
              <a:solidFill>
                <a:schemeClr val="tx2"/>
              </a:solidFill>
            </a:endParaRPr>
          </a:p>
        </p:txBody>
      </p:sp>
    </p:spTree>
    <p:extLst>
      <p:ext uri="{BB962C8B-B14F-4D97-AF65-F5344CB8AC3E}">
        <p14:creationId xmlns:p14="http://schemas.microsoft.com/office/powerpoint/2010/main" val="1772260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
        <p:nvSpPr>
          <p:cNvPr id="5" name="Title 4"/>
          <p:cNvSpPr>
            <a:spLocks noGrp="1"/>
          </p:cNvSpPr>
          <p:nvPr>
            <p:ph type="title"/>
          </p:nvPr>
        </p:nvSpPr>
        <p:spPr/>
        <p:txBody>
          <a:bodyPr/>
          <a:lstStyle/>
          <a:p>
            <a:endParaRPr lang="en-US"/>
          </a:p>
        </p:txBody>
      </p:sp>
      <p:pic>
        <p:nvPicPr>
          <p:cNvPr id="7171" name="Picture 3" descr="C:\Users\franthony\Desktop\spiral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349" y="304800"/>
            <a:ext cx="5790451" cy="613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13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Mark 12:41-44</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447800"/>
            <a:ext cx="7709077" cy="4648200"/>
          </a:xfrm>
        </p:spPr>
        <p:txBody>
          <a:bodyPr>
            <a:normAutofit/>
          </a:bodyPr>
          <a:lstStyle/>
          <a:p>
            <a:pPr marL="114300" indent="0">
              <a:buNone/>
            </a:pPr>
            <a:r>
              <a:rPr lang="en-US" sz="3600" i="1" dirty="0">
                <a:solidFill>
                  <a:schemeClr val="tx2"/>
                </a:solidFill>
              </a:rPr>
              <a:t>Now Jesus sat opposite the treasury and saw how the people put money into the treasury. And many who were rich put in much.  Then one poor widow came and threw in two mites, which make a </a:t>
            </a:r>
            <a:r>
              <a:rPr lang="en-US" sz="3600" i="1" dirty="0" err="1">
                <a:solidFill>
                  <a:schemeClr val="tx2"/>
                </a:solidFill>
              </a:rPr>
              <a:t>quadrans</a:t>
            </a:r>
            <a:r>
              <a:rPr lang="en-US" sz="3600" i="1" dirty="0">
                <a:solidFill>
                  <a:schemeClr val="tx2"/>
                </a:solidFill>
              </a:rPr>
              <a:t>.  </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2252133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Mark 12:41-44</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447800"/>
            <a:ext cx="7709077" cy="4648200"/>
          </a:xfrm>
        </p:spPr>
        <p:txBody>
          <a:bodyPr>
            <a:normAutofit/>
          </a:bodyPr>
          <a:lstStyle/>
          <a:p>
            <a:pPr marL="114300" indent="0">
              <a:buNone/>
            </a:pPr>
            <a:r>
              <a:rPr lang="en-US" sz="3600" i="1" dirty="0" smtClean="0">
                <a:solidFill>
                  <a:schemeClr val="tx2"/>
                </a:solidFill>
              </a:rPr>
              <a:t>So </a:t>
            </a:r>
            <a:r>
              <a:rPr lang="en-US" sz="3600" i="1" dirty="0">
                <a:solidFill>
                  <a:schemeClr val="tx2"/>
                </a:solidFill>
              </a:rPr>
              <a:t>He called His disciples to Himself and said to them, “Assuredly, I say to you that this poor widow has put in more than all those who have given to the treasury; for they all put in out of their abundance, but she out of her poverty put in all that she had, her whole livelihood.”</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395785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stelsSmooth/>
                    </a14:imgEffect>
                    <a14:imgEffect>
                      <a14:colorTemperature colorTemp="5900"/>
                    </a14:imgEffect>
                    <a14:imgEffect>
                      <a14:saturation sat="57000"/>
                    </a14:imgEffect>
                  </a14:imgLayer>
                </a14:imgProps>
              </a:ext>
            </a:extLst>
          </a:blip>
          <a:srcRect/>
          <a:stretch>
            <a:fillRect t="38000" b="-3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4495800"/>
            <a:ext cx="6461760" cy="1066800"/>
          </a:xfrm>
        </p:spPr>
        <p:txBody>
          <a:bodyPr>
            <a:normAutofit/>
          </a:bodyPr>
          <a:lstStyle/>
          <a:p>
            <a:r>
              <a:rPr lang="en-US" sz="4400" b="1" dirty="0" smtClean="0">
                <a:solidFill>
                  <a:schemeClr val="tx1"/>
                </a:solidFill>
              </a:rPr>
              <a:t>The Process of Purity</a:t>
            </a:r>
            <a:endParaRPr lang="en-US" sz="4400" b="1"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624" y="1769880"/>
            <a:ext cx="4088889" cy="90158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786537"/>
            <a:ext cx="4063492" cy="90158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8829" y="2667000"/>
            <a:ext cx="818971" cy="334868"/>
          </a:xfrm>
          <a:prstGeom prst="rect">
            <a:avLst/>
          </a:prstGeom>
        </p:spPr>
      </p:pic>
      <p:sp>
        <p:nvSpPr>
          <p:cNvPr id="9" name="Subtitle 4"/>
          <p:cNvSpPr txBox="1">
            <a:spLocks/>
          </p:cNvSpPr>
          <p:nvPr/>
        </p:nvSpPr>
        <p:spPr>
          <a:xfrm>
            <a:off x="1905000" y="5257800"/>
            <a:ext cx="4093212" cy="1066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2400" dirty="0" smtClean="0">
                <a:solidFill>
                  <a:schemeClr val="tx1"/>
                </a:solidFill>
              </a:rPr>
              <a:t>August </a:t>
            </a:r>
            <a:r>
              <a:rPr lang="en-US" sz="2400" dirty="0" smtClean="0">
                <a:solidFill>
                  <a:schemeClr val="tx1"/>
                </a:solidFill>
              </a:rPr>
              <a:t>12, </a:t>
            </a:r>
            <a:r>
              <a:rPr lang="en-US" sz="2400" dirty="0" smtClean="0">
                <a:solidFill>
                  <a:schemeClr val="tx1"/>
                </a:solidFill>
              </a:rPr>
              <a:t>2012</a:t>
            </a:r>
          </a:p>
          <a:p>
            <a:r>
              <a:rPr lang="en-US" sz="2400" dirty="0" smtClean="0">
                <a:solidFill>
                  <a:schemeClr val="tx1"/>
                </a:solidFill>
              </a:rPr>
              <a:t>Part </a:t>
            </a:r>
            <a:r>
              <a:rPr lang="en-US" sz="2400" dirty="0" smtClean="0">
                <a:solidFill>
                  <a:schemeClr val="tx1"/>
                </a:solidFill>
              </a:rPr>
              <a:t>3</a:t>
            </a:r>
            <a:endParaRPr lang="en-US" sz="2400" dirty="0">
              <a:solidFill>
                <a:schemeClr val="tx1"/>
              </a:solidFill>
            </a:endParaRPr>
          </a:p>
        </p:txBody>
      </p:sp>
    </p:spTree>
    <p:extLst>
      <p:ext uri="{BB962C8B-B14F-4D97-AF65-F5344CB8AC3E}">
        <p14:creationId xmlns:p14="http://schemas.microsoft.com/office/powerpoint/2010/main" val="196809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352800" cy="5287962"/>
          </a:xfrm>
        </p:spPr>
        <p:txBody>
          <a:bodyPr/>
          <a:lstStyle/>
          <a:p>
            <a:pPr algn="ctr"/>
            <a:r>
              <a:rPr lang="en-US" sz="4800" b="1" dirty="0" smtClean="0">
                <a:solidFill>
                  <a:schemeClr val="accent1"/>
                </a:solidFill>
              </a:rPr>
              <a:t>God looks at effort, not results</a:t>
            </a:r>
            <a:endParaRPr lang="en-US" sz="4800"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8200" name="Picture 8" descr="http://www.truthbook.com/images/site_images/Harold_Copping_The_Widows_Mite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3810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1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GOD’S STANDARD</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“But among you there must not be even a hint of sexual immorality, or of any kind of impurity, or of greed, because these are improper for God’s holy people.”  Ephesians </a:t>
            </a:r>
            <a:r>
              <a:rPr lang="en-US" sz="3600" i="1" dirty="0" smtClean="0">
                <a:solidFill>
                  <a:schemeClr val="tx2"/>
                </a:solidFill>
              </a:rPr>
              <a:t>5:3</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10433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The Process of Purity</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1026" name="Picture 2" descr="http://faithandheritage.com/wp-content/uploads/2011/12/clayjar_thumb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516" y="1600200"/>
            <a:ext cx="6566084" cy="438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2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b="1" i="1" dirty="0" smtClean="0">
                <a:solidFill>
                  <a:schemeClr val="accent1"/>
                </a:solidFill>
              </a:rPr>
              <a:t>We need a “WHATEVER IT TAKES” attitude towards lust</a:t>
            </a:r>
            <a:endParaRPr lang="en-US" b="1" i="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2052" name="Picture 4" descr="https://encrypted-tbn2.google.com/images?q=tbn:ANd9GcRDojsg2_eVtyEtflmQYOLuhFaZamQGXzozAkZGHNnS6bZJSfEs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97180"/>
            <a:ext cx="5715000" cy="378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7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Hebrews 12:4</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“You have not yet resisted to bloodshed, striving against sin</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204878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Matthew 5:29-30</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876800"/>
          </a:xfrm>
        </p:spPr>
        <p:txBody>
          <a:bodyPr>
            <a:normAutofit fontScale="92500"/>
          </a:bodyPr>
          <a:lstStyle/>
          <a:p>
            <a:pPr marL="114300" indent="0">
              <a:buNone/>
            </a:pPr>
            <a:r>
              <a:rPr lang="en-US" sz="3600" i="1" dirty="0">
                <a:solidFill>
                  <a:schemeClr val="tx2"/>
                </a:solidFill>
              </a:rPr>
              <a:t>“If your right eye causes you to sin, pluck it out and cast it from you; for it is more profitable for you that one of your members perish, than for your whole body to be cast into hell.  And if your right hand causes you to sin, cut it off and cast it from you; for it is more profitable for you that one of your members perish, than for your whole body to be cast into hell</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379110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Our attack plan</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3075" name="Picture 3" descr="C:\Users\franthony\Desktop\battleplan-motivational-poster-funny-ki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075" y="1607306"/>
            <a:ext cx="6179925" cy="50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4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accent1"/>
                </a:solidFill>
              </a:rPr>
              <a:t>1. Recognize your </a:t>
            </a:r>
            <a:r>
              <a:rPr lang="en-US" sz="4400" b="1" i="1" u="sng" dirty="0" smtClean="0">
                <a:solidFill>
                  <a:schemeClr val="accent1"/>
                </a:solidFill>
              </a:rPr>
              <a:t>uniqueness</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4098" name="Picture 2" descr="http://www.lsa.umich.edu/psych/diversity/images/divers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2600"/>
            <a:ext cx="6256125" cy="426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05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875</TotalTime>
  <Words>430</Words>
  <Application>Microsoft Office PowerPoint</Application>
  <PresentationFormat>On-screen Show (4:3)</PresentationFormat>
  <Paragraphs>35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PowerPoint Presentation</vt:lpstr>
      <vt:lpstr>PowerPoint Presentation</vt:lpstr>
      <vt:lpstr>GOD’S STANDARD</vt:lpstr>
      <vt:lpstr>The Process of Purity</vt:lpstr>
      <vt:lpstr>We need a “WHATEVER IT TAKES” attitude towards lust</vt:lpstr>
      <vt:lpstr>Hebrews 12:4</vt:lpstr>
      <vt:lpstr>Matthew 5:29-30</vt:lpstr>
      <vt:lpstr>Our attack plan</vt:lpstr>
      <vt:lpstr>1. Recognize your uniqueness</vt:lpstr>
      <vt:lpstr>1 Corinthians 10:12</vt:lpstr>
      <vt:lpstr>2.  Identify your lust triggers</vt:lpstr>
      <vt:lpstr>Romans 13:14</vt:lpstr>
      <vt:lpstr>3.  Write down your plan</vt:lpstr>
      <vt:lpstr>Philippians 2:12-13</vt:lpstr>
      <vt:lpstr>What is the goal of the plan?</vt:lpstr>
      <vt:lpstr>What is the goal of the plan?</vt:lpstr>
      <vt:lpstr>PowerPoint Presentation</vt:lpstr>
      <vt:lpstr>Mark 12:41-44</vt:lpstr>
      <vt:lpstr>Mark 12:41-44</vt:lpstr>
      <vt:lpstr>God looks at effort, not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dc:creator>
  <cp:lastModifiedBy>Fr. Anthony Messeh</cp:lastModifiedBy>
  <cp:revision>30</cp:revision>
  <dcterms:created xsi:type="dcterms:W3CDTF">2012-05-12T05:31:10Z</dcterms:created>
  <dcterms:modified xsi:type="dcterms:W3CDTF">2012-08-12T04:18:25Z</dcterms:modified>
</cp:coreProperties>
</file>