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308" r:id="rId2"/>
    <p:sldId id="256" r:id="rId3"/>
    <p:sldId id="287" r:id="rId4"/>
    <p:sldId id="273" r:id="rId5"/>
    <p:sldId id="288" r:id="rId6"/>
    <p:sldId id="305" r:id="rId7"/>
    <p:sldId id="275" r:id="rId8"/>
    <p:sldId id="276" r:id="rId9"/>
    <p:sldId id="289" r:id="rId10"/>
    <p:sldId id="290" r:id="rId11"/>
    <p:sldId id="278" r:id="rId12"/>
    <p:sldId id="283" r:id="rId13"/>
    <p:sldId id="306" r:id="rId14"/>
    <p:sldId id="291" r:id="rId15"/>
    <p:sldId id="292" r:id="rId16"/>
    <p:sldId id="259" r:id="rId17"/>
    <p:sldId id="282" r:id="rId18"/>
    <p:sldId id="307" r:id="rId19"/>
    <p:sldId id="286" r:id="rId20"/>
    <p:sldId id="293" r:id="rId21"/>
    <p:sldId id="294" r:id="rId22"/>
    <p:sldId id="295" r:id="rId23"/>
    <p:sldId id="297" r:id="rId24"/>
    <p:sldId id="298" r:id="rId25"/>
    <p:sldId id="299" r:id="rId26"/>
    <p:sldId id="300" r:id="rId27"/>
    <p:sldId id="301" r:id="rId28"/>
    <p:sldId id="304" r:id="rId29"/>
    <p:sldId id="30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78" y="-90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C58E72-00B2-44D3-9B4D-D5817FAE3B8B}" type="datetimeFigureOut">
              <a:rPr lang="en-US" smtClean="0"/>
              <a:t>8/5/2012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42C29E-C97A-4D82-AB88-920FAC4CAA2C}" type="slidenum">
              <a:rPr lang="en-US" smtClean="0"/>
              <a:t>‹#›</a:t>
            </a:fld>
            <a:endParaRPr lang="en-US"/>
          </a:p>
        </p:txBody>
      </p:sp>
    </p:spTree>
    <p:extLst>
      <p:ext uri="{BB962C8B-B14F-4D97-AF65-F5344CB8AC3E}">
        <p14:creationId xmlns:p14="http://schemas.microsoft.com/office/powerpoint/2010/main" val="2589916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A64427-D3FE-4133-8779-A994CC8B0AB4}"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F32A47-B41F-49AB-8395-D141F1686D27}" type="datetimeFigureOut">
              <a:rPr lang="en-US" smtClean="0"/>
              <a:t>8/5/2012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8/5/2012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8/5/2012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8/5/2012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32A47-B41F-49AB-8395-D141F1686D27}" type="datetimeFigureOut">
              <a:rPr lang="en-US" smtClean="0"/>
              <a:t>8/5/2012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F32A47-B41F-49AB-8395-D141F1686D27}" type="datetimeFigureOut">
              <a:rPr lang="en-US" smtClean="0"/>
              <a:t>8/5/2012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F32A47-B41F-49AB-8395-D141F1686D27}" type="datetimeFigureOut">
              <a:rPr lang="en-US" smtClean="0"/>
              <a:t>8/5/2012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F32A47-B41F-49AB-8395-D141F1686D27}" type="datetimeFigureOut">
              <a:rPr lang="en-US" smtClean="0"/>
              <a:t>8/5/2012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32A47-B41F-49AB-8395-D141F1686D27}" type="datetimeFigureOut">
              <a:rPr lang="en-US" smtClean="0"/>
              <a:t>8/5/2012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32A47-B41F-49AB-8395-D141F1686D27}" type="datetimeFigureOut">
              <a:rPr lang="en-US" smtClean="0"/>
              <a:t>8/5/2012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1BA3C-87A6-4246-8775-1719260E97A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AF32A47-B41F-49AB-8395-D141F1686D27}" type="datetimeFigureOut">
              <a:rPr lang="en-US" smtClean="0"/>
              <a:t>8/5/2012</a:t>
            </a:fld>
            <a:endParaRPr lang="en-US"/>
          </a:p>
        </p:txBody>
      </p:sp>
      <p:sp>
        <p:nvSpPr>
          <p:cNvPr id="9" name="Slide Number Placeholder 8"/>
          <p:cNvSpPr>
            <a:spLocks noGrp="1"/>
          </p:cNvSpPr>
          <p:nvPr>
            <p:ph type="sldNum" sz="quarter" idx="11"/>
          </p:nvPr>
        </p:nvSpPr>
        <p:spPr/>
        <p:txBody>
          <a:bodyPr/>
          <a:lstStyle/>
          <a:p>
            <a:fld id="{4D81BA3C-87A6-4246-8775-1719260E97A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D81BA3C-87A6-4246-8775-1719260E97A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AF32A47-B41F-49AB-8395-D141F1686D27}" type="datetimeFigureOut">
              <a:rPr lang="en-US" smtClean="0"/>
              <a:t>8/5/2012</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4.jpe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5.jpe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6.jpe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7.jpeg"/><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8.jpeg"/><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3.jpe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4343400"/>
            <a:ext cx="8839200" cy="1938992"/>
          </a:xfrm>
          <a:prstGeom prst="rect">
            <a:avLst/>
          </a:prstGeom>
          <a:noFill/>
        </p:spPr>
        <p:txBody>
          <a:bodyPr wrap="square" rtlCol="0">
            <a:spAutoFit/>
          </a:bodyPr>
          <a:lstStyle/>
          <a:p>
            <a:pPr marL="571500" indent="-571500">
              <a:buFont typeface="Arial" pitchFamily="34" charset="0"/>
              <a:buChar char="•"/>
            </a:pPr>
            <a:r>
              <a:rPr lang="en-US" sz="4000" dirty="0" smtClean="0"/>
              <a:t>Find wireless network: </a:t>
            </a:r>
            <a:r>
              <a:rPr lang="en-US" sz="4000" b="1" dirty="0" smtClean="0"/>
              <a:t>STSA Church</a:t>
            </a:r>
          </a:p>
          <a:p>
            <a:pPr marL="571500" indent="-571500">
              <a:buFont typeface="Arial" pitchFamily="34" charset="0"/>
              <a:buChar char="•"/>
            </a:pPr>
            <a:r>
              <a:rPr lang="en-US" sz="4000" dirty="0" smtClean="0"/>
              <a:t>Password: </a:t>
            </a:r>
            <a:r>
              <a:rPr lang="en-US" sz="4000" b="1" i="1" dirty="0" smtClean="0"/>
              <a:t>stsa1342</a:t>
            </a:r>
          </a:p>
          <a:p>
            <a:pPr marL="571500" indent="-571500">
              <a:buFont typeface="Arial" pitchFamily="34" charset="0"/>
              <a:buChar char="•"/>
            </a:pPr>
            <a:r>
              <a:rPr lang="en-US" sz="4000" dirty="0" smtClean="0"/>
              <a:t>Go to </a:t>
            </a:r>
            <a:r>
              <a:rPr lang="en-US" sz="4000" b="1" dirty="0" smtClean="0"/>
              <a:t>TheWellAtSTSA.com</a:t>
            </a:r>
          </a:p>
        </p:txBody>
      </p:sp>
      <p:sp>
        <p:nvSpPr>
          <p:cNvPr id="9" name="TextBox 8"/>
          <p:cNvSpPr txBox="1"/>
          <p:nvPr/>
        </p:nvSpPr>
        <p:spPr>
          <a:xfrm>
            <a:off x="4457700" y="1143000"/>
            <a:ext cx="4076700" cy="1569660"/>
          </a:xfrm>
          <a:prstGeom prst="rect">
            <a:avLst/>
          </a:prstGeom>
          <a:noFill/>
        </p:spPr>
        <p:txBody>
          <a:bodyPr wrap="square" rtlCol="0">
            <a:spAutoFit/>
          </a:bodyPr>
          <a:lstStyle/>
          <a:p>
            <a:pPr algn="ctr"/>
            <a:r>
              <a:rPr lang="en-US" sz="4800" b="1" dirty="0" smtClean="0">
                <a:latin typeface="Biondi" pitchFamily="2" charset="0"/>
              </a:rPr>
              <a:t>Get today’s handout on your </a:t>
            </a:r>
            <a:r>
              <a:rPr lang="en-US" sz="4800" b="1" dirty="0" err="1" smtClean="0">
                <a:latin typeface="Biondi" pitchFamily="2" charset="0"/>
              </a:rPr>
              <a:t>iPad</a:t>
            </a:r>
            <a:endParaRPr lang="en-US" sz="4800" b="1" dirty="0">
              <a:latin typeface="Biondi" pitchFamily="2" charset="0"/>
            </a:endParaRPr>
          </a:p>
        </p:txBody>
      </p:sp>
      <p:pic>
        <p:nvPicPr>
          <p:cNvPr id="2" name="Picture 2" descr="C:\Users\FRANTH~1\AppData\Local\Temp\enhtmlclip\Logo the we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5385774"/>
            <a:ext cx="1870168" cy="137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dormslate.com/wp-content/uploads/2012/01/byzer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609600"/>
            <a:ext cx="432298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928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Hebrews 2:14-18</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199"/>
            <a:ext cx="7709077" cy="4709041"/>
          </a:xfrm>
        </p:spPr>
        <p:txBody>
          <a:bodyPr>
            <a:normAutofit/>
          </a:bodyPr>
          <a:lstStyle/>
          <a:p>
            <a:pPr marL="114300" indent="0">
              <a:buNone/>
            </a:pPr>
            <a:r>
              <a:rPr lang="en-US" sz="3600" i="1" dirty="0" smtClean="0">
                <a:solidFill>
                  <a:schemeClr val="tx2"/>
                </a:solidFill>
              </a:rPr>
              <a:t>Therefore</a:t>
            </a:r>
            <a:r>
              <a:rPr lang="en-US" sz="3600" i="1" dirty="0">
                <a:solidFill>
                  <a:schemeClr val="tx2"/>
                </a:solidFill>
              </a:rPr>
              <a:t>, in all things He had to be made like His brethren, that He might be a merciful and faithful High Priest in things pertaining to God, to make propitiation for the sins of the people.  For in that He Himself has suffered, being tempted, He is able to aid those who are tempted</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687714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Our Secret Weapon…</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857250" indent="-742950">
              <a:buFont typeface="+mj-lt"/>
              <a:buAutoNum type="arabicPeriod"/>
            </a:pPr>
            <a:endParaRPr lang="en-US" sz="3600" b="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2050" name="Picture 2" descr="http://2.bp.blogspot.com/_Hw6WSUUwRVg/TSkXN0zcQbI/AAAAAAAABus/NVqGV4yF2_Q/s1600/new_taliban_secret_weapo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1498400"/>
            <a:ext cx="4402832" cy="528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549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accent1"/>
                </a:solidFill>
              </a:rPr>
              <a:t>Acts </a:t>
            </a:r>
            <a:r>
              <a:rPr lang="en-US" b="1" dirty="0" smtClean="0">
                <a:solidFill>
                  <a:schemeClr val="accent1"/>
                </a:solidFill>
              </a:rPr>
              <a:t>7:23</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“Now when he was forty years old, it came into his heart to visit his brethren, the children of Israel</a:t>
            </a:r>
            <a:r>
              <a:rPr lang="en-US" sz="3600" i="1" dirty="0" smtClean="0">
                <a:solidFill>
                  <a:schemeClr val="tx2"/>
                </a:solidFill>
              </a:rPr>
              <a:t>.”</a:t>
            </a:r>
            <a:endParaRPr lang="en-US" sz="3600" i="1" dirty="0">
              <a:solidFill>
                <a:schemeClr val="tx2"/>
              </a:solidFill>
            </a:endParaRPr>
          </a:p>
          <a:p>
            <a:pPr marL="114300" indent="0">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884853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accent1"/>
                </a:solidFill>
              </a:rPr>
              <a:t>Acts </a:t>
            </a:r>
            <a:r>
              <a:rPr lang="en-US" b="1" dirty="0" smtClean="0">
                <a:solidFill>
                  <a:schemeClr val="accent1"/>
                </a:solidFill>
              </a:rPr>
              <a:t>7:24</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smtClean="0">
                <a:solidFill>
                  <a:schemeClr val="tx2"/>
                </a:solidFill>
              </a:rPr>
              <a:t>“And </a:t>
            </a:r>
            <a:r>
              <a:rPr lang="en-US" sz="3600" i="1" dirty="0">
                <a:solidFill>
                  <a:schemeClr val="tx2"/>
                </a:solidFill>
              </a:rPr>
              <a:t>seeing one of them suffer wrong, he defended and avenged him who was oppressed, and struck down the Egyptian.”</a:t>
            </a:r>
          </a:p>
          <a:p>
            <a:pPr marL="114300" indent="0">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4242271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accent1"/>
                </a:solidFill>
              </a:rPr>
              <a:t>Acts </a:t>
            </a:r>
            <a:r>
              <a:rPr lang="en-US" b="1" dirty="0" smtClean="0">
                <a:solidFill>
                  <a:schemeClr val="accent1"/>
                </a:solidFill>
              </a:rPr>
              <a:t>7:29</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“Then, at this saying, Moses fled and became a dweller in the land of </a:t>
            </a:r>
            <a:r>
              <a:rPr lang="en-US" sz="3600" i="1" dirty="0" err="1">
                <a:solidFill>
                  <a:schemeClr val="tx2"/>
                </a:solidFill>
              </a:rPr>
              <a:t>Midian</a:t>
            </a:r>
            <a:r>
              <a:rPr lang="en-US" sz="3600" i="1" dirty="0">
                <a:solidFill>
                  <a:schemeClr val="tx2"/>
                </a:solidFill>
              </a:rPr>
              <a:t>, where he had two sons</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987663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accent1"/>
                </a:solidFill>
              </a:rPr>
              <a:t>Acts </a:t>
            </a:r>
            <a:r>
              <a:rPr lang="en-US" b="1" dirty="0" smtClean="0">
                <a:solidFill>
                  <a:schemeClr val="accent1"/>
                </a:solidFill>
              </a:rPr>
              <a:t>7:32-35</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“I am the God of your fathers—the God of Abraham, the God of Isaac, and the God of Jacob.’ … I have surely seen the oppression of My people who are in Egypt; I have heard their groaning and have come down to deliver them. And now come, I will send you to Egypt</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815840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295400"/>
            <a:ext cx="7709077" cy="4437888"/>
          </a:xfrm>
        </p:spPr>
        <p:txBody>
          <a:bodyPr/>
          <a:lstStyle/>
          <a:p>
            <a:endParaRPr lang="en-US" dirty="0">
              <a:solidFill>
                <a:schemeClr val="accent4">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4098" name="Picture 2" descr="http://3.bp.blogspot.com/-o-j0XC_zrcg/T1gonloyCyI/AAAAAAAABQs/qDvisVAgWOE/s1600/Peter%2Bsinking.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04800"/>
            <a:ext cx="6270627" cy="5455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985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accent1"/>
                </a:solidFill>
              </a:rPr>
              <a:t>1 Peter 1:13-16</a:t>
            </a: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199"/>
            <a:ext cx="7709077" cy="4800601"/>
          </a:xfrm>
        </p:spPr>
        <p:txBody>
          <a:bodyPr>
            <a:normAutofit/>
          </a:bodyPr>
          <a:lstStyle/>
          <a:p>
            <a:pPr marL="114300" indent="0">
              <a:buNone/>
            </a:pPr>
            <a:r>
              <a:rPr lang="en-US" sz="3200" i="1" dirty="0">
                <a:solidFill>
                  <a:schemeClr val="tx2"/>
                </a:solidFill>
              </a:rPr>
              <a:t>“Therefore gird up the loins of your mind, be sober, and </a:t>
            </a:r>
            <a:r>
              <a:rPr lang="en-US" sz="3200" i="1" u="sng" dirty="0">
                <a:solidFill>
                  <a:schemeClr val="tx2"/>
                </a:solidFill>
              </a:rPr>
              <a:t>rest your hope fully upon the grace</a:t>
            </a:r>
            <a:r>
              <a:rPr lang="en-US" sz="3200" i="1" dirty="0">
                <a:solidFill>
                  <a:schemeClr val="tx2"/>
                </a:solidFill>
              </a:rPr>
              <a:t> that is to be brought to you at the revelation of Jesus Christ; as obedient children, not conforming yourselves to the former lusts, as in your ignorance; but as He who called you is holy, you also be holy in all your conduct, because it is written, "Be holy, for I am holy</a:t>
            </a:r>
            <a:r>
              <a:rPr lang="en-US" sz="3200" i="1" dirty="0" smtClean="0">
                <a:solidFill>
                  <a:schemeClr val="tx2"/>
                </a:solidFill>
              </a:rPr>
              <a:t>."”</a:t>
            </a:r>
            <a:endParaRPr lang="en-US" sz="32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904916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343400" cy="5208134"/>
          </a:xfrm>
        </p:spPr>
        <p:txBody>
          <a:bodyPr/>
          <a:lstStyle/>
          <a:p>
            <a:pPr algn="ctr"/>
            <a:r>
              <a:rPr lang="en-US" sz="4000" b="1" dirty="0" smtClean="0"/>
              <a:t>KEY POINT:</a:t>
            </a:r>
            <a:br>
              <a:rPr lang="en-US" sz="4000" b="1" dirty="0" smtClean="0"/>
            </a:br>
            <a:r>
              <a:rPr lang="en-US" sz="4000" b="1" dirty="0" smtClean="0"/>
              <a:t/>
            </a:r>
            <a:br>
              <a:rPr lang="en-US" sz="4000" b="1" dirty="0" smtClean="0"/>
            </a:br>
            <a:r>
              <a:rPr lang="en-US" sz="4000" b="1" i="1" dirty="0" smtClean="0"/>
              <a:t>Our </a:t>
            </a:r>
            <a:r>
              <a:rPr lang="en-US" sz="4000" b="1" i="1" u="sng" dirty="0" smtClean="0"/>
              <a:t>standing</a:t>
            </a:r>
            <a:r>
              <a:rPr lang="en-US" sz="4000" b="1" i="1" dirty="0" smtClean="0"/>
              <a:t> is not the same as our </a:t>
            </a:r>
            <a:r>
              <a:rPr lang="en-US" sz="4000" b="1" i="1" u="sng" dirty="0" smtClean="0"/>
              <a:t>sanctification</a:t>
            </a:r>
            <a:endParaRPr lang="en-US" sz="4000" b="1" i="1" u="sng" dirty="0"/>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5122" name="Picture 2" descr="http://2.bp.blogspot.com/_fA3M7_s-hXc/St_MZjm2GmI/AAAAAAAAB94/0LN710X9ty4/s400/901043550_1f1c52145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762000"/>
            <a:ext cx="3540579" cy="4720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881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Romans 3:23-24</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709077" cy="4648200"/>
          </a:xfrm>
        </p:spPr>
        <p:txBody>
          <a:bodyPr>
            <a:normAutofit/>
          </a:bodyPr>
          <a:lstStyle/>
          <a:p>
            <a:pPr marL="114300" indent="0">
              <a:buNone/>
            </a:pPr>
            <a:r>
              <a:rPr lang="en-US" sz="3600" i="1" dirty="0">
                <a:solidFill>
                  <a:schemeClr val="tx2"/>
                </a:solidFill>
              </a:rPr>
              <a:t>“for all have sinned and fall short of the glory of God, being </a:t>
            </a:r>
            <a:r>
              <a:rPr lang="en-US" sz="3600" i="1" u="sng" dirty="0">
                <a:solidFill>
                  <a:schemeClr val="tx2"/>
                </a:solidFill>
              </a:rPr>
              <a:t>justified freely </a:t>
            </a:r>
            <a:r>
              <a:rPr lang="en-US" sz="3600" i="1" dirty="0">
                <a:solidFill>
                  <a:schemeClr val="tx2"/>
                </a:solidFill>
              </a:rPr>
              <a:t>by His grace through the redemption that is in Christ Jesus</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851773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artisticPastelsSmooth/>
                    </a14:imgEffect>
                    <a14:imgEffect>
                      <a14:colorTemperature colorTemp="5900"/>
                    </a14:imgEffect>
                    <a14:imgEffect>
                      <a14:saturation sat="57000"/>
                    </a14:imgEffect>
                  </a14:imgLayer>
                </a14:imgProps>
              </a:ext>
            </a:extLst>
          </a:blip>
          <a:srcRect/>
          <a:stretch>
            <a:fillRect t="38000" b="-3000"/>
          </a:stretch>
        </a:blipFill>
        <a:effectLst/>
      </p:bgPr>
    </p:bg>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4495800"/>
            <a:ext cx="6461760" cy="1066800"/>
          </a:xfrm>
        </p:spPr>
        <p:txBody>
          <a:bodyPr>
            <a:normAutofit/>
          </a:bodyPr>
          <a:lstStyle/>
          <a:p>
            <a:r>
              <a:rPr lang="en-US" sz="4400" b="1" dirty="0" smtClean="0">
                <a:solidFill>
                  <a:schemeClr val="tx1"/>
                </a:solidFill>
              </a:rPr>
              <a:t>ARMED WITH GRACE</a:t>
            </a:r>
            <a:endParaRPr lang="en-US" sz="4400" b="1" dirty="0">
              <a:solidFill>
                <a:schemeClr val="tx1"/>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6624" y="1769880"/>
            <a:ext cx="4088889" cy="901587"/>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 y="786537"/>
            <a:ext cx="4063492" cy="901587"/>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38829" y="2667000"/>
            <a:ext cx="818971" cy="334868"/>
          </a:xfrm>
          <a:prstGeom prst="rect">
            <a:avLst/>
          </a:prstGeom>
        </p:spPr>
      </p:pic>
      <p:sp>
        <p:nvSpPr>
          <p:cNvPr id="9" name="Subtitle 4"/>
          <p:cNvSpPr txBox="1">
            <a:spLocks/>
          </p:cNvSpPr>
          <p:nvPr/>
        </p:nvSpPr>
        <p:spPr>
          <a:xfrm>
            <a:off x="1905000" y="5257800"/>
            <a:ext cx="4093212" cy="1066800"/>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en-US" sz="2400" dirty="0" smtClean="0">
                <a:solidFill>
                  <a:schemeClr val="tx1"/>
                </a:solidFill>
              </a:rPr>
              <a:t>August 5, 2012</a:t>
            </a:r>
          </a:p>
          <a:p>
            <a:r>
              <a:rPr lang="en-US" sz="2400" dirty="0" smtClean="0">
                <a:solidFill>
                  <a:schemeClr val="tx1"/>
                </a:solidFill>
              </a:rPr>
              <a:t>Part 2</a:t>
            </a:r>
            <a:endParaRPr lang="en-US" sz="2400" dirty="0">
              <a:solidFill>
                <a:schemeClr val="tx1"/>
              </a:solidFill>
            </a:endParaRPr>
          </a:p>
        </p:txBody>
      </p:sp>
    </p:spTree>
    <p:extLst>
      <p:ext uri="{BB962C8B-B14F-4D97-AF65-F5344CB8AC3E}">
        <p14:creationId xmlns:p14="http://schemas.microsoft.com/office/powerpoint/2010/main" val="19680908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Romans 3:28</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709077" cy="4648200"/>
          </a:xfrm>
        </p:spPr>
        <p:txBody>
          <a:bodyPr>
            <a:normAutofit/>
          </a:bodyPr>
          <a:lstStyle/>
          <a:p>
            <a:pPr marL="114300" indent="0">
              <a:buNone/>
            </a:pPr>
            <a:r>
              <a:rPr lang="en-US" sz="3600" i="1" dirty="0">
                <a:solidFill>
                  <a:schemeClr val="tx2"/>
                </a:solidFill>
              </a:rPr>
              <a:t>“Therefore we conclude that a man is </a:t>
            </a:r>
            <a:r>
              <a:rPr lang="en-US" sz="3600" i="1" u="sng" dirty="0">
                <a:solidFill>
                  <a:schemeClr val="tx2"/>
                </a:solidFill>
              </a:rPr>
              <a:t>justified</a:t>
            </a:r>
            <a:r>
              <a:rPr lang="en-US" sz="3600" i="1" dirty="0">
                <a:solidFill>
                  <a:schemeClr val="tx2"/>
                </a:solidFill>
              </a:rPr>
              <a:t> by faith apart from the deeds of the law</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4234827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Cyril of Alexandria</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937678" cy="4648200"/>
          </a:xfrm>
        </p:spPr>
        <p:txBody>
          <a:bodyPr>
            <a:noAutofit/>
          </a:bodyPr>
          <a:lstStyle/>
          <a:p>
            <a:pPr marL="114300" indent="0">
              <a:buNone/>
            </a:pPr>
            <a:r>
              <a:rPr lang="en-US" sz="3400" i="1" dirty="0">
                <a:solidFill>
                  <a:schemeClr val="tx2"/>
                </a:solidFill>
              </a:rPr>
              <a:t>“For truly the compassion from the Father is Christ, as he takes away the sins, dismisses the charges and justifies by faith, and recovers the lost and makes [them] stronger than death. For what is good and He does not give? … For by him and in him we have known the Father, and we have become rich in the justification by faith</a:t>
            </a:r>
            <a:r>
              <a:rPr lang="en-US" sz="3400" i="1" dirty="0" smtClean="0">
                <a:solidFill>
                  <a:schemeClr val="tx2"/>
                </a:solidFill>
              </a:rPr>
              <a:t>.”</a:t>
            </a:r>
            <a:endParaRPr lang="en-US" sz="34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7767972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316162"/>
          </a:xfrm>
        </p:spPr>
        <p:txBody>
          <a:bodyPr/>
          <a:lstStyle/>
          <a:p>
            <a:pPr algn="ctr"/>
            <a:r>
              <a:rPr lang="en-US" sz="4000" b="1" i="1" dirty="0" smtClean="0">
                <a:solidFill>
                  <a:schemeClr val="accent1"/>
                </a:solidFill>
              </a:rPr>
              <a:t>We don’t grow in holiness to be accepted, but rather because we are already accepted.</a:t>
            </a:r>
            <a:endParaRPr lang="en-US" sz="4000"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6146" name="Picture 2" descr="http://www.chroniclesofmania.com/wp-content/uploads/2010/06/23351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8716" y="2760637"/>
            <a:ext cx="5804084" cy="394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7983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Romans 6:14</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709077" cy="4648200"/>
          </a:xfrm>
        </p:spPr>
        <p:txBody>
          <a:bodyPr>
            <a:normAutofit/>
          </a:bodyPr>
          <a:lstStyle/>
          <a:p>
            <a:pPr marL="114300" indent="0">
              <a:buNone/>
            </a:pPr>
            <a:r>
              <a:rPr lang="en-US" sz="3600" i="1" dirty="0">
                <a:solidFill>
                  <a:schemeClr val="tx2"/>
                </a:solidFill>
              </a:rPr>
              <a:t>“For sin shall not have dominion over you, for you are not under law but under grace.”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5909136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858962"/>
          </a:xfrm>
        </p:spPr>
        <p:txBody>
          <a:bodyPr/>
          <a:lstStyle/>
          <a:p>
            <a:pPr algn="ctr"/>
            <a:r>
              <a:rPr lang="en-US" sz="4400" b="1" i="1" dirty="0" smtClean="0">
                <a:solidFill>
                  <a:schemeClr val="accent1"/>
                </a:solidFill>
              </a:rPr>
              <a:t>Victory begins in your mind</a:t>
            </a:r>
            <a:endParaRPr lang="en-US" sz="4400"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8196" name="Picture 4" descr="http://www.allmercifulsavior.com/images/repen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949388"/>
            <a:ext cx="5257800" cy="4926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96742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Romans 5:6-11</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709077" cy="4648200"/>
          </a:xfrm>
        </p:spPr>
        <p:txBody>
          <a:bodyPr>
            <a:normAutofit/>
          </a:bodyPr>
          <a:lstStyle/>
          <a:p>
            <a:pPr marL="114300" indent="0">
              <a:buNone/>
            </a:pPr>
            <a:r>
              <a:rPr lang="en-US" sz="3600" i="1" dirty="0" smtClean="0">
                <a:solidFill>
                  <a:schemeClr val="tx2"/>
                </a:solidFill>
              </a:rPr>
              <a:t>For </a:t>
            </a:r>
            <a:r>
              <a:rPr lang="en-US" sz="3600" i="1" dirty="0">
                <a:solidFill>
                  <a:schemeClr val="tx2"/>
                </a:solidFill>
              </a:rPr>
              <a:t>when we were still without strength, in due time Christ died for the ungodly. </a:t>
            </a:r>
            <a:r>
              <a:rPr lang="en-US" sz="3600" i="1" dirty="0" smtClean="0">
                <a:solidFill>
                  <a:schemeClr val="tx2"/>
                </a:solidFill>
              </a:rPr>
              <a:t> </a:t>
            </a:r>
            <a:r>
              <a:rPr lang="en-US" sz="3600" i="1" dirty="0">
                <a:solidFill>
                  <a:schemeClr val="tx2"/>
                </a:solidFill>
              </a:rPr>
              <a:t>For scarcely for a righteous man will one die; yet perhaps for a good man someone would even dare to die. </a:t>
            </a:r>
            <a:r>
              <a:rPr lang="en-US" sz="3600" i="1" dirty="0" smtClean="0">
                <a:solidFill>
                  <a:schemeClr val="tx2"/>
                </a:solidFill>
              </a:rPr>
              <a:t> But God demonstrates His own love toward us, in that while we were still sinners, Christ died for us. </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2521335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Romans 5:6-11</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709077" cy="4648200"/>
          </a:xfrm>
        </p:spPr>
        <p:txBody>
          <a:bodyPr>
            <a:normAutofit/>
          </a:bodyPr>
          <a:lstStyle/>
          <a:p>
            <a:pPr marL="114300" indent="0">
              <a:buNone/>
            </a:pPr>
            <a:r>
              <a:rPr lang="en-US" sz="3600" i="1" dirty="0" smtClean="0">
                <a:solidFill>
                  <a:schemeClr val="tx2"/>
                </a:solidFill>
              </a:rPr>
              <a:t>Much </a:t>
            </a:r>
            <a:r>
              <a:rPr lang="en-US" sz="3600" i="1" dirty="0">
                <a:solidFill>
                  <a:schemeClr val="tx2"/>
                </a:solidFill>
              </a:rPr>
              <a:t>more then, having now been justified by His blood, we shall be saved from wrath through Him. </a:t>
            </a:r>
            <a:r>
              <a:rPr lang="en-US" sz="3600" i="1" dirty="0" smtClean="0">
                <a:solidFill>
                  <a:schemeClr val="tx2"/>
                </a:solidFill>
              </a:rPr>
              <a:t>For </a:t>
            </a:r>
            <a:r>
              <a:rPr lang="en-US" sz="3600" i="1" dirty="0">
                <a:solidFill>
                  <a:schemeClr val="tx2"/>
                </a:solidFill>
              </a:rPr>
              <a:t>if when we were enemies we were reconciled to God through the death of His Son, much more, having been reconciled, we shall be saved by His life.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1272609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Romans 5:6-11</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447800"/>
            <a:ext cx="7709077" cy="4648200"/>
          </a:xfrm>
        </p:spPr>
        <p:txBody>
          <a:bodyPr>
            <a:normAutofit/>
          </a:bodyPr>
          <a:lstStyle/>
          <a:p>
            <a:pPr marL="114300" indent="0">
              <a:buNone/>
            </a:pPr>
            <a:r>
              <a:rPr lang="en-US" sz="3600" i="1" dirty="0" smtClean="0">
                <a:solidFill>
                  <a:schemeClr val="tx2"/>
                </a:solidFill>
              </a:rPr>
              <a:t>And </a:t>
            </a:r>
            <a:r>
              <a:rPr lang="en-US" sz="3600" i="1" dirty="0">
                <a:solidFill>
                  <a:schemeClr val="tx2"/>
                </a:solidFill>
              </a:rPr>
              <a:t>not only that, but we also rejoice in God through our Lord Jesus Christ, through whom we have now received the reconciliation</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1272609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EAST TO WEST</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152400" y="1447800"/>
            <a:ext cx="8090078" cy="4648200"/>
          </a:xfrm>
        </p:spPr>
        <p:txBody>
          <a:bodyPr>
            <a:normAutofit/>
          </a:bodyPr>
          <a:lstStyle/>
          <a:p>
            <a:pPr marL="114300" indent="0">
              <a:buNone/>
            </a:pPr>
            <a:r>
              <a:rPr lang="en-US" sz="3600" i="1" dirty="0">
                <a:solidFill>
                  <a:schemeClr val="tx2"/>
                </a:solidFill>
              </a:rPr>
              <a:t>I start the day, the war begins, </a:t>
            </a:r>
            <a:endParaRPr lang="en-US" sz="3600" i="1" dirty="0" smtClean="0">
              <a:solidFill>
                <a:schemeClr val="tx2"/>
              </a:solidFill>
            </a:endParaRPr>
          </a:p>
          <a:p>
            <a:pPr marL="114300" indent="0">
              <a:buNone/>
            </a:pPr>
            <a:r>
              <a:rPr lang="en-US" sz="3600" i="1" dirty="0" smtClean="0">
                <a:solidFill>
                  <a:schemeClr val="tx2"/>
                </a:solidFill>
              </a:rPr>
              <a:t>Endless </a:t>
            </a:r>
            <a:r>
              <a:rPr lang="en-US" sz="3600" i="1" dirty="0">
                <a:solidFill>
                  <a:schemeClr val="tx2"/>
                </a:solidFill>
              </a:rPr>
              <a:t>reminding of my </a:t>
            </a:r>
            <a:r>
              <a:rPr lang="en-US" sz="3600" i="1" dirty="0" smtClean="0">
                <a:solidFill>
                  <a:schemeClr val="tx2"/>
                </a:solidFill>
              </a:rPr>
              <a:t>sin</a:t>
            </a:r>
          </a:p>
          <a:p>
            <a:pPr marL="114300" indent="0">
              <a:buNone/>
            </a:pPr>
            <a:r>
              <a:rPr lang="en-US" sz="3600" i="1" dirty="0" smtClean="0">
                <a:solidFill>
                  <a:schemeClr val="tx2"/>
                </a:solidFill>
              </a:rPr>
              <a:t>Time </a:t>
            </a:r>
            <a:r>
              <a:rPr lang="en-US" sz="3600" i="1" dirty="0">
                <a:solidFill>
                  <a:schemeClr val="tx2"/>
                </a:solidFill>
              </a:rPr>
              <a:t>and time again </a:t>
            </a:r>
            <a:r>
              <a:rPr lang="en-US" sz="3600" i="1" dirty="0" smtClean="0">
                <a:solidFill>
                  <a:schemeClr val="tx2"/>
                </a:solidFill>
              </a:rPr>
              <a:t>Your </a:t>
            </a:r>
            <a:r>
              <a:rPr lang="en-US" sz="3600" i="1" dirty="0">
                <a:solidFill>
                  <a:schemeClr val="tx2"/>
                </a:solidFill>
              </a:rPr>
              <a:t>truth is </a:t>
            </a:r>
            <a:endParaRPr lang="en-US" sz="3600" i="1" dirty="0" smtClean="0">
              <a:solidFill>
                <a:schemeClr val="tx2"/>
              </a:solidFill>
            </a:endParaRPr>
          </a:p>
          <a:p>
            <a:pPr marL="114300" indent="0">
              <a:buNone/>
            </a:pPr>
            <a:r>
              <a:rPr lang="en-US" sz="3600" i="1" dirty="0" smtClean="0">
                <a:solidFill>
                  <a:schemeClr val="tx2"/>
                </a:solidFill>
              </a:rPr>
              <a:t>Drowned </a:t>
            </a:r>
            <a:r>
              <a:rPr lang="en-US" sz="3600" i="1" dirty="0">
                <a:solidFill>
                  <a:schemeClr val="tx2"/>
                </a:solidFill>
              </a:rPr>
              <a:t>out by the storm I'm in</a:t>
            </a:r>
          </a:p>
          <a:p>
            <a:pPr marL="114300" indent="0">
              <a:buNone/>
            </a:pPr>
            <a:r>
              <a:rPr lang="en-US" sz="3600" i="1" dirty="0" smtClean="0">
                <a:solidFill>
                  <a:schemeClr val="tx2"/>
                </a:solidFill>
              </a:rPr>
              <a:t>Today </a:t>
            </a:r>
            <a:r>
              <a:rPr lang="en-US" sz="3600" i="1" dirty="0">
                <a:solidFill>
                  <a:schemeClr val="tx2"/>
                </a:solidFill>
              </a:rPr>
              <a:t>I feel like I'm just one mistake </a:t>
            </a:r>
            <a:r>
              <a:rPr lang="en-US" sz="3600" i="1" dirty="0" smtClean="0">
                <a:solidFill>
                  <a:schemeClr val="tx2"/>
                </a:solidFill>
              </a:rPr>
              <a:t>away,</a:t>
            </a:r>
          </a:p>
          <a:p>
            <a:pPr marL="114300" indent="0">
              <a:buNone/>
            </a:pPr>
            <a:r>
              <a:rPr lang="en-US" sz="3600" i="1" dirty="0" smtClean="0">
                <a:solidFill>
                  <a:schemeClr val="tx2"/>
                </a:solidFill>
              </a:rPr>
              <a:t>From </a:t>
            </a:r>
            <a:r>
              <a:rPr lang="en-US" sz="3600" i="1" dirty="0">
                <a:solidFill>
                  <a:schemeClr val="tx2"/>
                </a:solidFill>
              </a:rPr>
              <a:t>You leaving me this </a:t>
            </a:r>
            <a:r>
              <a:rPr lang="en-US" sz="3600" i="1" dirty="0" smtClean="0">
                <a:solidFill>
                  <a:schemeClr val="tx2"/>
                </a:solidFill>
              </a:rPr>
              <a:t>way</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6463212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381000"/>
            <a:ext cx="7709077" cy="5715000"/>
          </a:xfrm>
        </p:spPr>
        <p:txBody>
          <a:bodyPr>
            <a:normAutofit/>
          </a:bodyPr>
          <a:lstStyle/>
          <a:p>
            <a:pPr marL="114300" indent="0" algn="ctr">
              <a:buNone/>
            </a:pPr>
            <a:r>
              <a:rPr lang="en-US" sz="4000" b="1" i="1" dirty="0" smtClean="0">
                <a:solidFill>
                  <a:schemeClr val="tx2"/>
                </a:solidFill>
              </a:rPr>
              <a:t>“We </a:t>
            </a:r>
            <a:r>
              <a:rPr lang="en-US" sz="4000" b="1" i="1" dirty="0">
                <a:solidFill>
                  <a:schemeClr val="tx2"/>
                </a:solidFill>
              </a:rPr>
              <a:t>do not have a High Priest who cannot sympathize with our weaknesses, but was in all points tempted as we are, yet without sin. </a:t>
            </a:r>
            <a:r>
              <a:rPr lang="en-US" sz="4000" b="1" i="1" dirty="0" smtClean="0">
                <a:solidFill>
                  <a:schemeClr val="tx2"/>
                </a:solidFill>
              </a:rPr>
              <a:t>Let </a:t>
            </a:r>
            <a:r>
              <a:rPr lang="en-US" sz="4000" b="1" i="1" dirty="0">
                <a:solidFill>
                  <a:schemeClr val="tx2"/>
                </a:solidFill>
              </a:rPr>
              <a:t>us therefore come boldly to the throne of grace, that we may obtain mercy and find grace to help in time of need</a:t>
            </a:r>
            <a:r>
              <a:rPr lang="en-US" sz="4000" b="1" i="1" dirty="0" smtClean="0">
                <a:solidFill>
                  <a:schemeClr val="tx2"/>
                </a:solidFill>
              </a:rPr>
              <a:t>.”</a:t>
            </a:r>
          </a:p>
          <a:p>
            <a:pPr marL="114300" indent="0" algn="ctr">
              <a:buNone/>
            </a:pPr>
            <a:r>
              <a:rPr lang="en-US" sz="3600" dirty="0" smtClean="0">
                <a:solidFill>
                  <a:schemeClr val="tx2"/>
                </a:solidFill>
              </a:rPr>
              <a:t>Hebrews 4:15-16</a:t>
            </a:r>
            <a:endParaRPr lang="en-US" sz="3600"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052993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GOD’S STANDARD</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“But among you there must not be even a hint of sexual immorality, or of any kind of impurity, or of greed, because these are improper for God’s holy people.”  Ephesians </a:t>
            </a:r>
            <a:r>
              <a:rPr lang="en-US" sz="3600" i="1" dirty="0" smtClean="0">
                <a:solidFill>
                  <a:schemeClr val="tx2"/>
                </a:solidFill>
              </a:rPr>
              <a:t>5:3</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04337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The Weapons of this War</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86428" y="1676400"/>
            <a:ext cx="4266772" cy="4666667"/>
          </a:xfrm>
          <a:prstGeom prst="rect">
            <a:avLst/>
          </a:prstGeom>
        </p:spPr>
      </p:pic>
      <p:pic>
        <p:nvPicPr>
          <p:cNvPr id="3" name="Content Placeholder 2"/>
          <p:cNvPicPr>
            <a:picLocks noGrp="1" noChangeAspect="1"/>
          </p:cNvPicPr>
          <p:nvPr>
            <p:ph sz="half" idx="2"/>
          </p:nvPr>
        </p:nvPicPr>
        <p:blipFill>
          <a:blip r:embed="rId6">
            <a:extLst>
              <a:ext uri="{28A0092B-C50C-407E-A947-70E740481C1C}">
                <a14:useLocalDpi xmlns:a14="http://schemas.microsoft.com/office/drawing/2010/main" val="0"/>
              </a:ext>
            </a:extLst>
          </a:blip>
          <a:stretch>
            <a:fillRect/>
          </a:stretch>
        </p:blipFill>
        <p:spPr>
          <a:xfrm>
            <a:off x="2057400" y="3722445"/>
            <a:ext cx="2047619" cy="2495238"/>
          </a:xfrm>
        </p:spPr>
      </p:pic>
    </p:spTree>
    <p:extLst>
      <p:ext uri="{BB962C8B-B14F-4D97-AF65-F5344CB8AC3E}">
        <p14:creationId xmlns:p14="http://schemas.microsoft.com/office/powerpoint/2010/main" val="1367722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782762"/>
          </a:xfrm>
        </p:spPr>
        <p:txBody>
          <a:bodyPr/>
          <a:lstStyle/>
          <a:p>
            <a:pPr algn="ctr"/>
            <a:r>
              <a:rPr lang="en-US" b="1" i="1" dirty="0" smtClean="0">
                <a:solidFill>
                  <a:schemeClr val="accent1"/>
                </a:solidFill>
              </a:rPr>
              <a:t>Lust is any desire </a:t>
            </a:r>
            <a:br>
              <a:rPr lang="en-US" b="1" i="1" dirty="0" smtClean="0">
                <a:solidFill>
                  <a:schemeClr val="accent1"/>
                </a:solidFill>
              </a:rPr>
            </a:br>
            <a:r>
              <a:rPr lang="en-US" b="1" i="1" dirty="0" smtClean="0">
                <a:solidFill>
                  <a:schemeClr val="accent1"/>
                </a:solidFill>
              </a:rPr>
              <a:t>that you can’t control</a:t>
            </a:r>
            <a:endParaRPr lang="en-US"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981200"/>
            <a:ext cx="7709077" cy="3752088"/>
          </a:xfrm>
        </p:spPr>
        <p:txBody>
          <a:bodyPr>
            <a:normAutofit/>
          </a:bodyPr>
          <a:lstStyle/>
          <a:p>
            <a:pPr marL="114300" indent="0" algn="ctr">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190178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782762"/>
          </a:xfrm>
        </p:spPr>
        <p:txBody>
          <a:bodyPr/>
          <a:lstStyle/>
          <a:p>
            <a:pPr algn="ctr"/>
            <a:r>
              <a:rPr lang="en-US" b="1" i="1" dirty="0" smtClean="0">
                <a:solidFill>
                  <a:schemeClr val="accent1"/>
                </a:solidFill>
              </a:rPr>
              <a:t>Lust is any desire </a:t>
            </a:r>
            <a:br>
              <a:rPr lang="en-US" b="1" i="1" dirty="0" smtClean="0">
                <a:solidFill>
                  <a:schemeClr val="accent1"/>
                </a:solidFill>
              </a:rPr>
            </a:br>
            <a:r>
              <a:rPr lang="en-US" b="1" i="1" dirty="0" smtClean="0">
                <a:solidFill>
                  <a:schemeClr val="accent1"/>
                </a:solidFill>
              </a:rPr>
              <a:t>that you can’t control</a:t>
            </a:r>
            <a:endParaRPr lang="en-US"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981200"/>
            <a:ext cx="7709077" cy="3752088"/>
          </a:xfrm>
        </p:spPr>
        <p:txBody>
          <a:bodyPr>
            <a:normAutofit/>
          </a:bodyPr>
          <a:lstStyle/>
          <a:p>
            <a:pPr marL="114300" indent="0" algn="ctr">
              <a:buNone/>
            </a:pPr>
            <a:endParaRPr lang="en-US" sz="3600" i="1" dirty="0">
              <a:solidFill>
                <a:schemeClr val="tx2"/>
              </a:solidFill>
            </a:endParaRPr>
          </a:p>
          <a:p>
            <a:pPr marL="114300" indent="0">
              <a:buNone/>
            </a:pPr>
            <a:r>
              <a:rPr lang="en-US" sz="4000" b="1" dirty="0" smtClean="0">
                <a:solidFill>
                  <a:schemeClr val="tx2"/>
                </a:solidFill>
              </a:rPr>
              <a:t>Not sin:  </a:t>
            </a:r>
            <a:r>
              <a:rPr lang="en-US" sz="4000" b="1" i="1" u="sng" dirty="0" smtClean="0">
                <a:solidFill>
                  <a:schemeClr val="tx2"/>
                </a:solidFill>
              </a:rPr>
              <a:t>any desire</a:t>
            </a:r>
          </a:p>
          <a:p>
            <a:pPr marL="114300" indent="0">
              <a:buNone/>
            </a:pPr>
            <a:r>
              <a:rPr lang="en-US" sz="4000" b="1" dirty="0" smtClean="0">
                <a:solidFill>
                  <a:schemeClr val="tx2"/>
                </a:solidFill>
              </a:rPr>
              <a:t>Sin:  </a:t>
            </a:r>
            <a:r>
              <a:rPr lang="en-US" sz="4000" b="1" i="1" u="sng" dirty="0" smtClean="0">
                <a:solidFill>
                  <a:schemeClr val="tx2"/>
                </a:solidFill>
              </a:rPr>
              <a:t>that you can’t control</a:t>
            </a:r>
            <a:endParaRPr lang="en-US" sz="4000" b="1" i="1" u="sng"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517559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Genesis 1:27-28</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“So God created man in His own image; in the image of God He created him; male and female He created them. Then God blessed them, and God said to them, “</a:t>
            </a:r>
            <a:r>
              <a:rPr lang="en-US" sz="3600" i="1" u="sng" dirty="0">
                <a:solidFill>
                  <a:schemeClr val="tx2"/>
                </a:solidFill>
              </a:rPr>
              <a:t>Be fruitful and multiply; fill the earth</a:t>
            </a:r>
            <a:r>
              <a:rPr lang="en-US" sz="3600" i="1" dirty="0">
                <a:solidFill>
                  <a:schemeClr val="tx2"/>
                </a:solidFill>
              </a:rPr>
              <a:t> and subdue it</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048788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810000" cy="4906962"/>
          </a:xfrm>
        </p:spPr>
        <p:txBody>
          <a:bodyPr/>
          <a:lstStyle/>
          <a:p>
            <a:pPr algn="ctr"/>
            <a:r>
              <a:rPr lang="en-US" b="1" i="1" dirty="0" smtClean="0">
                <a:solidFill>
                  <a:schemeClr val="accent1"/>
                </a:solidFill>
              </a:rPr>
              <a:t>Tip:  Talk to God when the desire comes</a:t>
            </a:r>
            <a:endParaRPr lang="en-US"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1028" name="Picture 4" descr="http://4.bp.blogspot.com/-vwglk2mTZ8s/TgjJw5kizHI/AAAAAAAACNQ/t2_rbJ-6JE4/s1600/lamen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304800"/>
            <a:ext cx="4320700" cy="5218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76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Hebrews 2:14-18</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800600"/>
          </a:xfrm>
        </p:spPr>
        <p:txBody>
          <a:bodyPr>
            <a:normAutofit/>
          </a:bodyPr>
          <a:lstStyle/>
          <a:p>
            <a:pPr marL="114300" indent="0">
              <a:buNone/>
            </a:pPr>
            <a:r>
              <a:rPr lang="en-US" sz="3600" i="1" dirty="0">
                <a:solidFill>
                  <a:schemeClr val="tx2"/>
                </a:solidFill>
              </a:rPr>
              <a:t>“Inasmuch then as the children have partaken of flesh and blood, He Himself likewise shared in the same, that through death He might destroy him who had the power of death, that is, the devil, and release those who through fear of death were all their lifetime subject to bondage</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36594961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842</TotalTime>
  <Words>935</Words>
  <Application>Microsoft Office PowerPoint</Application>
  <PresentationFormat>On-screen Show (4:3)</PresentationFormat>
  <Paragraphs>60</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Adjacency</vt:lpstr>
      <vt:lpstr>PowerPoint Presentation</vt:lpstr>
      <vt:lpstr>PowerPoint Presentation</vt:lpstr>
      <vt:lpstr>GOD’S STANDARD</vt:lpstr>
      <vt:lpstr>The Weapons of this War</vt:lpstr>
      <vt:lpstr>Lust is any desire  that you can’t control</vt:lpstr>
      <vt:lpstr>Lust is any desire  that you can’t control</vt:lpstr>
      <vt:lpstr>Genesis 1:27-28</vt:lpstr>
      <vt:lpstr>Tip:  Talk to God when the desire comes</vt:lpstr>
      <vt:lpstr>Hebrews 2:14-18</vt:lpstr>
      <vt:lpstr>Hebrews 2:14-18</vt:lpstr>
      <vt:lpstr>Our Secret Weapon…</vt:lpstr>
      <vt:lpstr>Acts 7:23</vt:lpstr>
      <vt:lpstr>Acts 7:24</vt:lpstr>
      <vt:lpstr>Acts 7:29</vt:lpstr>
      <vt:lpstr>Acts 7:32-35</vt:lpstr>
      <vt:lpstr>PowerPoint Presentation</vt:lpstr>
      <vt:lpstr>1 Peter 1:13-16</vt:lpstr>
      <vt:lpstr>KEY POINT:  Our standing is not the same as our sanctification</vt:lpstr>
      <vt:lpstr>Romans 3:23-24</vt:lpstr>
      <vt:lpstr>Romans 3:28</vt:lpstr>
      <vt:lpstr>Cyril of Alexandria</vt:lpstr>
      <vt:lpstr>We don’t grow in holiness to be accepted, but rather because we are already accepted.</vt:lpstr>
      <vt:lpstr>Romans 6:14</vt:lpstr>
      <vt:lpstr>Victory begins in your mind</vt:lpstr>
      <vt:lpstr>Romans 5:6-11</vt:lpstr>
      <vt:lpstr>Romans 5:6-11</vt:lpstr>
      <vt:lpstr>Romans 5:6-11</vt:lpstr>
      <vt:lpstr>EAST TO WEST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Sam</dc:creator>
  <cp:lastModifiedBy>Marianne</cp:lastModifiedBy>
  <cp:revision>26</cp:revision>
  <dcterms:created xsi:type="dcterms:W3CDTF">2012-05-12T05:31:10Z</dcterms:created>
  <dcterms:modified xsi:type="dcterms:W3CDTF">2012-08-05T11:15:38Z</dcterms:modified>
</cp:coreProperties>
</file>