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3" r:id="rId5"/>
    <p:sldId id="274" r:id="rId6"/>
    <p:sldId id="275" r:id="rId7"/>
    <p:sldId id="276" r:id="rId8"/>
    <p:sldId id="277" r:id="rId9"/>
    <p:sldId id="278" r:id="rId10"/>
    <p:sldId id="279" r:id="rId11"/>
    <p:sldId id="280" r:id="rId12"/>
    <p:sldId id="281" r:id="rId13"/>
    <p:sldId id="283" r:id="rId14"/>
    <p:sldId id="282" r:id="rId15"/>
    <p:sldId id="259" r:id="rId16"/>
    <p:sldId id="284" r:id="rId17"/>
    <p:sldId id="285" r:id="rId18"/>
    <p:sldId id="28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42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F32A47-B41F-49AB-8395-D141F1686D27}" type="datetimeFigureOut">
              <a:rPr lang="en-US" smtClean="0"/>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32A47-B41F-49AB-8395-D141F1686D27}" type="datetimeFigureOut">
              <a:rPr lang="en-US" smtClean="0"/>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32A47-B41F-49AB-8395-D141F1686D27}" type="datetimeFigureOut">
              <a:rPr lang="en-US" smtClean="0"/>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32A47-B41F-49AB-8395-D141F1686D27}" type="datetimeFigureOut">
              <a:rPr lang="en-US" smtClean="0"/>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F32A47-B41F-49AB-8395-D141F1686D27}" type="datetimeFigureOut">
              <a:rPr lang="en-US" smtClean="0"/>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F32A47-B41F-49AB-8395-D141F1686D27}" type="datetimeFigureOut">
              <a:rPr lang="en-US" smtClean="0"/>
              <a:t>7/28/2012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F32A47-B41F-49AB-8395-D141F1686D27}" type="datetimeFigureOut">
              <a:rPr lang="en-US" smtClean="0"/>
              <a:t>7/28/2012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F32A47-B41F-49AB-8395-D141F1686D27}" type="datetimeFigureOut">
              <a:rPr lang="en-US" smtClean="0"/>
              <a:t>7/28/2012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32A47-B41F-49AB-8395-D141F1686D27}" type="datetimeFigureOut">
              <a:rPr lang="en-US" smtClean="0"/>
              <a:t>7/28/2012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32A47-B41F-49AB-8395-D141F1686D27}" type="datetimeFigureOut">
              <a:rPr lang="en-US" smtClean="0"/>
              <a:t>7/28/2012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1BA3C-87A6-4246-8775-1719260E97AE}"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AF32A47-B41F-49AB-8395-D141F1686D27}" type="datetimeFigureOut">
              <a:rPr lang="en-US" smtClean="0"/>
              <a:t>7/28/2012</a:t>
            </a:fld>
            <a:endParaRPr lang="en-US"/>
          </a:p>
        </p:txBody>
      </p:sp>
      <p:sp>
        <p:nvSpPr>
          <p:cNvPr id="9" name="Slide Number Placeholder 8"/>
          <p:cNvSpPr>
            <a:spLocks noGrp="1"/>
          </p:cNvSpPr>
          <p:nvPr>
            <p:ph type="sldNum" sz="quarter" idx="11"/>
          </p:nvPr>
        </p:nvSpPr>
        <p:spPr/>
        <p:txBody>
          <a:bodyPr/>
          <a:lstStyle/>
          <a:p>
            <a:fld id="{4D81BA3C-87A6-4246-8775-1719260E97A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D81BA3C-87A6-4246-8775-1719260E97AE}"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AF32A47-B41F-49AB-8395-D141F1686D27}" type="datetimeFigureOut">
              <a:rPr lang="en-US" smtClean="0"/>
              <a:t>7/28/2012</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13.jpe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10.jpe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11.jpe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artisticPastelsSmooth/>
                    </a14:imgEffect>
                    <a14:imgEffect>
                      <a14:colorTemperature colorTemp="5900"/>
                    </a14:imgEffect>
                    <a14:imgEffect>
                      <a14:saturation sat="57000"/>
                    </a14:imgEffect>
                  </a14:imgLayer>
                </a14:imgProps>
              </a:ext>
            </a:extLst>
          </a:blip>
          <a:srcRect/>
          <a:stretch>
            <a:fillRect t="38000" b="-3000"/>
          </a:stretch>
        </a:blipFill>
        <a:effectLst/>
      </p:bgPr>
    </p:bg>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4495800"/>
            <a:ext cx="6461760" cy="1066800"/>
          </a:xfrm>
        </p:spPr>
        <p:txBody>
          <a:bodyPr>
            <a:normAutofit/>
          </a:bodyPr>
          <a:lstStyle/>
          <a:p>
            <a:endParaRPr lang="en-US" sz="2800" dirty="0">
              <a:solidFill>
                <a:schemeClr val="tx1"/>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6624" y="1769880"/>
            <a:ext cx="4088889" cy="901587"/>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00" y="786537"/>
            <a:ext cx="4063492" cy="901587"/>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38829" y="2667000"/>
            <a:ext cx="818971" cy="334868"/>
          </a:xfrm>
          <a:prstGeom prst="rect">
            <a:avLst/>
          </a:prstGeom>
        </p:spPr>
      </p:pic>
      <p:sp>
        <p:nvSpPr>
          <p:cNvPr id="9" name="Subtitle 4"/>
          <p:cNvSpPr txBox="1">
            <a:spLocks/>
          </p:cNvSpPr>
          <p:nvPr/>
        </p:nvSpPr>
        <p:spPr>
          <a:xfrm>
            <a:off x="1905000" y="5257800"/>
            <a:ext cx="4093212" cy="1066800"/>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r>
              <a:rPr lang="en-US" sz="2400" dirty="0" smtClean="0">
                <a:solidFill>
                  <a:schemeClr val="tx1"/>
                </a:solidFill>
              </a:rPr>
              <a:t>July 29, 2012</a:t>
            </a:r>
          </a:p>
          <a:p>
            <a:r>
              <a:rPr lang="en-US" sz="2400" dirty="0" smtClean="0">
                <a:solidFill>
                  <a:schemeClr val="tx1"/>
                </a:solidFill>
              </a:rPr>
              <a:t>Part 1</a:t>
            </a:r>
            <a:endParaRPr lang="en-US" sz="2400" dirty="0">
              <a:solidFill>
                <a:schemeClr val="tx1"/>
              </a:solidFill>
            </a:endParaRPr>
          </a:p>
        </p:txBody>
      </p:sp>
    </p:spTree>
    <p:extLst>
      <p:ext uri="{BB962C8B-B14F-4D97-AF65-F5344CB8AC3E}">
        <p14:creationId xmlns:p14="http://schemas.microsoft.com/office/powerpoint/2010/main" val="19680908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solidFill>
                  <a:schemeClr val="accent1"/>
                </a:solidFill>
              </a:rPr>
              <a:t>What are we doing wrong?</a:t>
            </a:r>
            <a:endParaRPr lang="en-US" b="1" i="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857250" indent="-742950">
              <a:buFont typeface="+mj-lt"/>
              <a:buAutoNum type="arabicPeriod"/>
            </a:pPr>
            <a:r>
              <a:rPr lang="en-US" sz="3600" b="1" dirty="0" smtClean="0">
                <a:solidFill>
                  <a:schemeClr val="tx2"/>
                </a:solidFill>
              </a:rPr>
              <a:t>Wrong </a:t>
            </a:r>
            <a:r>
              <a:rPr lang="en-US" sz="3600" b="1" i="1" u="sng" dirty="0" smtClean="0">
                <a:solidFill>
                  <a:schemeClr val="tx2"/>
                </a:solidFill>
              </a:rPr>
              <a:t>STANDARD</a:t>
            </a:r>
            <a:r>
              <a:rPr lang="en-US" sz="3600" b="1" dirty="0" smtClean="0">
                <a:solidFill>
                  <a:schemeClr val="tx2"/>
                </a:solidFill>
              </a:rPr>
              <a:t> for holiness</a:t>
            </a:r>
          </a:p>
          <a:p>
            <a:pPr marL="857250" indent="-742950">
              <a:buFont typeface="+mj-lt"/>
              <a:buAutoNum type="arabicPeriod"/>
            </a:pPr>
            <a:endParaRPr lang="en-US" sz="3600" b="1" dirty="0" smtClean="0">
              <a:solidFill>
                <a:schemeClr val="tx2"/>
              </a:solidFill>
            </a:endParaRPr>
          </a:p>
          <a:p>
            <a:pPr marL="857250" indent="-742950">
              <a:buFont typeface="+mj-lt"/>
              <a:buAutoNum type="arabicPeriod"/>
            </a:pPr>
            <a:r>
              <a:rPr lang="en-US" sz="3600" b="1" dirty="0">
                <a:solidFill>
                  <a:schemeClr val="tx2"/>
                </a:solidFill>
              </a:rPr>
              <a:t>W</a:t>
            </a:r>
            <a:r>
              <a:rPr lang="en-US" sz="3600" b="1" dirty="0" smtClean="0">
                <a:solidFill>
                  <a:schemeClr val="tx2"/>
                </a:solidFill>
              </a:rPr>
              <a:t>rong </a:t>
            </a:r>
            <a:r>
              <a:rPr lang="en-US" sz="3600" b="1" i="1" u="sng" dirty="0" smtClean="0">
                <a:solidFill>
                  <a:schemeClr val="tx2"/>
                </a:solidFill>
              </a:rPr>
              <a:t>SOURCE OF POWER </a:t>
            </a:r>
            <a:r>
              <a:rPr lang="en-US" sz="3600" b="1" dirty="0" smtClean="0">
                <a:solidFill>
                  <a:schemeClr val="tx2"/>
                </a:solidFill>
              </a:rPr>
              <a:t>to change</a:t>
            </a:r>
          </a:p>
          <a:p>
            <a:pPr marL="857250" indent="-742950">
              <a:buFont typeface="+mj-lt"/>
              <a:buAutoNum type="arabicPeriod"/>
            </a:pPr>
            <a:endParaRPr lang="en-US" sz="3600" b="1" dirty="0" smtClean="0">
              <a:solidFill>
                <a:schemeClr val="tx2"/>
              </a:solidFill>
            </a:endParaRPr>
          </a:p>
          <a:p>
            <a:pPr marL="857250" indent="-742950">
              <a:buFont typeface="+mj-lt"/>
              <a:buAutoNum type="arabicPeriod"/>
            </a:pPr>
            <a:r>
              <a:rPr lang="en-US" sz="3600" b="1" dirty="0" smtClean="0">
                <a:solidFill>
                  <a:schemeClr val="tx2"/>
                </a:solidFill>
              </a:rPr>
              <a:t>Wrong </a:t>
            </a:r>
            <a:r>
              <a:rPr lang="en-US" sz="3600" b="1" i="1" u="sng" dirty="0" smtClean="0">
                <a:solidFill>
                  <a:schemeClr val="tx2"/>
                </a:solidFill>
              </a:rPr>
              <a:t>MOTIVATION</a:t>
            </a:r>
            <a:r>
              <a:rPr lang="en-US" sz="3600" b="1" i="1" dirty="0" smtClean="0">
                <a:solidFill>
                  <a:schemeClr val="tx2"/>
                </a:solidFill>
              </a:rPr>
              <a:t> </a:t>
            </a:r>
            <a:r>
              <a:rPr lang="en-US" sz="3600" b="1" dirty="0" smtClean="0">
                <a:solidFill>
                  <a:schemeClr val="tx2"/>
                </a:solidFill>
              </a:rPr>
              <a:t>to fight sin</a:t>
            </a:r>
            <a:endParaRPr lang="en-US" sz="3600" b="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405319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GOD’S STANDARD</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“But among you </a:t>
            </a:r>
            <a:r>
              <a:rPr lang="en-US" sz="3600" i="1" u="sng" dirty="0">
                <a:solidFill>
                  <a:schemeClr val="tx2"/>
                </a:solidFill>
              </a:rPr>
              <a:t>there must not be even a hint </a:t>
            </a:r>
            <a:r>
              <a:rPr lang="en-US" sz="3600" i="1" dirty="0">
                <a:solidFill>
                  <a:schemeClr val="tx2"/>
                </a:solidFill>
              </a:rPr>
              <a:t>of sexual immorality, or of any kind of impurity, or of greed, because these are improper for God’s holy people.”  Ephesians </a:t>
            </a:r>
            <a:r>
              <a:rPr lang="en-US" sz="3600" i="1" dirty="0" smtClean="0">
                <a:solidFill>
                  <a:schemeClr val="tx2"/>
                </a:solidFill>
              </a:rPr>
              <a:t>5:3</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807742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GOD’S STANDARD</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“But among you </a:t>
            </a:r>
            <a:r>
              <a:rPr lang="en-US" sz="3600" i="1" u="sng" dirty="0">
                <a:solidFill>
                  <a:schemeClr val="tx2"/>
                </a:solidFill>
              </a:rPr>
              <a:t>there must not be even a hint </a:t>
            </a:r>
            <a:r>
              <a:rPr lang="en-US" sz="3600" i="1" dirty="0">
                <a:solidFill>
                  <a:schemeClr val="tx2"/>
                </a:solidFill>
              </a:rPr>
              <a:t>of sexual immorality, or of any kind of impurity, or of greed, because these are improper for God’s holy people.”  Ephesians </a:t>
            </a:r>
            <a:r>
              <a:rPr lang="en-US" sz="3600" i="1" dirty="0" smtClean="0">
                <a:solidFill>
                  <a:schemeClr val="tx2"/>
                </a:solidFill>
              </a:rPr>
              <a:t>5:3</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
        <p:nvSpPr>
          <p:cNvPr id="3" name="Rectangle 2"/>
          <p:cNvSpPr/>
          <p:nvPr/>
        </p:nvSpPr>
        <p:spPr>
          <a:xfrm rot="20666243">
            <a:off x="742378" y="4148362"/>
            <a:ext cx="7786106" cy="1107996"/>
          </a:xfrm>
          <a:prstGeom prst="rect">
            <a:avLst/>
          </a:prstGeom>
          <a:noFill/>
        </p:spPr>
        <p:txBody>
          <a:bodyPr wrap="none" lIns="91440" tIns="45720" rIns="91440" bIns="45720">
            <a:spAutoFit/>
          </a:bodyPr>
          <a:lstStyle/>
          <a:p>
            <a:pPr algn="ctr"/>
            <a:r>
              <a:rPr lang="en-US" sz="6600" b="1" cap="none" spc="0" dirty="0" smtClean="0">
                <a:ln w="1905"/>
                <a:solidFill>
                  <a:srgbClr val="FF0000"/>
                </a:solidFill>
                <a:effectLst>
                  <a:innerShdw blurRad="69850" dist="43180" dir="5400000">
                    <a:srgbClr val="000000">
                      <a:alpha val="65000"/>
                    </a:srgbClr>
                  </a:innerShdw>
                </a:effectLst>
                <a:latin typeface="Berlin Sans FB" pitchFamily="34" charset="0"/>
              </a:rPr>
              <a:t>NOT EVEN A HINT!</a:t>
            </a:r>
            <a:endParaRPr lang="en-US" sz="6600" b="1" cap="none" spc="0" dirty="0">
              <a:ln w="1905"/>
              <a:solidFill>
                <a:srgbClr val="FF0000"/>
              </a:solidFill>
              <a:effectLst>
                <a:innerShdw blurRad="69850" dist="43180" dir="5400000">
                  <a:srgbClr val="000000">
                    <a:alpha val="65000"/>
                  </a:srgbClr>
                </a:innerShdw>
              </a:effectLst>
              <a:latin typeface="Berlin Sans FB" pitchFamily="34" charset="0"/>
            </a:endParaRPr>
          </a:p>
        </p:txBody>
      </p:sp>
    </p:spTree>
    <p:extLst>
      <p:ext uri="{BB962C8B-B14F-4D97-AF65-F5344CB8AC3E}">
        <p14:creationId xmlns:p14="http://schemas.microsoft.com/office/powerpoint/2010/main" val="2653678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Matthew 5:27-30</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“You have heard that it was said to those of old, ‘You shall not commit adultery.’  But I say to you that whoever looks at a woman to lust for her has already committed adultery with her in his heart.  </a:t>
            </a:r>
            <a:r>
              <a:rPr lang="en-US" sz="3600" i="1" dirty="0" smtClean="0">
                <a:solidFill>
                  <a:schemeClr val="tx2"/>
                </a:solidFill>
              </a:rPr>
              <a:t>If your right eye causes you to sin, pluck it out and cast it from you; </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8848539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Matthew 5:27-30</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199"/>
            <a:ext cx="7709077" cy="4800601"/>
          </a:xfrm>
        </p:spPr>
        <p:txBody>
          <a:bodyPr>
            <a:normAutofit/>
          </a:bodyPr>
          <a:lstStyle/>
          <a:p>
            <a:pPr marL="114300" indent="0">
              <a:buNone/>
            </a:pPr>
            <a:r>
              <a:rPr lang="en-US" sz="3600" i="1" dirty="0" smtClean="0">
                <a:solidFill>
                  <a:schemeClr val="tx2"/>
                </a:solidFill>
              </a:rPr>
              <a:t>for </a:t>
            </a:r>
            <a:r>
              <a:rPr lang="en-US" sz="3600" i="1" dirty="0">
                <a:solidFill>
                  <a:schemeClr val="tx2"/>
                </a:solidFill>
              </a:rPr>
              <a:t>it is more profitable for you that one of your members perish, than for your whole body to be cast into hell.  And if your right hand causes you to sin, cut it off and cast it from you; for it is more profitable for you that one of your members perish, than for your whole body to be cast into hell</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9049165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295400"/>
            <a:ext cx="7709077" cy="4437888"/>
          </a:xfrm>
        </p:spPr>
        <p:txBody>
          <a:bodyPr/>
          <a:lstStyle/>
          <a:p>
            <a:endParaRPr lang="en-US" dirty="0">
              <a:solidFill>
                <a:schemeClr val="accent4">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5122" name="Picture 2" descr="http://powerofpositivity.net/wp-content/uploads/2012/02/setting-the-bar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304800"/>
            <a:ext cx="4114800"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9859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239962"/>
          </a:xfrm>
        </p:spPr>
        <p:txBody>
          <a:bodyPr/>
          <a:lstStyle/>
          <a:p>
            <a:pPr algn="ctr"/>
            <a:r>
              <a:rPr lang="en-US" sz="3800" b="1" dirty="0">
                <a:solidFill>
                  <a:schemeClr val="accent1"/>
                </a:solidFill>
              </a:rPr>
              <a:t>We need neither pride nor despair.</a:t>
            </a:r>
            <a:br>
              <a:rPr lang="en-US" sz="3800" b="1" dirty="0">
                <a:solidFill>
                  <a:schemeClr val="accent1"/>
                </a:solidFill>
              </a:rPr>
            </a:br>
            <a:r>
              <a:rPr lang="en-US" sz="3800" b="1" dirty="0">
                <a:solidFill>
                  <a:schemeClr val="accent1"/>
                </a:solidFill>
              </a:rPr>
              <a:t>We need </a:t>
            </a:r>
            <a:r>
              <a:rPr lang="en-US" sz="3800" b="1" i="1" u="sng" dirty="0" smtClean="0">
                <a:solidFill>
                  <a:schemeClr val="accent1"/>
                </a:solidFill>
              </a:rPr>
              <a:t>QUIET CONFIDENCE </a:t>
            </a:r>
            <a:r>
              <a:rPr lang="en-US" sz="3800" b="1" dirty="0" smtClean="0">
                <a:solidFill>
                  <a:schemeClr val="accent1"/>
                </a:solidFill>
              </a:rPr>
              <a:t>in </a:t>
            </a:r>
            <a:r>
              <a:rPr lang="en-US" sz="3800" b="1" dirty="0">
                <a:solidFill>
                  <a:schemeClr val="accent1"/>
                </a:solidFill>
              </a:rPr>
              <a:t>the power of Christ in our lives.</a:t>
            </a: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3048000"/>
            <a:ext cx="7709077" cy="2685288"/>
          </a:xfrm>
        </p:spPr>
        <p:txBody>
          <a:bodyPr>
            <a:normAutofit/>
          </a:bodyPr>
          <a:lstStyle/>
          <a:p>
            <a:pPr marL="114300" indent="0">
              <a:buNone/>
            </a:pPr>
            <a:r>
              <a:rPr lang="en-US" sz="3600" i="1" dirty="0">
                <a:solidFill>
                  <a:schemeClr val="tx2"/>
                </a:solidFill>
              </a:rPr>
              <a:t>“Yet in all these things we are more than conquerors through Him who loved us.”  Romans 8:37</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4567841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239962"/>
          </a:xfrm>
        </p:spPr>
        <p:txBody>
          <a:bodyPr/>
          <a:lstStyle/>
          <a:p>
            <a:pPr algn="ctr"/>
            <a:r>
              <a:rPr lang="en-US" sz="3800" b="1" dirty="0">
                <a:solidFill>
                  <a:schemeClr val="accent1"/>
                </a:solidFill>
              </a:rPr>
              <a:t>The </a:t>
            </a:r>
            <a:r>
              <a:rPr lang="en-US" sz="3800" b="1" dirty="0" smtClean="0">
                <a:solidFill>
                  <a:schemeClr val="accent1"/>
                </a:solidFill>
              </a:rPr>
              <a:t>standard isn’t </a:t>
            </a:r>
            <a:r>
              <a:rPr lang="en-US" sz="3800" b="1" dirty="0">
                <a:solidFill>
                  <a:schemeClr val="accent1"/>
                </a:solidFill>
              </a:rPr>
              <a:t>about what He wants </a:t>
            </a:r>
            <a:r>
              <a:rPr lang="en-US" sz="3800" b="1" i="1" u="sng" dirty="0" smtClean="0">
                <a:solidFill>
                  <a:schemeClr val="accent1"/>
                </a:solidFill>
              </a:rPr>
              <a:t>FROM</a:t>
            </a:r>
            <a:r>
              <a:rPr lang="en-US" sz="3800" b="1" dirty="0" smtClean="0">
                <a:solidFill>
                  <a:schemeClr val="accent1"/>
                </a:solidFill>
              </a:rPr>
              <a:t> us</a:t>
            </a:r>
            <a:r>
              <a:rPr lang="en-US" sz="3800" b="1" dirty="0">
                <a:solidFill>
                  <a:schemeClr val="accent1"/>
                </a:solidFill>
              </a:rPr>
              <a:t>, but rather </a:t>
            </a:r>
            <a:r>
              <a:rPr lang="en-US" sz="3800" b="1" i="1" u="sng" dirty="0" smtClean="0">
                <a:solidFill>
                  <a:schemeClr val="accent1"/>
                </a:solidFill>
              </a:rPr>
              <a:t>FOR</a:t>
            </a:r>
            <a:r>
              <a:rPr lang="en-US" sz="3800" b="1" dirty="0" smtClean="0">
                <a:solidFill>
                  <a:schemeClr val="accent1"/>
                </a:solidFill>
              </a:rPr>
              <a:t> us</a:t>
            </a:r>
            <a:endParaRPr lang="en-US" sz="3800"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9" name="Picture 2" descr="http://inspirationaldaily.files.wordpress.com/2012/01/mother-lov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7675" y="2362200"/>
            <a:ext cx="5852708"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3348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accent1"/>
                </a:solidFill>
              </a:rPr>
              <a:t>1 Thessalonians 4:3-7</a:t>
            </a: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447800"/>
            <a:ext cx="7709077" cy="4648200"/>
          </a:xfrm>
        </p:spPr>
        <p:txBody>
          <a:bodyPr>
            <a:normAutofit/>
          </a:bodyPr>
          <a:lstStyle/>
          <a:p>
            <a:pPr marL="114300" indent="0">
              <a:buNone/>
            </a:pPr>
            <a:r>
              <a:rPr lang="en-US" sz="3600" i="1" dirty="0">
                <a:solidFill>
                  <a:schemeClr val="tx2"/>
                </a:solidFill>
              </a:rPr>
              <a:t>“For this is the will of God, your sanctification: that you should abstain from sexual immorality; that each of you should know how to possess his own vessel in sanctification and honor, not in passion of lust, like the Gentiles who do not know God</a:t>
            </a:r>
            <a:r>
              <a:rPr lang="en-US" sz="3600" i="1" dirty="0" smtClean="0">
                <a:solidFill>
                  <a:schemeClr val="tx2"/>
                </a:solidFill>
              </a:rPr>
              <a:t>… </a:t>
            </a:r>
            <a:r>
              <a:rPr lang="en-US" sz="3600" b="1" i="1" u="sng" dirty="0" smtClean="0">
                <a:solidFill>
                  <a:schemeClr val="tx2"/>
                </a:solidFill>
              </a:rPr>
              <a:t>For </a:t>
            </a:r>
            <a:r>
              <a:rPr lang="en-US" sz="3600" b="1" i="1" u="sng" dirty="0">
                <a:solidFill>
                  <a:schemeClr val="tx2"/>
                </a:solidFill>
              </a:rPr>
              <a:t>God did not call us to uncleanness, but in holiness</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851773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1026" name="Picture 2" descr="http://franthony.com/wp-content/uploads/2012/07/titanic.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457" y="1143000"/>
            <a:ext cx="7799294" cy="441960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a:spLocks noGrp="1"/>
          </p:cNvSpPr>
          <p:nvPr>
            <p:ph type="title"/>
          </p:nvPr>
        </p:nvSpPr>
        <p:spPr>
          <a:xfrm>
            <a:off x="457200" y="152400"/>
            <a:ext cx="7620000" cy="868362"/>
          </a:xfrm>
        </p:spPr>
        <p:txBody>
          <a:bodyPr/>
          <a:lstStyle/>
          <a:p>
            <a:pPr algn="ctr"/>
            <a:r>
              <a:rPr lang="en-US" sz="3600" i="1" dirty="0" smtClean="0">
                <a:solidFill>
                  <a:schemeClr val="accent1"/>
                </a:solidFill>
              </a:rPr>
              <a:t>“small wounds doomed the </a:t>
            </a:r>
            <a:r>
              <a:rPr lang="en-US" sz="3600" i="1" dirty="0" err="1" smtClean="0">
                <a:solidFill>
                  <a:schemeClr val="accent1"/>
                </a:solidFill>
              </a:rPr>
              <a:t>Titantic</a:t>
            </a:r>
            <a:r>
              <a:rPr lang="en-US" sz="3600" i="1" dirty="0" smtClean="0">
                <a:solidFill>
                  <a:schemeClr val="accent1"/>
                </a:solidFill>
              </a:rPr>
              <a:t>”</a:t>
            </a:r>
            <a:endParaRPr lang="en-US" sz="3600" i="1" dirty="0">
              <a:solidFill>
                <a:schemeClr val="accent1"/>
              </a:solidFill>
            </a:endParaRPr>
          </a:p>
        </p:txBody>
      </p:sp>
    </p:spTree>
    <p:extLst>
      <p:ext uri="{BB962C8B-B14F-4D97-AF65-F5344CB8AC3E}">
        <p14:creationId xmlns:p14="http://schemas.microsoft.com/office/powerpoint/2010/main" val="1838166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Songs 2:15</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smtClean="0">
                <a:solidFill>
                  <a:schemeClr val="tx2"/>
                </a:solidFill>
              </a:rPr>
              <a:t>“</a:t>
            </a:r>
            <a:r>
              <a:rPr lang="en-US" sz="3600" i="1" dirty="0">
                <a:solidFill>
                  <a:schemeClr val="tx2"/>
                </a:solidFill>
              </a:rPr>
              <a:t>Catch us the foxes, the little foxes that spoil the vines, for our vines have tender grapes</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495985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LUST IS…</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371600"/>
            <a:ext cx="7709077" cy="4361688"/>
          </a:xfrm>
        </p:spPr>
        <p:txBody>
          <a:bodyPr>
            <a:normAutofit/>
          </a:bodyPr>
          <a:lstStyle/>
          <a:p>
            <a:pPr marL="114300" indent="0" algn="ctr">
              <a:buNone/>
            </a:pP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367722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LUST IS…</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371600"/>
            <a:ext cx="7709077" cy="4361688"/>
          </a:xfrm>
        </p:spPr>
        <p:txBody>
          <a:bodyPr>
            <a:normAutofit/>
          </a:bodyPr>
          <a:lstStyle/>
          <a:p>
            <a:pPr marL="114300" indent="0" algn="ctr">
              <a:buNone/>
            </a:pPr>
            <a:r>
              <a:rPr lang="en-US" sz="3600" i="1" dirty="0" smtClean="0">
                <a:solidFill>
                  <a:schemeClr val="tx2"/>
                </a:solidFill>
              </a:rPr>
              <a:t>“any desire that you can’t control”</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2050" name="Picture 2" descr="http://fc01.deviantart.net/fs40/i/2009/035/0/d/Greed_by_Lio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517648"/>
            <a:ext cx="4012857" cy="3959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6202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Mark 4:19</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 “And the cares of this world, and the deceitfulness of riches, and the lusts of other things entering in, choke the word, and it becomes unfruitful</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048788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Our Usual Experience</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371600"/>
            <a:ext cx="7709077" cy="4361688"/>
          </a:xfrm>
        </p:spPr>
        <p:txBody>
          <a:bodyPr>
            <a:normAutofit/>
          </a:bodyPr>
          <a:lstStyle/>
          <a:p>
            <a:pPr marL="114300" indent="0" algn="ctr">
              <a:buNone/>
            </a:pP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493767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Our Usual Experience</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371600"/>
            <a:ext cx="7709077" cy="4361688"/>
          </a:xfrm>
        </p:spPr>
        <p:txBody>
          <a:bodyPr>
            <a:normAutofit/>
          </a:bodyPr>
          <a:lstStyle/>
          <a:p>
            <a:pPr marL="114300" indent="0" algn="ctr">
              <a:buNone/>
            </a:pP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4098" name="Picture 2" descr="http://media.trb.com/media/thumbnails/story/2010-10/140900300-2820103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7743" y="1659634"/>
            <a:ext cx="4800600" cy="4512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6745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solidFill>
                  <a:schemeClr val="accent1"/>
                </a:solidFill>
              </a:rPr>
              <a:t>What are we doing wrong?</a:t>
            </a:r>
            <a:endParaRPr lang="en-US" b="1" i="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857250" indent="-742950">
              <a:buFont typeface="+mj-lt"/>
              <a:buAutoNum type="arabicPeriod"/>
            </a:pPr>
            <a:endParaRPr lang="en-US" sz="3600" b="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8545490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737</TotalTime>
  <Words>445</Words>
  <Application>Microsoft Office PowerPoint</Application>
  <PresentationFormat>On-screen Show (4:3)</PresentationFormat>
  <Paragraphs>33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PowerPoint Presentation</vt:lpstr>
      <vt:lpstr>“small wounds doomed the Titantic”</vt:lpstr>
      <vt:lpstr>Songs 2:15</vt:lpstr>
      <vt:lpstr>LUST IS…</vt:lpstr>
      <vt:lpstr>LUST IS…</vt:lpstr>
      <vt:lpstr>Mark 4:19</vt:lpstr>
      <vt:lpstr>Our Usual Experience</vt:lpstr>
      <vt:lpstr>Our Usual Experience</vt:lpstr>
      <vt:lpstr>What are we doing wrong?</vt:lpstr>
      <vt:lpstr>What are we doing wrong?</vt:lpstr>
      <vt:lpstr>GOD’S STANDARD</vt:lpstr>
      <vt:lpstr>GOD’S STANDARD</vt:lpstr>
      <vt:lpstr>Matthew 5:27-30</vt:lpstr>
      <vt:lpstr>Matthew 5:27-30</vt:lpstr>
      <vt:lpstr>PowerPoint Presentation</vt:lpstr>
      <vt:lpstr>We need neither pride nor despair. We need QUIET CONFIDENCE in the power of Christ in our lives.</vt:lpstr>
      <vt:lpstr>The standard isn’t about what He wants FROM us, but rather FOR us</vt:lpstr>
      <vt:lpstr>1 Thessalonians 4:3-7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Sam</dc:creator>
  <cp:lastModifiedBy>Fr. Anthony Messeh</cp:lastModifiedBy>
  <cp:revision>16</cp:revision>
  <dcterms:created xsi:type="dcterms:W3CDTF">2012-05-12T05:31:10Z</dcterms:created>
  <dcterms:modified xsi:type="dcterms:W3CDTF">2012-07-29T03:28:07Z</dcterms:modified>
</cp:coreProperties>
</file>