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260" r:id="rId4"/>
    <p:sldId id="305" r:id="rId5"/>
    <p:sldId id="301" r:id="rId6"/>
    <p:sldId id="304" r:id="rId7"/>
    <p:sldId id="324" r:id="rId8"/>
    <p:sldId id="306" r:id="rId9"/>
    <p:sldId id="307" r:id="rId10"/>
    <p:sldId id="308" r:id="rId11"/>
    <p:sldId id="309" r:id="rId12"/>
    <p:sldId id="310" r:id="rId13"/>
    <p:sldId id="311" r:id="rId14"/>
    <p:sldId id="312" r:id="rId15"/>
    <p:sldId id="313" r:id="rId16"/>
    <p:sldId id="314" r:id="rId17"/>
    <p:sldId id="270" r:id="rId18"/>
    <p:sldId id="317" r:id="rId19"/>
    <p:sldId id="318" r:id="rId20"/>
    <p:sldId id="269" r:id="rId21"/>
    <p:sldId id="323" r:id="rId22"/>
    <p:sldId id="319" r:id="rId23"/>
    <p:sldId id="325" r:id="rId24"/>
    <p:sldId id="321" r:id="rId25"/>
    <p:sldId id="3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13C6F5-41DF-4295-9E69-E656C1283AE0}"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181674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3C6F5-41DF-4295-9E69-E656C1283AE0}"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171713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3C6F5-41DF-4295-9E69-E656C1283AE0}"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275192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3C6F5-41DF-4295-9E69-E656C1283AE0}"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318939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13C6F5-41DF-4295-9E69-E656C1283AE0}"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836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3C6F5-41DF-4295-9E69-E656C1283AE0}"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412414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3C6F5-41DF-4295-9E69-E656C1283AE0}"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191414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3C6F5-41DF-4295-9E69-E656C1283AE0}"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196054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C6F5-41DF-4295-9E69-E656C1283AE0}"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318089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13C6F5-41DF-4295-9E69-E656C1283AE0}"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183473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13C6F5-41DF-4295-9E69-E656C1283AE0}"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355545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C6F5-41DF-4295-9E69-E656C1283AE0}"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33752-5D8D-4509-85C8-A48BCCF93FF1}" type="slidenum">
              <a:rPr lang="en-US" smtClean="0"/>
              <a:t>‹#›</a:t>
            </a:fld>
            <a:endParaRPr lang="en-US"/>
          </a:p>
        </p:txBody>
      </p:sp>
    </p:spTree>
    <p:extLst>
      <p:ext uri="{BB962C8B-B14F-4D97-AF65-F5344CB8AC3E}">
        <p14:creationId xmlns:p14="http://schemas.microsoft.com/office/powerpoint/2010/main" val="3542111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405" y="5091763"/>
            <a:ext cx="7834193" cy="1264588"/>
          </a:xfrm>
        </p:spPr>
        <p:txBody>
          <a:bodyPr anchor="ctr">
            <a:normAutofit/>
          </a:bodyPr>
          <a:lstStyle/>
          <a:p>
            <a:pPr algn="r"/>
            <a:r>
              <a:rPr lang="en-US" sz="3600" dirty="0"/>
              <a:t>Fellow Workers with God – Part 2</a:t>
            </a:r>
          </a:p>
        </p:txBody>
      </p:sp>
      <p:sp>
        <p:nvSpPr>
          <p:cNvPr id="3" name="Subtitle 2"/>
          <p:cNvSpPr>
            <a:spLocks noGrp="1"/>
          </p:cNvSpPr>
          <p:nvPr>
            <p:ph type="subTitle" idx="1"/>
          </p:nvPr>
        </p:nvSpPr>
        <p:spPr>
          <a:xfrm>
            <a:off x="8499107" y="5091763"/>
            <a:ext cx="2974207" cy="1264587"/>
          </a:xfrm>
        </p:spPr>
        <p:txBody>
          <a:bodyPr anchor="ctr">
            <a:normAutofit/>
          </a:bodyPr>
          <a:lstStyle/>
          <a:p>
            <a:pPr algn="l"/>
            <a:r>
              <a:rPr lang="en-US" sz="3600" b="1" i="1" dirty="0"/>
              <a:t>Ministry and Virtue</a:t>
            </a:r>
          </a:p>
        </p:txBody>
      </p:sp>
      <p:pic>
        <p:nvPicPr>
          <p:cNvPr id="5" name="Picture 4">
            <a:extLst>
              <a:ext uri="{FF2B5EF4-FFF2-40B4-BE49-F238E27FC236}">
                <a16:creationId xmlns:a16="http://schemas.microsoft.com/office/drawing/2014/main" id="{2E2DE478-ABD0-4F7F-9485-CC55595ADA5D}"/>
              </a:ext>
            </a:extLst>
          </p:cNvPr>
          <p:cNvPicPr>
            <a:picLocks noChangeAspect="1"/>
          </p:cNvPicPr>
          <p:nvPr/>
        </p:nvPicPr>
        <p:blipFill rotWithShape="1">
          <a:blip r:embed="rId2"/>
          <a:srcRect r="5998" b="-1"/>
          <a:stretch/>
        </p:blipFill>
        <p:spPr>
          <a:xfrm>
            <a:off x="-3983" y="10"/>
            <a:ext cx="12192000" cy="4571990"/>
          </a:xfrm>
          <a:prstGeom prst="rect">
            <a:avLst/>
          </a:prstGeom>
        </p:spPr>
      </p:pic>
      <p:cxnSp>
        <p:nvCxnSpPr>
          <p:cNvPr id="12"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7990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B263F3-D285-4548-A1E3-88FD2CD7168A}"/>
              </a:ext>
            </a:extLst>
          </p:cNvPr>
          <p:cNvSpPr>
            <a:spLocks noGrp="1"/>
          </p:cNvSpPr>
          <p:nvPr>
            <p:ph type="title"/>
          </p:nvPr>
        </p:nvSpPr>
        <p:spPr>
          <a:xfrm>
            <a:off x="4384039" y="365125"/>
            <a:ext cx="7164493" cy="1325563"/>
          </a:xfrm>
        </p:spPr>
        <p:txBody>
          <a:bodyPr>
            <a:normAutofit/>
          </a:bodyPr>
          <a:lstStyle/>
          <a:p>
            <a:endParaRPr lang="en-US"/>
          </a:p>
        </p:txBody>
      </p:sp>
      <p:pic>
        <p:nvPicPr>
          <p:cNvPr id="2050" name="Picture 2" descr="Related image">
            <a:extLst>
              <a:ext uri="{FF2B5EF4-FFF2-40B4-BE49-F238E27FC236}">
                <a16:creationId xmlns:a16="http://schemas.microsoft.com/office/drawing/2014/main" id="{B115CF12-D760-4AB0-A14F-B9AE06C90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93" y="642988"/>
            <a:ext cx="3036490" cy="55715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DD823A4-4372-41CA-B2B2-9F42B24B8773}"/>
              </a:ext>
            </a:extLst>
          </p:cNvPr>
          <p:cNvSpPr>
            <a:spLocks noGrp="1"/>
          </p:cNvSpPr>
          <p:nvPr>
            <p:ph idx="1"/>
          </p:nvPr>
        </p:nvSpPr>
        <p:spPr>
          <a:xfrm>
            <a:off x="4387515" y="2022601"/>
            <a:ext cx="7161017" cy="4154361"/>
          </a:xfrm>
        </p:spPr>
        <p:txBody>
          <a:bodyPr>
            <a:normAutofit/>
          </a:bodyPr>
          <a:lstStyle/>
          <a:p>
            <a:pPr marL="0" indent="0">
              <a:buNone/>
            </a:pPr>
            <a:r>
              <a:rPr lang="en-US" sz="3600" b="1" dirty="0"/>
              <a:t>Then the word of God spread, and the number of the disciples multiplied greatly in Jerusalem, and a great many of the priests were obedient to the faith. (Acts 6:7)</a:t>
            </a:r>
            <a:endParaRPr lang="en-US" sz="3600" dirty="0"/>
          </a:p>
        </p:txBody>
      </p:sp>
    </p:spTree>
    <p:extLst>
      <p:ext uri="{BB962C8B-B14F-4D97-AF65-F5344CB8AC3E}">
        <p14:creationId xmlns:p14="http://schemas.microsoft.com/office/powerpoint/2010/main" val="117577767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st stephen coptic">
            <a:extLst>
              <a:ext uri="{FF2B5EF4-FFF2-40B4-BE49-F238E27FC236}">
                <a16:creationId xmlns:a16="http://schemas.microsoft.com/office/drawing/2014/main" id="{CE1F14B8-894E-4BDC-B2CB-6FAD35FEB93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3471" r="-1" b="34589"/>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0FAD9111-165D-49AD-B2BC-E66916988960}"/>
              </a:ext>
            </a:extLst>
          </p:cNvPr>
          <p:cNvSpPr>
            <a:spLocks noGrp="1"/>
          </p:cNvSpPr>
          <p:nvPr>
            <p:ph idx="1"/>
          </p:nvPr>
        </p:nvSpPr>
        <p:spPr>
          <a:xfrm>
            <a:off x="342901" y="400050"/>
            <a:ext cx="5168900" cy="5660923"/>
          </a:xfrm>
        </p:spPr>
        <p:txBody>
          <a:bodyPr anchor="ctr">
            <a:normAutofit/>
          </a:bodyPr>
          <a:lstStyle/>
          <a:p>
            <a:pPr marL="0" indent="0">
              <a:buNone/>
            </a:pPr>
            <a:r>
              <a:rPr lang="en-US" sz="3600" b="1" dirty="0">
                <a:solidFill>
                  <a:srgbClr val="000000"/>
                </a:solidFill>
              </a:rPr>
              <a:t>And Stephen, full of faith and power, did great wonders and signs among the people. </a:t>
            </a:r>
            <a:r>
              <a:rPr lang="en-US" sz="3600" dirty="0">
                <a:solidFill>
                  <a:srgbClr val="000000"/>
                </a:solidFill>
              </a:rPr>
              <a:t>(Acts 6:8)</a:t>
            </a:r>
          </a:p>
          <a:p>
            <a:pPr marL="0" indent="0">
              <a:buNone/>
            </a:pPr>
            <a:br>
              <a:rPr lang="en-US" sz="3600" dirty="0">
                <a:solidFill>
                  <a:srgbClr val="000000"/>
                </a:solidFill>
              </a:rPr>
            </a:br>
            <a:r>
              <a:rPr lang="en-US" sz="3600" b="1" dirty="0">
                <a:solidFill>
                  <a:srgbClr val="000000"/>
                </a:solidFill>
              </a:rPr>
              <a:t>“And all who sat in the council, looking steadfastly at him, saw his face as the face of an angel.” </a:t>
            </a:r>
            <a:r>
              <a:rPr lang="en-US" sz="3600" dirty="0">
                <a:solidFill>
                  <a:srgbClr val="000000"/>
                </a:solidFill>
              </a:rPr>
              <a:t>(Acts 6:15)</a:t>
            </a:r>
          </a:p>
        </p:txBody>
      </p:sp>
    </p:spTree>
    <p:extLst>
      <p:ext uri="{BB962C8B-B14F-4D97-AF65-F5344CB8AC3E}">
        <p14:creationId xmlns:p14="http://schemas.microsoft.com/office/powerpoint/2010/main" val="24393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AFB1A-9F42-4472-9A38-EB709F016A79}"/>
              </a:ext>
            </a:extLst>
          </p:cNvPr>
          <p:cNvSpPr>
            <a:spLocks noGrp="1"/>
          </p:cNvSpPr>
          <p:nvPr>
            <p:ph idx="1"/>
          </p:nvPr>
        </p:nvSpPr>
        <p:spPr>
          <a:xfrm>
            <a:off x="838200" y="527537"/>
            <a:ext cx="10515600" cy="5952394"/>
          </a:xfrm>
        </p:spPr>
        <p:txBody>
          <a:bodyPr>
            <a:normAutofit/>
          </a:bodyPr>
          <a:lstStyle/>
          <a:p>
            <a:pPr marL="0" indent="0">
              <a:buNone/>
            </a:pPr>
            <a:r>
              <a:rPr lang="en-US" sz="3000" b="1" dirty="0"/>
              <a:t>20 But now indeed </a:t>
            </a:r>
            <a:r>
              <a:rPr lang="en-US" sz="3000" b="1" i="1" dirty="0"/>
              <a:t>there are</a:t>
            </a:r>
            <a:r>
              <a:rPr lang="en-US" sz="3000" b="1" dirty="0"/>
              <a:t> many members, yet one body. 21 And the eye cannot say to the hand, “I have no need of you”; nor again the head to the feet, “I have no need of you.” 22 No, much rather, those members of the body which seem to be weaker are necessary. 23 And those </a:t>
            </a:r>
            <a:r>
              <a:rPr lang="en-US" sz="3000" b="1" i="1" dirty="0"/>
              <a:t>members</a:t>
            </a:r>
            <a:r>
              <a:rPr lang="en-US" sz="3000" b="1" dirty="0"/>
              <a:t> of the body which we think to be less honorable, on these we bestow greater honor; and our unpresentable </a:t>
            </a:r>
            <a:r>
              <a:rPr lang="en-US" sz="3000" b="1" i="1" dirty="0"/>
              <a:t>parts </a:t>
            </a:r>
            <a:r>
              <a:rPr lang="en-US" sz="3000" b="1" dirty="0"/>
              <a:t>have greater modesty, 24 but our presentable </a:t>
            </a:r>
            <a:r>
              <a:rPr lang="en-US" sz="3000" b="1" i="1" dirty="0"/>
              <a:t>parts</a:t>
            </a:r>
            <a:r>
              <a:rPr lang="en-US" sz="3000" b="1" dirty="0"/>
              <a:t> have no need. But God composed the body, having given greater honor to that </a:t>
            </a:r>
            <a:r>
              <a:rPr lang="en-US" sz="3000" b="1" i="1" dirty="0"/>
              <a:t>part</a:t>
            </a:r>
            <a:r>
              <a:rPr lang="en-US" sz="3000" b="1" dirty="0"/>
              <a:t> which lacks it, 25 that there should be no schism in the body, but </a:t>
            </a:r>
            <a:r>
              <a:rPr lang="en-US" sz="3000" b="1" i="1" dirty="0"/>
              <a:t>that</a:t>
            </a:r>
            <a:r>
              <a:rPr lang="en-US" sz="3000" b="1" dirty="0"/>
              <a:t> the members should have the same care for one another. 26 And if one member suffers, all the members suffer with </a:t>
            </a:r>
            <a:r>
              <a:rPr lang="en-US" sz="3000" b="1" i="1" dirty="0"/>
              <a:t>it;</a:t>
            </a:r>
            <a:r>
              <a:rPr lang="en-US" sz="3000" b="1" dirty="0"/>
              <a:t> or if one member is honored, all the members rejoice with </a:t>
            </a:r>
            <a:r>
              <a:rPr lang="en-US" sz="3000" b="1" i="1" dirty="0"/>
              <a:t>it.</a:t>
            </a:r>
            <a:r>
              <a:rPr lang="en-US" sz="3000" dirty="0"/>
              <a:t> (1 Cor. 12:20-26)</a:t>
            </a:r>
          </a:p>
        </p:txBody>
      </p:sp>
    </p:spTree>
    <p:extLst>
      <p:ext uri="{BB962C8B-B14F-4D97-AF65-F5344CB8AC3E}">
        <p14:creationId xmlns:p14="http://schemas.microsoft.com/office/powerpoint/2010/main" val="1083454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F8406-54B7-4564-8C8E-9B5E7B233937}"/>
              </a:ext>
            </a:extLst>
          </p:cNvPr>
          <p:cNvSpPr>
            <a:spLocks noGrp="1"/>
          </p:cNvSpPr>
          <p:nvPr>
            <p:ph idx="1"/>
          </p:nvPr>
        </p:nvSpPr>
        <p:spPr>
          <a:xfrm>
            <a:off x="838200" y="246185"/>
            <a:ext cx="10515600" cy="5930778"/>
          </a:xfrm>
        </p:spPr>
        <p:txBody>
          <a:bodyPr>
            <a:noAutofit/>
          </a:bodyPr>
          <a:lstStyle/>
          <a:p>
            <a:pPr marL="0" indent="0">
              <a:buNone/>
            </a:pPr>
            <a:r>
              <a:rPr lang="en-US" sz="3000" b="1" dirty="0"/>
              <a:t>And I, brethren, could not speak to you as to spiritual </a:t>
            </a:r>
            <a:r>
              <a:rPr lang="en-US" sz="3000" b="1" i="1" dirty="0"/>
              <a:t>people</a:t>
            </a:r>
            <a:r>
              <a:rPr lang="en-US" sz="3000" b="1" dirty="0"/>
              <a:t> but as to carnal, as to babes in Christ. 2 I fed you with milk and not with solid food; for until now you were not able </a:t>
            </a:r>
            <a:r>
              <a:rPr lang="en-US" sz="3000" b="1" i="1" dirty="0"/>
              <a:t>to receive it,</a:t>
            </a:r>
            <a:r>
              <a:rPr lang="en-US" sz="3000" b="1" dirty="0"/>
              <a:t> and even now you are still not able; 3 for you are still carnal. For where </a:t>
            </a:r>
            <a:r>
              <a:rPr lang="en-US" sz="3000" b="1" i="1" dirty="0"/>
              <a:t>there are</a:t>
            </a:r>
            <a:r>
              <a:rPr lang="en-US" sz="3000" b="1" dirty="0"/>
              <a:t> envy, strife, and divisions among you, are you not carnal and behaving like </a:t>
            </a:r>
            <a:r>
              <a:rPr lang="en-US" sz="3000" b="1" i="1" dirty="0"/>
              <a:t>mere</a:t>
            </a:r>
            <a:r>
              <a:rPr lang="en-US" sz="3000" b="1" dirty="0"/>
              <a:t> men? 4 For when one says, “I am of Paul,” and another, “I </a:t>
            </a:r>
            <a:r>
              <a:rPr lang="en-US" sz="3000" b="1" i="1" dirty="0"/>
              <a:t>am</a:t>
            </a:r>
            <a:r>
              <a:rPr lang="en-US" sz="3000" b="1" dirty="0"/>
              <a:t> of Apollos,” are you not carnal? 5 Who then is Paul, and who </a:t>
            </a:r>
            <a:r>
              <a:rPr lang="en-US" sz="3000" b="1" i="1" dirty="0"/>
              <a:t>is</a:t>
            </a:r>
            <a:r>
              <a:rPr lang="en-US" sz="3000" b="1" dirty="0"/>
              <a:t> Apollos, but ministers through whom you believed, as the Lord gave to each one? 6 I planted, Apollos watered, but God gave the increase. 7 So then neither he who plants is anything, nor he who waters, but God who gives the increase. 8 Now he who plants and he who waters are one, and each one will receive his own reward according to his own labor. 9 For we are God’s fellow workers; you are God’s field, </a:t>
            </a:r>
            <a:r>
              <a:rPr lang="en-US" sz="3000" b="1" i="1" dirty="0"/>
              <a:t>you are</a:t>
            </a:r>
            <a:r>
              <a:rPr lang="en-US" sz="3000" b="1" dirty="0"/>
              <a:t> God’s building. </a:t>
            </a:r>
            <a:r>
              <a:rPr lang="en-US" sz="3000" dirty="0"/>
              <a:t>(1 Cor. 3:1-9)</a:t>
            </a:r>
          </a:p>
        </p:txBody>
      </p:sp>
    </p:spTree>
    <p:extLst>
      <p:ext uri="{BB962C8B-B14F-4D97-AF65-F5344CB8AC3E}">
        <p14:creationId xmlns:p14="http://schemas.microsoft.com/office/powerpoint/2010/main" val="1084545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482-D90C-46CF-9A40-D457F881ECB1}"/>
              </a:ext>
            </a:extLst>
          </p:cNvPr>
          <p:cNvSpPr>
            <a:spLocks noGrp="1"/>
          </p:cNvSpPr>
          <p:nvPr>
            <p:ph type="title"/>
          </p:nvPr>
        </p:nvSpPr>
        <p:spPr/>
        <p:txBody>
          <a:bodyPr/>
          <a:lstStyle/>
          <a:p>
            <a:r>
              <a:rPr lang="en-US" b="1" dirty="0"/>
              <a:t>Danger Signs in Ministry</a:t>
            </a:r>
          </a:p>
        </p:txBody>
      </p:sp>
      <p:sp>
        <p:nvSpPr>
          <p:cNvPr id="3" name="Content Placeholder 2">
            <a:extLst>
              <a:ext uri="{FF2B5EF4-FFF2-40B4-BE49-F238E27FC236}">
                <a16:creationId xmlns:a16="http://schemas.microsoft.com/office/drawing/2014/main" id="{BEB04943-1EBF-48DA-AFFC-D3D6A8932FEA}"/>
              </a:ext>
            </a:extLst>
          </p:cNvPr>
          <p:cNvSpPr>
            <a:spLocks noGrp="1"/>
          </p:cNvSpPr>
          <p:nvPr>
            <p:ph idx="1"/>
          </p:nvPr>
        </p:nvSpPr>
        <p:spPr>
          <a:xfrm>
            <a:off x="5095874" y="1825625"/>
            <a:ext cx="6257925" cy="4351338"/>
          </a:xfrm>
        </p:spPr>
        <p:txBody>
          <a:bodyPr>
            <a:normAutofit/>
          </a:bodyPr>
          <a:lstStyle/>
          <a:p>
            <a:pPr marL="514350" indent="-514350">
              <a:buFont typeface="+mj-lt"/>
              <a:buAutoNum type="arabicPeriod"/>
            </a:pPr>
            <a:r>
              <a:rPr lang="en-US" sz="4400" dirty="0"/>
              <a:t>ME-centered</a:t>
            </a:r>
          </a:p>
        </p:txBody>
      </p:sp>
      <p:pic>
        <p:nvPicPr>
          <p:cNvPr id="4098" name="Picture 2" descr="Image result for danger sign">
            <a:extLst>
              <a:ext uri="{FF2B5EF4-FFF2-40B4-BE49-F238E27FC236}">
                <a16:creationId xmlns:a16="http://schemas.microsoft.com/office/drawing/2014/main" id="{D4BCA555-6F89-4E05-A386-91D32D83E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825625"/>
            <a:ext cx="4237892" cy="423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02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482-D90C-46CF-9A40-D457F881ECB1}"/>
              </a:ext>
            </a:extLst>
          </p:cNvPr>
          <p:cNvSpPr>
            <a:spLocks noGrp="1"/>
          </p:cNvSpPr>
          <p:nvPr>
            <p:ph type="title"/>
          </p:nvPr>
        </p:nvSpPr>
        <p:spPr/>
        <p:txBody>
          <a:bodyPr/>
          <a:lstStyle/>
          <a:p>
            <a:r>
              <a:rPr lang="en-US" b="1" dirty="0"/>
              <a:t>Danger Signs in Ministry</a:t>
            </a:r>
          </a:p>
        </p:txBody>
      </p:sp>
      <p:sp>
        <p:nvSpPr>
          <p:cNvPr id="3" name="Content Placeholder 2">
            <a:extLst>
              <a:ext uri="{FF2B5EF4-FFF2-40B4-BE49-F238E27FC236}">
                <a16:creationId xmlns:a16="http://schemas.microsoft.com/office/drawing/2014/main" id="{BEB04943-1EBF-48DA-AFFC-D3D6A8932FEA}"/>
              </a:ext>
            </a:extLst>
          </p:cNvPr>
          <p:cNvSpPr>
            <a:spLocks noGrp="1"/>
          </p:cNvSpPr>
          <p:nvPr>
            <p:ph idx="1"/>
          </p:nvPr>
        </p:nvSpPr>
        <p:spPr>
          <a:xfrm>
            <a:off x="5095874" y="1825625"/>
            <a:ext cx="6257925" cy="4351338"/>
          </a:xfrm>
        </p:spPr>
        <p:txBody>
          <a:bodyPr>
            <a:normAutofit/>
          </a:bodyPr>
          <a:lstStyle/>
          <a:p>
            <a:pPr marL="514350" indent="-514350">
              <a:buFont typeface="+mj-lt"/>
              <a:buAutoNum type="arabicPeriod"/>
            </a:pPr>
            <a:r>
              <a:rPr lang="en-US" sz="4400" dirty="0"/>
              <a:t>ME-centered</a:t>
            </a:r>
          </a:p>
          <a:p>
            <a:pPr marL="514350" indent="-514350">
              <a:buFont typeface="+mj-lt"/>
              <a:buAutoNum type="arabicPeriod"/>
            </a:pPr>
            <a:r>
              <a:rPr lang="en-US" sz="4400" dirty="0"/>
              <a:t>Independent</a:t>
            </a:r>
          </a:p>
        </p:txBody>
      </p:sp>
      <p:pic>
        <p:nvPicPr>
          <p:cNvPr id="4098" name="Picture 2" descr="Image result for danger sign">
            <a:extLst>
              <a:ext uri="{FF2B5EF4-FFF2-40B4-BE49-F238E27FC236}">
                <a16:creationId xmlns:a16="http://schemas.microsoft.com/office/drawing/2014/main" id="{D4BCA555-6F89-4E05-A386-91D32D83E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825625"/>
            <a:ext cx="4237892" cy="423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2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482-D90C-46CF-9A40-D457F881ECB1}"/>
              </a:ext>
            </a:extLst>
          </p:cNvPr>
          <p:cNvSpPr>
            <a:spLocks noGrp="1"/>
          </p:cNvSpPr>
          <p:nvPr>
            <p:ph type="title"/>
          </p:nvPr>
        </p:nvSpPr>
        <p:spPr/>
        <p:txBody>
          <a:bodyPr/>
          <a:lstStyle/>
          <a:p>
            <a:r>
              <a:rPr lang="en-US" b="1" dirty="0"/>
              <a:t>Danger Signs in Ministry</a:t>
            </a:r>
          </a:p>
        </p:txBody>
      </p:sp>
      <p:sp>
        <p:nvSpPr>
          <p:cNvPr id="3" name="Content Placeholder 2">
            <a:extLst>
              <a:ext uri="{FF2B5EF4-FFF2-40B4-BE49-F238E27FC236}">
                <a16:creationId xmlns:a16="http://schemas.microsoft.com/office/drawing/2014/main" id="{BEB04943-1EBF-48DA-AFFC-D3D6A8932FEA}"/>
              </a:ext>
            </a:extLst>
          </p:cNvPr>
          <p:cNvSpPr>
            <a:spLocks noGrp="1"/>
          </p:cNvSpPr>
          <p:nvPr>
            <p:ph idx="1"/>
          </p:nvPr>
        </p:nvSpPr>
        <p:spPr>
          <a:xfrm>
            <a:off x="5095874" y="1825625"/>
            <a:ext cx="6257925" cy="4351338"/>
          </a:xfrm>
        </p:spPr>
        <p:txBody>
          <a:bodyPr>
            <a:normAutofit/>
          </a:bodyPr>
          <a:lstStyle/>
          <a:p>
            <a:pPr marL="514350" indent="-514350">
              <a:buFont typeface="+mj-lt"/>
              <a:buAutoNum type="arabicPeriod"/>
            </a:pPr>
            <a:r>
              <a:rPr lang="en-US" sz="4400" dirty="0"/>
              <a:t>ME-centered</a:t>
            </a:r>
          </a:p>
          <a:p>
            <a:pPr marL="514350" indent="-514350">
              <a:buFont typeface="+mj-lt"/>
              <a:buAutoNum type="arabicPeriod"/>
            </a:pPr>
            <a:r>
              <a:rPr lang="en-US" sz="4400" dirty="0"/>
              <a:t>Independent</a:t>
            </a:r>
          </a:p>
          <a:p>
            <a:pPr marL="514350" indent="-514350">
              <a:buFont typeface="+mj-lt"/>
              <a:buAutoNum type="arabicPeriod"/>
            </a:pPr>
            <a:r>
              <a:rPr lang="en-US" sz="4400" dirty="0"/>
              <a:t>Critical of ministry and others</a:t>
            </a:r>
          </a:p>
        </p:txBody>
      </p:sp>
      <p:pic>
        <p:nvPicPr>
          <p:cNvPr id="4098" name="Picture 2" descr="Image result for danger sign">
            <a:extLst>
              <a:ext uri="{FF2B5EF4-FFF2-40B4-BE49-F238E27FC236}">
                <a16:creationId xmlns:a16="http://schemas.microsoft.com/office/drawing/2014/main" id="{D4BCA555-6F89-4E05-A386-91D32D83E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825625"/>
            <a:ext cx="4237892" cy="423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8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123" y="369276"/>
            <a:ext cx="6682154" cy="6207369"/>
          </a:xfrm>
        </p:spPr>
        <p:txBody>
          <a:bodyPr>
            <a:noAutofit/>
          </a:bodyPr>
          <a:lstStyle/>
          <a:p>
            <a:pPr marL="0" indent="0">
              <a:buNone/>
            </a:pPr>
            <a:r>
              <a:rPr lang="en-US" sz="3400" b="1" dirty="0"/>
              <a:t>5 Let this mind be in you which was also in Christ Jesus, 6 who, being in the form of God, did not consider it robbery to be equal with God, 7 but made Himself of no reputation, taking the form of a bondservant, </a:t>
            </a:r>
            <a:r>
              <a:rPr lang="en-US" sz="3400" b="1" i="1" dirty="0"/>
              <a:t>and</a:t>
            </a:r>
            <a:r>
              <a:rPr lang="en-US" sz="3400" b="1" dirty="0"/>
              <a:t> coming in the likeness of men. 8 And being found in appearance as a man, He humbled Himself and became obedient to </a:t>
            </a:r>
            <a:r>
              <a:rPr lang="en-US" sz="3400" b="1" i="1" dirty="0"/>
              <a:t>the point of</a:t>
            </a:r>
            <a:r>
              <a:rPr lang="en-US" sz="3400" b="1" dirty="0"/>
              <a:t> death, even the death of the cross.</a:t>
            </a:r>
            <a:r>
              <a:rPr lang="en-US" sz="3400" dirty="0"/>
              <a:t> (Phil. 2:5-8) </a:t>
            </a:r>
          </a:p>
        </p:txBody>
      </p:sp>
      <p:pic>
        <p:nvPicPr>
          <p:cNvPr id="5" name="Picture 4" descr="A picture containing clipart&#10;&#10;Description generated with high confidence">
            <a:extLst>
              <a:ext uri="{FF2B5EF4-FFF2-40B4-BE49-F238E27FC236}">
                <a16:creationId xmlns:a16="http://schemas.microsoft.com/office/drawing/2014/main" id="{7DE862A1-10BC-4F80-83BC-3648FCDDF18D}"/>
              </a:ext>
            </a:extLst>
          </p:cNvPr>
          <p:cNvPicPr>
            <a:picLocks noChangeAspect="1"/>
          </p:cNvPicPr>
          <p:nvPr/>
        </p:nvPicPr>
        <p:blipFill rotWithShape="1">
          <a:blip r:embed="rId2">
            <a:extLst>
              <a:ext uri="{28A0092B-C50C-407E-A947-70E740481C1C}">
                <a14:useLocalDpi xmlns:a14="http://schemas.microsoft.com/office/drawing/2010/main" val="0"/>
              </a:ext>
            </a:extLst>
          </a:blip>
          <a:srcRect l="4777" r="862" b="-1"/>
          <a:stretch/>
        </p:blipFill>
        <p:spPr>
          <a:xfrm>
            <a:off x="7552266" y="10"/>
            <a:ext cx="4639733" cy="6857990"/>
          </a:xfrm>
          <a:prstGeom prst="rect">
            <a:avLst/>
          </a:prstGeom>
        </p:spPr>
      </p:pic>
    </p:spTree>
    <p:extLst>
      <p:ext uri="{BB962C8B-B14F-4D97-AF65-F5344CB8AC3E}">
        <p14:creationId xmlns:p14="http://schemas.microsoft.com/office/powerpoint/2010/main" val="83243384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37984-DC13-45A7-A2C5-6533F5A06039}"/>
              </a:ext>
            </a:extLst>
          </p:cNvPr>
          <p:cNvSpPr>
            <a:spLocks noGrp="1"/>
          </p:cNvSpPr>
          <p:nvPr>
            <p:ph idx="1"/>
          </p:nvPr>
        </p:nvSpPr>
        <p:spPr>
          <a:xfrm>
            <a:off x="762000" y="325315"/>
            <a:ext cx="5436577" cy="6330462"/>
          </a:xfrm>
        </p:spPr>
        <p:txBody>
          <a:bodyPr anchor="t">
            <a:noAutofit/>
          </a:bodyPr>
          <a:lstStyle/>
          <a:p>
            <a:pPr marL="0" indent="0">
              <a:buNone/>
            </a:pPr>
            <a:r>
              <a:rPr lang="en-US" sz="3200" b="1" dirty="0"/>
              <a:t>I have been crucified with Christ; it is no longer I who live, but Christ lives in me;</a:t>
            </a:r>
            <a:r>
              <a:rPr lang="en-US" sz="3200" dirty="0"/>
              <a:t> (Gal. 2:20)</a:t>
            </a:r>
          </a:p>
          <a:p>
            <a:pPr marL="0" indent="0">
              <a:buNone/>
            </a:pPr>
            <a:endParaRPr lang="en-US" sz="3200" b="1" dirty="0"/>
          </a:p>
        </p:txBody>
      </p:sp>
      <p:pic>
        <p:nvPicPr>
          <p:cNvPr id="5122" name="Picture 2" descr="Image result for ananias baptized paul">
            <a:extLst>
              <a:ext uri="{FF2B5EF4-FFF2-40B4-BE49-F238E27FC236}">
                <a16:creationId xmlns:a16="http://schemas.microsoft.com/office/drawing/2014/main" id="{37720718-F380-4E2E-AD85-BFCF243BB2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14" b="989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74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37984-DC13-45A7-A2C5-6533F5A06039}"/>
              </a:ext>
            </a:extLst>
          </p:cNvPr>
          <p:cNvSpPr>
            <a:spLocks noGrp="1"/>
          </p:cNvSpPr>
          <p:nvPr>
            <p:ph idx="1"/>
          </p:nvPr>
        </p:nvSpPr>
        <p:spPr>
          <a:xfrm>
            <a:off x="762000" y="325315"/>
            <a:ext cx="5436577" cy="6330462"/>
          </a:xfrm>
        </p:spPr>
        <p:txBody>
          <a:bodyPr anchor="t">
            <a:noAutofit/>
          </a:bodyPr>
          <a:lstStyle/>
          <a:p>
            <a:pPr marL="0" indent="0">
              <a:buNone/>
            </a:pPr>
            <a:r>
              <a:rPr lang="en-US" sz="3200" b="1" dirty="0"/>
              <a:t>I have been crucified with Christ; it is no longer I who live, but Christ lives in me;</a:t>
            </a:r>
            <a:r>
              <a:rPr lang="en-US" sz="3200" dirty="0"/>
              <a:t> (Gal. 2:20)</a:t>
            </a:r>
          </a:p>
          <a:p>
            <a:pPr marL="0" indent="0">
              <a:buNone/>
            </a:pPr>
            <a:endParaRPr lang="en-US" sz="3200" b="1" dirty="0"/>
          </a:p>
          <a:p>
            <a:pPr marL="0" indent="0">
              <a:buNone/>
            </a:pPr>
            <a:r>
              <a:rPr lang="en-US" sz="3200" b="1" dirty="0"/>
              <a:t>15 But the Lord said to him, “Go, for he is a chosen vessel of Mine to bear My name before Gentiles, kings, and the children of Israel. 16 For I will show him </a:t>
            </a:r>
            <a:r>
              <a:rPr lang="en-US" sz="3200" b="1" u="sng" dirty="0"/>
              <a:t>how many things he must suffer for My name’s sake</a:t>
            </a:r>
            <a:r>
              <a:rPr lang="en-US" sz="3200" b="1" dirty="0"/>
              <a:t>.” </a:t>
            </a:r>
            <a:r>
              <a:rPr lang="en-US" sz="3200" dirty="0"/>
              <a:t>(Acts 9:15,16)</a:t>
            </a:r>
          </a:p>
        </p:txBody>
      </p:sp>
      <p:pic>
        <p:nvPicPr>
          <p:cNvPr id="5122" name="Picture 2" descr="Image result for ananias baptized paul">
            <a:extLst>
              <a:ext uri="{FF2B5EF4-FFF2-40B4-BE49-F238E27FC236}">
                <a16:creationId xmlns:a16="http://schemas.microsoft.com/office/drawing/2014/main" id="{37720718-F380-4E2E-AD85-BFCF243BB2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14" b="989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35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E8651-3093-4689-82F0-C50EFD4E6669}"/>
              </a:ext>
            </a:extLst>
          </p:cNvPr>
          <p:cNvPicPr>
            <a:picLocks noChangeAspect="1"/>
          </p:cNvPicPr>
          <p:nvPr/>
        </p:nvPicPr>
        <p:blipFill rotWithShape="1">
          <a:blip r:embed="rId2"/>
          <a:srcRect l="25242" r="12091"/>
          <a:stretch/>
        </p:blipFill>
        <p:spPr>
          <a:xfrm>
            <a:off x="20" y="-257165"/>
            <a:ext cx="12191980" cy="6857990"/>
          </a:xfrm>
          <a:prstGeom prst="rect">
            <a:avLst/>
          </a:prstGeom>
        </p:spPr>
      </p:pic>
      <p:sp>
        <p:nvSpPr>
          <p:cNvPr id="3" name="Content Placeholder 2">
            <a:extLst>
              <a:ext uri="{FF2B5EF4-FFF2-40B4-BE49-F238E27FC236}">
                <a16:creationId xmlns:a16="http://schemas.microsoft.com/office/drawing/2014/main" id="{02E99002-8EB6-44C1-BB74-EC7523AC2078}"/>
              </a:ext>
            </a:extLst>
          </p:cNvPr>
          <p:cNvSpPr>
            <a:spLocks noGrp="1"/>
          </p:cNvSpPr>
          <p:nvPr>
            <p:ph idx="1"/>
          </p:nvPr>
        </p:nvSpPr>
        <p:spPr>
          <a:xfrm>
            <a:off x="2620108" y="430824"/>
            <a:ext cx="9167427" cy="3481754"/>
          </a:xfrm>
        </p:spPr>
        <p:txBody>
          <a:bodyPr anchor="t">
            <a:normAutofit/>
          </a:bodyPr>
          <a:lstStyle/>
          <a:p>
            <a:pPr marL="0" indent="0">
              <a:buNone/>
            </a:pPr>
            <a:r>
              <a:rPr lang="en-US" sz="4400" b="1" dirty="0"/>
              <a:t>For we are God’s fellow workers; you are God’s field, </a:t>
            </a:r>
            <a:r>
              <a:rPr lang="en-US" sz="4400" b="1" i="1" dirty="0"/>
              <a:t>you are</a:t>
            </a:r>
            <a:r>
              <a:rPr lang="en-US" sz="4400" b="1" dirty="0"/>
              <a:t> God’s building. </a:t>
            </a:r>
            <a:r>
              <a:rPr lang="en-US" sz="4400" dirty="0"/>
              <a:t>(1 Cor. 3:9)</a:t>
            </a:r>
          </a:p>
        </p:txBody>
      </p:sp>
    </p:spTree>
    <p:extLst>
      <p:ext uri="{BB962C8B-B14F-4D97-AF65-F5344CB8AC3E}">
        <p14:creationId xmlns:p14="http://schemas.microsoft.com/office/powerpoint/2010/main" val="3435020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house with trees in the background&#10;&#10;Description generated with very high confidence">
            <a:extLst>
              <a:ext uri="{FF2B5EF4-FFF2-40B4-BE49-F238E27FC236}">
                <a16:creationId xmlns:a16="http://schemas.microsoft.com/office/drawing/2014/main" id="{373F7DBE-031B-43B3-9051-659F54C5C8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4" y="1450731"/>
            <a:ext cx="6146224" cy="4082194"/>
          </a:xfrm>
        </p:spPr>
      </p:pic>
      <p:pic>
        <p:nvPicPr>
          <p:cNvPr id="9" name="Picture 8" descr="A large white house&#10;&#10;Description generated with very high confidence">
            <a:extLst>
              <a:ext uri="{FF2B5EF4-FFF2-40B4-BE49-F238E27FC236}">
                <a16:creationId xmlns:a16="http://schemas.microsoft.com/office/drawing/2014/main" id="{0C5C1847-C8B3-40B1-92DF-C250119E3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757" y="1450731"/>
            <a:ext cx="6077934" cy="4082194"/>
          </a:xfrm>
          <a:prstGeom prst="rect">
            <a:avLst/>
          </a:prstGeom>
        </p:spPr>
      </p:pic>
      <p:sp>
        <p:nvSpPr>
          <p:cNvPr id="10" name="TextBox 9">
            <a:extLst>
              <a:ext uri="{FF2B5EF4-FFF2-40B4-BE49-F238E27FC236}">
                <a16:creationId xmlns:a16="http://schemas.microsoft.com/office/drawing/2014/main" id="{FFF7A986-BAE7-4B6A-8DCB-8B3CC66794E9}"/>
              </a:ext>
            </a:extLst>
          </p:cNvPr>
          <p:cNvSpPr txBox="1"/>
          <p:nvPr/>
        </p:nvSpPr>
        <p:spPr>
          <a:xfrm>
            <a:off x="942680" y="5703216"/>
            <a:ext cx="4506013" cy="923330"/>
          </a:xfrm>
          <a:prstGeom prst="rect">
            <a:avLst/>
          </a:prstGeom>
          <a:noFill/>
        </p:spPr>
        <p:txBody>
          <a:bodyPr wrap="square" rtlCol="0">
            <a:spAutoFit/>
          </a:bodyPr>
          <a:lstStyle/>
          <a:p>
            <a:pPr algn="ctr"/>
            <a:r>
              <a:rPr lang="en-US" sz="5400" b="1" dirty="0"/>
              <a:t>Before</a:t>
            </a:r>
          </a:p>
        </p:txBody>
      </p:sp>
      <p:sp>
        <p:nvSpPr>
          <p:cNvPr id="11" name="TextBox 10">
            <a:extLst>
              <a:ext uri="{FF2B5EF4-FFF2-40B4-BE49-F238E27FC236}">
                <a16:creationId xmlns:a16="http://schemas.microsoft.com/office/drawing/2014/main" id="{34F6EE08-B471-4540-88D5-80C237CED745}"/>
              </a:ext>
            </a:extLst>
          </p:cNvPr>
          <p:cNvSpPr txBox="1"/>
          <p:nvPr/>
        </p:nvSpPr>
        <p:spPr>
          <a:xfrm>
            <a:off x="6825683" y="5667986"/>
            <a:ext cx="4506013" cy="923330"/>
          </a:xfrm>
          <a:prstGeom prst="rect">
            <a:avLst/>
          </a:prstGeom>
          <a:noFill/>
        </p:spPr>
        <p:txBody>
          <a:bodyPr wrap="square" rtlCol="0">
            <a:spAutoFit/>
          </a:bodyPr>
          <a:lstStyle/>
          <a:p>
            <a:pPr algn="ctr"/>
            <a:r>
              <a:rPr lang="en-US" sz="5400" b="1" dirty="0"/>
              <a:t>After</a:t>
            </a:r>
          </a:p>
        </p:txBody>
      </p:sp>
      <p:pic>
        <p:nvPicPr>
          <p:cNvPr id="13" name="Picture 12">
            <a:extLst>
              <a:ext uri="{FF2B5EF4-FFF2-40B4-BE49-F238E27FC236}">
                <a16:creationId xmlns:a16="http://schemas.microsoft.com/office/drawing/2014/main" id="{828EBABC-2B60-4A7A-A043-1A23E19F8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308" y="-272561"/>
            <a:ext cx="3716102" cy="2626046"/>
          </a:xfrm>
          <a:prstGeom prst="rect">
            <a:avLst/>
          </a:prstGeom>
        </p:spPr>
      </p:pic>
    </p:spTree>
    <p:extLst>
      <p:ext uri="{BB962C8B-B14F-4D97-AF65-F5344CB8AC3E}">
        <p14:creationId xmlns:p14="http://schemas.microsoft.com/office/powerpoint/2010/main" val="189833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st augustine icon">
            <a:extLst>
              <a:ext uri="{FF2B5EF4-FFF2-40B4-BE49-F238E27FC236}">
                <a16:creationId xmlns:a16="http://schemas.microsoft.com/office/drawing/2014/main" id="{846CD58B-41FC-42EC-BADF-FD5F63152B1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 b="17313"/>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9483589-D634-4857-A3B1-A2EFC041C151}"/>
              </a:ext>
            </a:extLst>
          </p:cNvPr>
          <p:cNvSpPr>
            <a:spLocks noGrp="1"/>
          </p:cNvSpPr>
          <p:nvPr>
            <p:ph idx="1"/>
          </p:nvPr>
        </p:nvSpPr>
        <p:spPr>
          <a:xfrm>
            <a:off x="6090574" y="457200"/>
            <a:ext cx="4977578" cy="5603771"/>
          </a:xfrm>
        </p:spPr>
        <p:txBody>
          <a:bodyPr anchor="ctr">
            <a:normAutofit/>
          </a:bodyPr>
          <a:lstStyle/>
          <a:p>
            <a:pPr marL="0" indent="0">
              <a:buNone/>
            </a:pPr>
            <a:r>
              <a:rPr lang="en-US" sz="3200" b="1" dirty="0">
                <a:solidFill>
                  <a:srgbClr val="000000"/>
                </a:solidFill>
              </a:rPr>
              <a:t>“My soul is like a house, small for you to enter, but I pray you to enlarge it. It is in ruins, but I ask you to remake it. It contains much that you will not be pleased to see: this I know and do not hide. But who is to rid it of these things? There is no one but you.” </a:t>
            </a:r>
            <a:r>
              <a:rPr lang="en-US" sz="3200" dirty="0">
                <a:solidFill>
                  <a:srgbClr val="000000"/>
                </a:solidFill>
              </a:rPr>
              <a:t>(St. Augustine of Hippo, Confessions)</a:t>
            </a:r>
          </a:p>
        </p:txBody>
      </p:sp>
    </p:spTree>
    <p:extLst>
      <p:ext uri="{BB962C8B-B14F-4D97-AF65-F5344CB8AC3E}">
        <p14:creationId xmlns:p14="http://schemas.microsoft.com/office/powerpoint/2010/main" val="410264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unset over a body of water&#10;&#10;Description generated with very high confidence">
            <a:extLst>
              <a:ext uri="{FF2B5EF4-FFF2-40B4-BE49-F238E27FC236}">
                <a16:creationId xmlns:a16="http://schemas.microsoft.com/office/drawing/2014/main" id="{04DFBF4B-DF45-4BEA-8360-A55F76C78BD7}"/>
              </a:ext>
            </a:extLst>
          </p:cNvPr>
          <p:cNvPicPr>
            <a:picLocks noChangeAspect="1"/>
          </p:cNvPicPr>
          <p:nvPr/>
        </p:nvPicPr>
        <p:blipFill rotWithShape="1">
          <a:blip r:embed="rId2">
            <a:alphaModFix amt="35000"/>
            <a:extLst/>
          </a:blip>
          <a:srcRect t="9274"/>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38C98C81-FBD8-4150-8CEA-3769EE39ED78}"/>
              </a:ext>
            </a:extLst>
          </p:cNvPr>
          <p:cNvSpPr>
            <a:spLocks noGrp="1"/>
          </p:cNvSpPr>
          <p:nvPr>
            <p:ph idx="1"/>
          </p:nvPr>
        </p:nvSpPr>
        <p:spPr>
          <a:xfrm>
            <a:off x="838200" y="760305"/>
            <a:ext cx="10515600" cy="4351338"/>
          </a:xfrm>
        </p:spPr>
        <p:txBody>
          <a:bodyPr>
            <a:normAutofit/>
          </a:bodyPr>
          <a:lstStyle/>
          <a:p>
            <a:pPr marL="0" indent="0">
              <a:buNone/>
            </a:pPr>
            <a:r>
              <a:rPr lang="en-US" sz="4800" b="1" dirty="0">
                <a:solidFill>
                  <a:srgbClr val="FFFFFF"/>
                </a:solidFill>
              </a:rPr>
              <a:t>strengthening the souls of the disciples, exhorting </a:t>
            </a:r>
            <a:r>
              <a:rPr lang="en-US" sz="4800" b="1" i="1" dirty="0">
                <a:solidFill>
                  <a:srgbClr val="FFFFFF"/>
                </a:solidFill>
              </a:rPr>
              <a:t>them</a:t>
            </a:r>
            <a:r>
              <a:rPr lang="en-US" sz="4800" b="1" dirty="0">
                <a:solidFill>
                  <a:srgbClr val="FFFFFF"/>
                </a:solidFill>
              </a:rPr>
              <a:t> to continue in the faith, and </a:t>
            </a:r>
            <a:r>
              <a:rPr lang="en-US" sz="4800" b="1" i="1" dirty="0">
                <a:solidFill>
                  <a:srgbClr val="FFFFFF"/>
                </a:solidFill>
              </a:rPr>
              <a:t>saying,</a:t>
            </a:r>
            <a:r>
              <a:rPr lang="en-US" sz="4800" b="1" dirty="0">
                <a:solidFill>
                  <a:srgbClr val="FFFFFF"/>
                </a:solidFill>
              </a:rPr>
              <a:t> “</a:t>
            </a:r>
            <a:r>
              <a:rPr lang="en-US" sz="4800" b="1" u="sng" dirty="0">
                <a:solidFill>
                  <a:srgbClr val="FFFFFF"/>
                </a:solidFill>
              </a:rPr>
              <a:t>We must through many tribulations enter the kingdom of God</a:t>
            </a:r>
            <a:r>
              <a:rPr lang="en-US" sz="4800" b="1" dirty="0">
                <a:solidFill>
                  <a:srgbClr val="FFFFFF"/>
                </a:solidFill>
              </a:rPr>
              <a:t>.” </a:t>
            </a:r>
            <a:r>
              <a:rPr lang="en-US" sz="4800" dirty="0">
                <a:solidFill>
                  <a:srgbClr val="FFFFFF"/>
                </a:solidFill>
              </a:rPr>
              <a:t>(Acts 14:22)</a:t>
            </a:r>
          </a:p>
          <a:p>
            <a:pPr marL="0" indent="0">
              <a:buNone/>
            </a:pPr>
            <a:br>
              <a:rPr lang="en-US" dirty="0">
                <a:solidFill>
                  <a:srgbClr val="FFFFFF"/>
                </a:solidFill>
              </a:rPr>
            </a:br>
            <a:endParaRPr lang="en-US" dirty="0">
              <a:solidFill>
                <a:srgbClr val="FFFFFF"/>
              </a:solidFill>
            </a:endParaRPr>
          </a:p>
        </p:txBody>
      </p:sp>
    </p:spTree>
    <p:extLst>
      <p:ext uri="{BB962C8B-B14F-4D97-AF65-F5344CB8AC3E}">
        <p14:creationId xmlns:p14="http://schemas.microsoft.com/office/powerpoint/2010/main" val="2254937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7" name="Picture 2" descr="Image result for widow with two mites">
            <a:extLst>
              <a:ext uri="{FF2B5EF4-FFF2-40B4-BE49-F238E27FC236}">
                <a16:creationId xmlns:a16="http://schemas.microsoft.com/office/drawing/2014/main" id="{C2F19D2C-7D1F-441B-BA50-381B488C742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7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DD7F-C147-4301-B0FF-CD3EF2DD4B61}"/>
              </a:ext>
            </a:extLst>
          </p:cNvPr>
          <p:cNvSpPr>
            <a:spLocks noGrp="1"/>
          </p:cNvSpPr>
          <p:nvPr>
            <p:ph type="title"/>
          </p:nvPr>
        </p:nvSpPr>
        <p:spPr>
          <a:xfrm>
            <a:off x="801099" y="1396289"/>
            <a:ext cx="5006336" cy="1325563"/>
          </a:xfrm>
        </p:spPr>
        <p:txBody>
          <a:bodyPr>
            <a:normAutofit/>
          </a:bodyPr>
          <a:lstStyle/>
          <a:p>
            <a:r>
              <a:rPr lang="en-US" dirty="0"/>
              <a:t>What is the purpose of ministry?</a:t>
            </a:r>
          </a:p>
        </p:txBody>
      </p:sp>
      <p:sp>
        <p:nvSpPr>
          <p:cNvPr id="3" name="Content Placeholder 2">
            <a:extLst>
              <a:ext uri="{FF2B5EF4-FFF2-40B4-BE49-F238E27FC236}">
                <a16:creationId xmlns:a16="http://schemas.microsoft.com/office/drawing/2014/main" id="{96CC222C-F876-47EB-B4AE-BBF6415CA898}"/>
              </a:ext>
            </a:extLst>
          </p:cNvPr>
          <p:cNvSpPr>
            <a:spLocks noGrp="1"/>
          </p:cNvSpPr>
          <p:nvPr>
            <p:ph idx="1"/>
          </p:nvPr>
        </p:nvSpPr>
        <p:spPr>
          <a:xfrm>
            <a:off x="805543" y="2871982"/>
            <a:ext cx="5006336" cy="3181684"/>
          </a:xfrm>
        </p:spPr>
        <p:txBody>
          <a:bodyPr anchor="t">
            <a:normAutofit/>
          </a:bodyPr>
          <a:lstStyle/>
          <a:p>
            <a:pPr marL="742950" indent="-742950">
              <a:buFont typeface="+mj-lt"/>
              <a:buAutoNum type="arabicPeriod"/>
            </a:pPr>
            <a:r>
              <a:rPr lang="en-US" sz="4000" dirty="0"/>
              <a:t>Edify the body</a:t>
            </a:r>
          </a:p>
          <a:p>
            <a:pPr marL="742950" indent="-742950">
              <a:buFont typeface="+mj-lt"/>
              <a:buAutoNum type="arabicPeriod"/>
            </a:pPr>
            <a:r>
              <a:rPr lang="en-US" sz="4000" dirty="0"/>
              <a:t>Grow in virtue</a:t>
            </a:r>
          </a:p>
        </p:txBody>
      </p:sp>
      <p:pic>
        <p:nvPicPr>
          <p:cNvPr id="8194" name="Picture 2" descr="Image result for tree with light shining through">
            <a:extLst>
              <a:ext uri="{FF2B5EF4-FFF2-40B4-BE49-F238E27FC236}">
                <a16:creationId xmlns:a16="http://schemas.microsoft.com/office/drawing/2014/main" id="{A3F537DC-4FB0-41D5-A400-76A32C78E9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19" r="5140"/>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0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CA454-70A2-4DBB-8B58-C18A46EEB8DD}"/>
              </a:ext>
            </a:extLst>
          </p:cNvPr>
          <p:cNvSpPr>
            <a:spLocks noGrp="1"/>
          </p:cNvSpPr>
          <p:nvPr>
            <p:ph idx="1"/>
          </p:nvPr>
        </p:nvSpPr>
        <p:spPr>
          <a:xfrm>
            <a:off x="106239" y="1898406"/>
            <a:ext cx="6342186" cy="4826244"/>
          </a:xfrm>
        </p:spPr>
        <p:txBody>
          <a:bodyPr anchor="t">
            <a:normAutofit/>
          </a:bodyPr>
          <a:lstStyle/>
          <a:p>
            <a:pPr marL="0" indent="0">
              <a:buNone/>
            </a:pPr>
            <a:r>
              <a:rPr lang="en-US" sz="5400" b="1" dirty="0"/>
              <a:t>“He must increase, but I </a:t>
            </a:r>
            <a:r>
              <a:rPr lang="en-US" sz="5400" b="1" i="1" dirty="0"/>
              <a:t>must</a:t>
            </a:r>
            <a:r>
              <a:rPr lang="en-US" sz="5400" b="1" dirty="0"/>
              <a:t> decrease.” </a:t>
            </a:r>
            <a:r>
              <a:rPr lang="en-US" sz="4000" dirty="0"/>
              <a:t>(John 3:30) </a:t>
            </a:r>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D7C1F40-82F6-4F34-88BD-682571A6E177}"/>
              </a:ext>
            </a:extLst>
          </p:cNvPr>
          <p:cNvPicPr>
            <a:picLocks noChangeAspect="1"/>
          </p:cNvPicPr>
          <p:nvPr/>
        </p:nvPicPr>
        <p:blipFill rotWithShape="1">
          <a:blip r:embed="rId2"/>
          <a:srcRect r="1" b="19173"/>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322882947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5441-BBF7-45FF-8BD4-9941F4B6D447}"/>
              </a:ext>
            </a:extLst>
          </p:cNvPr>
          <p:cNvSpPr>
            <a:spLocks noGrp="1"/>
          </p:cNvSpPr>
          <p:nvPr>
            <p:ph type="title"/>
          </p:nvPr>
        </p:nvSpPr>
        <p:spPr/>
        <p:txBody>
          <a:bodyPr/>
          <a:lstStyle/>
          <a:p>
            <a:r>
              <a:rPr lang="en-US" dirty="0"/>
              <a:t>What’s the goal?</a:t>
            </a:r>
          </a:p>
        </p:txBody>
      </p:sp>
      <p:sp>
        <p:nvSpPr>
          <p:cNvPr id="3" name="Content Placeholder 2">
            <a:extLst>
              <a:ext uri="{FF2B5EF4-FFF2-40B4-BE49-F238E27FC236}">
                <a16:creationId xmlns:a16="http://schemas.microsoft.com/office/drawing/2014/main" id="{69E8F2E2-5787-4685-BF04-87732F0FE7C8}"/>
              </a:ext>
            </a:extLst>
          </p:cNvPr>
          <p:cNvSpPr>
            <a:spLocks noGrp="1"/>
          </p:cNvSpPr>
          <p:nvPr>
            <p:ph idx="1"/>
          </p:nvPr>
        </p:nvSpPr>
        <p:spPr>
          <a:xfrm>
            <a:off x="838200" y="1845733"/>
            <a:ext cx="7705725" cy="4370429"/>
          </a:xfrm>
        </p:spPr>
        <p:txBody>
          <a:bodyPr>
            <a:normAutofit/>
          </a:bodyPr>
          <a:lstStyle/>
          <a:p>
            <a:pPr marL="0" indent="0">
              <a:buNone/>
            </a:pPr>
            <a:r>
              <a:rPr lang="en-US" sz="4000" dirty="0"/>
              <a:t>till we all come to the unity of the faith and of the knowledge of the Son of God, to a perfect man, to the measure of the stature of the </a:t>
            </a:r>
            <a:r>
              <a:rPr lang="en-US" sz="4000" b="1" u="sng" dirty="0"/>
              <a:t>fullness of Christ</a:t>
            </a:r>
            <a:r>
              <a:rPr lang="en-US" sz="4000" b="1" dirty="0"/>
              <a:t>;</a:t>
            </a:r>
            <a:r>
              <a:rPr lang="en-US" sz="4000" dirty="0"/>
              <a:t> (Ephesians 4:13)</a:t>
            </a:r>
          </a:p>
        </p:txBody>
      </p:sp>
      <p:pic>
        <p:nvPicPr>
          <p:cNvPr id="5" name="Picture 4">
            <a:extLst>
              <a:ext uri="{FF2B5EF4-FFF2-40B4-BE49-F238E27FC236}">
                <a16:creationId xmlns:a16="http://schemas.microsoft.com/office/drawing/2014/main" id="{4F8A545A-9CE3-4F04-8417-B0B5D65942C8}"/>
              </a:ext>
            </a:extLst>
          </p:cNvPr>
          <p:cNvPicPr>
            <a:picLocks noChangeAspect="1"/>
          </p:cNvPicPr>
          <p:nvPr/>
        </p:nvPicPr>
        <p:blipFill>
          <a:blip r:embed="rId2"/>
          <a:stretch>
            <a:fillRect/>
          </a:stretch>
        </p:blipFill>
        <p:spPr>
          <a:xfrm>
            <a:off x="8678374" y="2187088"/>
            <a:ext cx="2914650" cy="2914650"/>
          </a:xfrm>
          <a:prstGeom prst="rect">
            <a:avLst/>
          </a:prstGeom>
        </p:spPr>
      </p:pic>
    </p:spTree>
    <p:extLst>
      <p:ext uri="{BB962C8B-B14F-4D97-AF65-F5344CB8AC3E}">
        <p14:creationId xmlns:p14="http://schemas.microsoft.com/office/powerpoint/2010/main" val="335323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DD7F-C147-4301-B0FF-CD3EF2DD4B61}"/>
              </a:ext>
            </a:extLst>
          </p:cNvPr>
          <p:cNvSpPr>
            <a:spLocks noGrp="1"/>
          </p:cNvSpPr>
          <p:nvPr>
            <p:ph type="title"/>
          </p:nvPr>
        </p:nvSpPr>
        <p:spPr/>
        <p:txBody>
          <a:bodyPr/>
          <a:lstStyle/>
          <a:p>
            <a:r>
              <a:rPr lang="en-US" dirty="0"/>
              <a:t>What is the purpose of ministry?</a:t>
            </a:r>
          </a:p>
        </p:txBody>
      </p:sp>
      <p:sp>
        <p:nvSpPr>
          <p:cNvPr id="3" name="Content Placeholder 2">
            <a:extLst>
              <a:ext uri="{FF2B5EF4-FFF2-40B4-BE49-F238E27FC236}">
                <a16:creationId xmlns:a16="http://schemas.microsoft.com/office/drawing/2014/main" id="{96CC222C-F876-47EB-B4AE-BBF6415CA898}"/>
              </a:ext>
            </a:extLst>
          </p:cNvPr>
          <p:cNvSpPr>
            <a:spLocks noGrp="1"/>
          </p:cNvSpPr>
          <p:nvPr>
            <p:ph idx="1"/>
          </p:nvPr>
        </p:nvSpPr>
        <p:spPr/>
        <p:txBody>
          <a:bodyPr>
            <a:normAutofit/>
          </a:bodyPr>
          <a:lstStyle/>
          <a:p>
            <a:r>
              <a:rPr lang="en-US" sz="3600" dirty="0"/>
              <a:t>11 And He Himself gave some to be apostles, some prophets, some evangelists, and some pastors and teachers,</a:t>
            </a:r>
            <a:r>
              <a:rPr lang="en-US" sz="3600" b="1" dirty="0"/>
              <a:t> </a:t>
            </a:r>
            <a:r>
              <a:rPr lang="en-US" sz="3600" dirty="0"/>
              <a:t>12 for the equipping of the saints for the </a:t>
            </a:r>
            <a:r>
              <a:rPr lang="en-US" sz="3600" b="1" u="sng" dirty="0"/>
              <a:t>work of ministry</a:t>
            </a:r>
            <a:r>
              <a:rPr lang="en-US" sz="3600" dirty="0"/>
              <a:t>, for the </a:t>
            </a:r>
            <a:r>
              <a:rPr lang="en-US" sz="3600" b="1" u="sng" dirty="0"/>
              <a:t>edifying of the body of Christ</a:t>
            </a:r>
            <a:r>
              <a:rPr lang="en-US" sz="3600" b="1" dirty="0"/>
              <a:t>,</a:t>
            </a:r>
            <a:r>
              <a:rPr lang="en-US" sz="3600" dirty="0"/>
              <a:t> 13 till we all come to the unity of the faith and of the knowledge of the Son of God, to a perfect man, to the measure of the stature of the fullness of Christ; (Ephesians 4:11-13) </a:t>
            </a:r>
          </a:p>
        </p:txBody>
      </p:sp>
    </p:spTree>
    <p:extLst>
      <p:ext uri="{BB962C8B-B14F-4D97-AF65-F5344CB8AC3E}">
        <p14:creationId xmlns:p14="http://schemas.microsoft.com/office/powerpoint/2010/main" val="386043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1D8D-2AFB-40F8-940C-937044388D27}"/>
              </a:ext>
            </a:extLst>
          </p:cNvPr>
          <p:cNvSpPr>
            <a:spLocks noGrp="1"/>
          </p:cNvSpPr>
          <p:nvPr>
            <p:ph type="title"/>
          </p:nvPr>
        </p:nvSpPr>
        <p:spPr>
          <a:xfrm>
            <a:off x="6339254" y="1863970"/>
            <a:ext cx="4897315" cy="2373922"/>
          </a:xfrm>
        </p:spPr>
        <p:txBody>
          <a:bodyPr vert="horz" lIns="91440" tIns="45720" rIns="91440" bIns="45720" rtlCol="0" anchor="b">
            <a:normAutofit/>
          </a:bodyPr>
          <a:lstStyle/>
          <a:p>
            <a:pPr algn="ctr"/>
            <a:r>
              <a:rPr lang="en-US" sz="6000" b="1" dirty="0"/>
              <a:t>The Good Samaritan</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37086DD9-44D9-4834-A831-E277A43B8641}"/>
              </a:ext>
            </a:extLst>
          </p:cNvPr>
          <p:cNvPicPr>
            <a:picLocks noGrp="1" noChangeAspect="1"/>
          </p:cNvPicPr>
          <p:nvPr>
            <p:ph idx="1"/>
          </p:nvPr>
        </p:nvPicPr>
        <p:blipFill rotWithShape="1">
          <a:blip r:embed="rId2"/>
          <a:srcRect t="2884" r="1" b="718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26179495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2" descr="Image may contain: 1 person, beard and text">
            <a:extLst>
              <a:ext uri="{FF2B5EF4-FFF2-40B4-BE49-F238E27FC236}">
                <a16:creationId xmlns:a16="http://schemas.microsoft.com/office/drawing/2014/main" id="{F73FE125-C635-4C44-B579-9A4E2CBEA58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44743"/>
          <a:stretch/>
        </p:blipFill>
        <p:spPr bwMode="auto">
          <a:xfrm>
            <a:off x="6042512" y="1576939"/>
            <a:ext cx="5080635" cy="350926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71">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40F816D-D874-4CB8-B43B-5D544E82209C}"/>
              </a:ext>
            </a:extLst>
          </p:cNvPr>
          <p:cNvSpPr txBox="1"/>
          <p:nvPr/>
        </p:nvSpPr>
        <p:spPr>
          <a:xfrm>
            <a:off x="336304" y="1423621"/>
            <a:ext cx="5598503" cy="3785652"/>
          </a:xfrm>
          <a:prstGeom prst="rect">
            <a:avLst/>
          </a:prstGeom>
          <a:noFill/>
        </p:spPr>
        <p:txBody>
          <a:bodyPr wrap="square" rtlCol="0">
            <a:spAutoFit/>
          </a:bodyPr>
          <a:lstStyle/>
          <a:p>
            <a:r>
              <a:rPr lang="en-US" sz="4800" dirty="0"/>
              <a:t>“</a:t>
            </a:r>
            <a:r>
              <a:rPr lang="en-US" sz="4800" b="1" dirty="0"/>
              <a:t>God can save the sinner you are, but not the saint you pretend to be.” </a:t>
            </a:r>
            <a:r>
              <a:rPr lang="en-US" sz="4800" dirty="0"/>
              <a:t>(Met. Anthony Bloom)</a:t>
            </a:r>
          </a:p>
        </p:txBody>
      </p:sp>
    </p:spTree>
    <p:extLst>
      <p:ext uri="{BB962C8B-B14F-4D97-AF65-F5344CB8AC3E}">
        <p14:creationId xmlns:p14="http://schemas.microsoft.com/office/powerpoint/2010/main" val="80089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2" descr="Image result for win the lottery">
            <a:extLst>
              <a:ext uri="{FF2B5EF4-FFF2-40B4-BE49-F238E27FC236}">
                <a16:creationId xmlns:a16="http://schemas.microsoft.com/office/drawing/2014/main" id="{F40A5FFB-3650-4F16-A8F5-1B3CF1D10A3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09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DD7F-C147-4301-B0FF-CD3EF2DD4B61}"/>
              </a:ext>
            </a:extLst>
          </p:cNvPr>
          <p:cNvSpPr>
            <a:spLocks noGrp="1"/>
          </p:cNvSpPr>
          <p:nvPr>
            <p:ph type="title"/>
          </p:nvPr>
        </p:nvSpPr>
        <p:spPr>
          <a:xfrm>
            <a:off x="801099" y="1396289"/>
            <a:ext cx="5006336" cy="1325563"/>
          </a:xfrm>
        </p:spPr>
        <p:txBody>
          <a:bodyPr>
            <a:normAutofit/>
          </a:bodyPr>
          <a:lstStyle/>
          <a:p>
            <a:r>
              <a:rPr lang="en-US" dirty="0"/>
              <a:t>What is the purpose of ministry?</a:t>
            </a:r>
          </a:p>
        </p:txBody>
      </p:sp>
      <p:sp>
        <p:nvSpPr>
          <p:cNvPr id="3" name="Content Placeholder 2">
            <a:extLst>
              <a:ext uri="{FF2B5EF4-FFF2-40B4-BE49-F238E27FC236}">
                <a16:creationId xmlns:a16="http://schemas.microsoft.com/office/drawing/2014/main" id="{96CC222C-F876-47EB-B4AE-BBF6415CA898}"/>
              </a:ext>
            </a:extLst>
          </p:cNvPr>
          <p:cNvSpPr>
            <a:spLocks noGrp="1"/>
          </p:cNvSpPr>
          <p:nvPr>
            <p:ph idx="1"/>
          </p:nvPr>
        </p:nvSpPr>
        <p:spPr>
          <a:xfrm>
            <a:off x="805543" y="2871982"/>
            <a:ext cx="5006336" cy="3181684"/>
          </a:xfrm>
        </p:spPr>
        <p:txBody>
          <a:bodyPr anchor="t">
            <a:normAutofit/>
          </a:bodyPr>
          <a:lstStyle/>
          <a:p>
            <a:pPr marL="742950" indent="-742950">
              <a:buFont typeface="+mj-lt"/>
              <a:buAutoNum type="arabicPeriod"/>
            </a:pPr>
            <a:r>
              <a:rPr lang="en-US" sz="4000" dirty="0"/>
              <a:t>Edify the body</a:t>
            </a:r>
          </a:p>
          <a:p>
            <a:pPr marL="742950" indent="-742950">
              <a:buFont typeface="+mj-lt"/>
              <a:buAutoNum type="arabicPeriod"/>
            </a:pPr>
            <a:r>
              <a:rPr lang="en-US" sz="4000" dirty="0"/>
              <a:t>Grow in virtue</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Image result for tree with light shining through">
            <a:extLst>
              <a:ext uri="{FF2B5EF4-FFF2-40B4-BE49-F238E27FC236}">
                <a16:creationId xmlns:a16="http://schemas.microsoft.com/office/drawing/2014/main" id="{A3F537DC-4FB0-41D5-A400-76A32C78E9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19" r="5140"/>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5594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89760-0C2D-47A2-B164-2F546765E441}"/>
              </a:ext>
            </a:extLst>
          </p:cNvPr>
          <p:cNvSpPr>
            <a:spLocks noGrp="1"/>
          </p:cNvSpPr>
          <p:nvPr>
            <p:ph idx="1"/>
          </p:nvPr>
        </p:nvSpPr>
        <p:spPr>
          <a:xfrm>
            <a:off x="838200" y="703385"/>
            <a:ext cx="10515600" cy="5473578"/>
          </a:xfrm>
        </p:spPr>
        <p:txBody>
          <a:bodyPr>
            <a:noAutofit/>
          </a:bodyPr>
          <a:lstStyle/>
          <a:p>
            <a:pPr marL="0" indent="0">
              <a:buNone/>
            </a:pPr>
            <a:r>
              <a:rPr lang="en-US" sz="3200" b="1" dirty="0"/>
              <a:t>Now in those days, when </a:t>
            </a:r>
            <a:r>
              <a:rPr lang="en-US" sz="3200" b="1" i="1" dirty="0"/>
              <a:t>the number of</a:t>
            </a:r>
            <a:r>
              <a:rPr lang="en-US" sz="3200" b="1" dirty="0"/>
              <a:t> the disciples was multiplying, there arose a complaint against the Hebrews by the Hellenists, because their widows were neglected in the daily distribution. 2 Then the twelve summoned the multitude of the disciples and said, “It is not desirable that we should leave the word of God and serve tables. 3 Therefore, brethren, seek out from among you seven men of </a:t>
            </a:r>
            <a:r>
              <a:rPr lang="en-US" sz="3200" b="1" i="1" dirty="0"/>
              <a:t>good</a:t>
            </a:r>
            <a:r>
              <a:rPr lang="en-US" sz="3200" b="1" dirty="0"/>
              <a:t> reputation, full of the Holy Spirit and wisdom, whom we may appoint over this business; 4 but we will give ourselves continually to prayer and to the ministry of the word.” (Acts 6:1-4)</a:t>
            </a:r>
            <a:endParaRPr lang="en-US" sz="3200" dirty="0"/>
          </a:p>
        </p:txBody>
      </p:sp>
    </p:spTree>
    <p:extLst>
      <p:ext uri="{BB962C8B-B14F-4D97-AF65-F5344CB8AC3E}">
        <p14:creationId xmlns:p14="http://schemas.microsoft.com/office/powerpoint/2010/main" val="509808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7838</TotalTime>
  <Words>1155</Words>
  <Application>Microsoft Office PowerPoint</Application>
  <PresentationFormat>Widescreen</PresentationFormat>
  <Paragraphs>41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Fellow Workers with God – Part 2</vt:lpstr>
      <vt:lpstr>PowerPoint Presentation</vt:lpstr>
      <vt:lpstr>What’s the goal?</vt:lpstr>
      <vt:lpstr>What is the purpose of ministry?</vt:lpstr>
      <vt:lpstr>The Good Samaritan</vt:lpstr>
      <vt:lpstr>PowerPoint Presentation</vt:lpstr>
      <vt:lpstr>PowerPoint Presentation</vt:lpstr>
      <vt:lpstr>What is the purpose of ministry?</vt:lpstr>
      <vt:lpstr>PowerPoint Presentation</vt:lpstr>
      <vt:lpstr>PowerPoint Presentation</vt:lpstr>
      <vt:lpstr>PowerPoint Presentation</vt:lpstr>
      <vt:lpstr>PowerPoint Presentation</vt:lpstr>
      <vt:lpstr>PowerPoint Presentation</vt:lpstr>
      <vt:lpstr>Danger Signs in Ministry</vt:lpstr>
      <vt:lpstr>Danger Signs in Ministry</vt:lpstr>
      <vt:lpstr>Danger Signs in Ministry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purpose of ministry?</vt:lpstr>
      <vt:lpstr>PowerPoint Presentation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Bishara, George - RD, Washington, DC</dc:creator>
  <cp:lastModifiedBy>George Bishara</cp:lastModifiedBy>
  <cp:revision>119</cp:revision>
  <dcterms:created xsi:type="dcterms:W3CDTF">2017-06-17T14:45:20Z</dcterms:created>
  <dcterms:modified xsi:type="dcterms:W3CDTF">2019-01-26T20:58:01Z</dcterms:modified>
</cp:coreProperties>
</file>