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60" r:id="rId4"/>
    <p:sldId id="293" r:id="rId5"/>
    <p:sldId id="297" r:id="rId6"/>
    <p:sldId id="257" r:id="rId7"/>
    <p:sldId id="294" r:id="rId8"/>
    <p:sldId id="289" r:id="rId9"/>
    <p:sldId id="277" r:id="rId10"/>
    <p:sldId id="262" r:id="rId11"/>
    <p:sldId id="266" r:id="rId12"/>
    <p:sldId id="295" r:id="rId13"/>
    <p:sldId id="296" r:id="rId14"/>
    <p:sldId id="299" r:id="rId15"/>
    <p:sldId id="300" r:id="rId16"/>
    <p:sldId id="301" r:id="rId17"/>
    <p:sldId id="303" r:id="rId18"/>
    <p:sldId id="271" r:id="rId19"/>
    <p:sldId id="290" r:id="rId20"/>
    <p:sldId id="291"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87" d="100"/>
          <a:sy n="87" d="100"/>
        </p:scale>
        <p:origin x="52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13C6F5-41DF-4295-9E69-E656C1283AE0}"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1816741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3C6F5-41DF-4295-9E69-E656C1283AE0}"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171713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3C6F5-41DF-4295-9E69-E656C1283AE0}"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275192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3C6F5-41DF-4295-9E69-E656C1283AE0}"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318939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13C6F5-41DF-4295-9E69-E656C1283AE0}"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8365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3C6F5-41DF-4295-9E69-E656C1283AE0}"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412414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13C6F5-41DF-4295-9E69-E656C1283AE0}" type="datetimeFigureOut">
              <a:rPr lang="en-US" smtClean="0"/>
              <a:t>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191414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13C6F5-41DF-4295-9E69-E656C1283AE0}" type="datetimeFigureOut">
              <a:rPr lang="en-US" smtClean="0"/>
              <a:t>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196054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C6F5-41DF-4295-9E69-E656C1283AE0}" type="datetimeFigureOut">
              <a:rPr lang="en-US" smtClean="0"/>
              <a:t>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318089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13C6F5-41DF-4295-9E69-E656C1283AE0}"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183473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13C6F5-41DF-4295-9E69-E656C1283AE0}"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33752-5D8D-4509-85C8-A48BCCF93FF1}" type="slidenum">
              <a:rPr lang="en-US" smtClean="0"/>
              <a:t>‹#›</a:t>
            </a:fld>
            <a:endParaRPr lang="en-US"/>
          </a:p>
        </p:txBody>
      </p:sp>
    </p:spTree>
    <p:extLst>
      <p:ext uri="{BB962C8B-B14F-4D97-AF65-F5344CB8AC3E}">
        <p14:creationId xmlns:p14="http://schemas.microsoft.com/office/powerpoint/2010/main" val="355545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C6F5-41DF-4295-9E69-E656C1283AE0}" type="datetimeFigureOut">
              <a:rPr lang="en-US" smtClean="0"/>
              <a:t>1/20/2019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33752-5D8D-4509-85C8-A48BCCF93FF1}" type="slidenum">
              <a:rPr lang="en-US" smtClean="0"/>
              <a:t>‹#›</a:t>
            </a:fld>
            <a:endParaRPr lang="en-US"/>
          </a:p>
        </p:txBody>
      </p:sp>
    </p:spTree>
    <p:extLst>
      <p:ext uri="{BB962C8B-B14F-4D97-AF65-F5344CB8AC3E}">
        <p14:creationId xmlns:p14="http://schemas.microsoft.com/office/powerpoint/2010/main" val="3542111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405" y="5091763"/>
            <a:ext cx="7834193" cy="1264588"/>
          </a:xfrm>
        </p:spPr>
        <p:txBody>
          <a:bodyPr anchor="ctr">
            <a:normAutofit/>
          </a:bodyPr>
          <a:lstStyle/>
          <a:p>
            <a:pPr algn="r"/>
            <a:r>
              <a:rPr lang="en-US" sz="3600" dirty="0"/>
              <a:t>Fellow Workers with God – Part 1</a:t>
            </a:r>
          </a:p>
        </p:txBody>
      </p:sp>
      <p:sp>
        <p:nvSpPr>
          <p:cNvPr id="3" name="Subtitle 2"/>
          <p:cNvSpPr>
            <a:spLocks noGrp="1"/>
          </p:cNvSpPr>
          <p:nvPr>
            <p:ph type="subTitle" idx="1"/>
          </p:nvPr>
        </p:nvSpPr>
        <p:spPr>
          <a:xfrm>
            <a:off x="8499107" y="5091763"/>
            <a:ext cx="2974207" cy="1264587"/>
          </a:xfrm>
        </p:spPr>
        <p:txBody>
          <a:bodyPr anchor="ctr">
            <a:normAutofit/>
          </a:bodyPr>
          <a:lstStyle/>
          <a:p>
            <a:pPr algn="l"/>
            <a:r>
              <a:rPr lang="en-US" sz="3600" b="1" i="1" dirty="0"/>
              <a:t>The Purpose of Ministry</a:t>
            </a:r>
          </a:p>
        </p:txBody>
      </p:sp>
      <p:pic>
        <p:nvPicPr>
          <p:cNvPr id="5" name="Picture 4">
            <a:extLst>
              <a:ext uri="{FF2B5EF4-FFF2-40B4-BE49-F238E27FC236}">
                <a16:creationId xmlns:a16="http://schemas.microsoft.com/office/drawing/2014/main" id="{2E2DE478-ABD0-4F7F-9485-CC55595ADA5D}"/>
              </a:ext>
            </a:extLst>
          </p:cNvPr>
          <p:cNvPicPr>
            <a:picLocks noChangeAspect="1"/>
          </p:cNvPicPr>
          <p:nvPr/>
        </p:nvPicPr>
        <p:blipFill rotWithShape="1">
          <a:blip r:embed="rId2"/>
          <a:srcRect r="5998" b="-1"/>
          <a:stretch/>
        </p:blipFill>
        <p:spPr>
          <a:xfrm>
            <a:off x="-3983" y="10"/>
            <a:ext cx="12192000" cy="4571990"/>
          </a:xfrm>
          <a:prstGeom prst="rect">
            <a:avLst/>
          </a:prstGeom>
        </p:spPr>
      </p:pic>
      <p:cxnSp>
        <p:nvCxnSpPr>
          <p:cNvPr id="12" name="Straight Connector 9">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7990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1D5471C-2D4D-4E71-BA93-BA90D31BE548}"/>
              </a:ext>
            </a:extLst>
          </p:cNvPr>
          <p:cNvPicPr>
            <a:picLocks noChangeAspect="1"/>
          </p:cNvPicPr>
          <p:nvPr/>
        </p:nvPicPr>
        <p:blipFill rotWithShape="1">
          <a:blip r:embed="rId2"/>
          <a:srcRect t="27711" r="-1" b="15925"/>
          <a:stretch/>
        </p:blipFill>
        <p:spPr>
          <a:xfrm>
            <a:off x="4296867" y="5"/>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p:spPr>
      </p:pic>
      <p:pic>
        <p:nvPicPr>
          <p:cNvPr id="26" name="Picture 25" descr="A picture containing table, indoor, cup, object&#10;&#10;Description generated with very high confidence">
            <a:extLst>
              <a:ext uri="{FF2B5EF4-FFF2-40B4-BE49-F238E27FC236}">
                <a16:creationId xmlns:a16="http://schemas.microsoft.com/office/drawing/2014/main" id="{1856F9E7-73D1-4B3F-8779-F5C79A8121EB}"/>
              </a:ext>
            </a:extLst>
          </p:cNvPr>
          <p:cNvPicPr>
            <a:picLocks noChangeAspect="1"/>
          </p:cNvPicPr>
          <p:nvPr/>
        </p:nvPicPr>
        <p:blipFill rotWithShape="1">
          <a:blip r:embed="rId3"/>
          <a:srcRect t="3984" r="-2" b="11757"/>
          <a:stretch/>
        </p:blipFill>
        <p:spPr>
          <a:xfrm>
            <a:off x="4041994"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p:spPr>
      </p:pic>
      <p:sp>
        <p:nvSpPr>
          <p:cNvPr id="2" name="Title 1"/>
          <p:cNvSpPr>
            <a:spLocks noGrp="1"/>
          </p:cNvSpPr>
          <p:nvPr>
            <p:ph type="title"/>
          </p:nvPr>
        </p:nvSpPr>
        <p:spPr>
          <a:xfrm>
            <a:off x="677334" y="1176489"/>
            <a:ext cx="3749061" cy="1508469"/>
          </a:xfrm>
        </p:spPr>
        <p:txBody>
          <a:bodyPr anchor="ctr">
            <a:normAutofit/>
          </a:bodyPr>
          <a:lstStyle/>
          <a:p>
            <a:r>
              <a:rPr lang="en-US" sz="3200" b="1">
                <a:solidFill>
                  <a:srgbClr val="783322"/>
                </a:solidFill>
              </a:rPr>
              <a:t>The Nature of the Church</a:t>
            </a:r>
            <a:endParaRPr lang="en-US" sz="3200">
              <a:solidFill>
                <a:srgbClr val="783322"/>
              </a:solidFill>
            </a:endParaRPr>
          </a:p>
        </p:txBody>
      </p:sp>
      <p:sp>
        <p:nvSpPr>
          <p:cNvPr id="54" name="Isosceles Triangle 53">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7334" y="2795618"/>
            <a:ext cx="4272735" cy="3446920"/>
          </a:xfrm>
        </p:spPr>
        <p:txBody>
          <a:bodyPr>
            <a:normAutofit/>
          </a:bodyPr>
          <a:lstStyle/>
          <a:p>
            <a:pPr marL="0" indent="0">
              <a:buNone/>
            </a:pPr>
            <a:r>
              <a:rPr lang="en-US" sz="4400" dirty="0"/>
              <a:t>The spiritual reality of the Church is rooted in the </a:t>
            </a:r>
            <a:r>
              <a:rPr lang="en-US" sz="4400" b="1" u="sng" dirty="0"/>
              <a:t>mystery of the Incarnation</a:t>
            </a:r>
            <a:r>
              <a:rPr lang="en-US" sz="4400" dirty="0"/>
              <a:t>.</a:t>
            </a:r>
          </a:p>
          <a:p>
            <a:pPr marL="0" indent="0">
              <a:buNone/>
            </a:pPr>
            <a:endParaRPr lang="en-US" sz="1800" dirty="0"/>
          </a:p>
          <a:p>
            <a:pPr marL="0" indent="0">
              <a:buNone/>
            </a:pPr>
            <a:endParaRPr lang="en-US" sz="1800" b="1"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01814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Christ and His Church</a:t>
            </a:r>
            <a:endParaRPr lang="en-US" dirty="0"/>
          </a:p>
        </p:txBody>
      </p:sp>
      <p:sp>
        <p:nvSpPr>
          <p:cNvPr id="3" name="Content Placeholder 2"/>
          <p:cNvSpPr>
            <a:spLocks noGrp="1"/>
          </p:cNvSpPr>
          <p:nvPr>
            <p:ph idx="1"/>
          </p:nvPr>
        </p:nvSpPr>
        <p:spPr>
          <a:xfrm>
            <a:off x="838200" y="1494692"/>
            <a:ext cx="11109960" cy="5132531"/>
          </a:xfrm>
        </p:spPr>
        <p:txBody>
          <a:bodyPr>
            <a:normAutofit/>
          </a:bodyPr>
          <a:lstStyle/>
          <a:p>
            <a:pPr marL="0" indent="0">
              <a:buNone/>
            </a:pPr>
            <a:r>
              <a:rPr lang="en-US" sz="3000" b="1" dirty="0"/>
              <a:t>Acts 9 (Conversion of Saul)</a:t>
            </a:r>
          </a:p>
          <a:p>
            <a:pPr marL="0" indent="0">
              <a:buNone/>
            </a:pPr>
            <a:endParaRPr lang="en-US" sz="3000" baseline="30000" dirty="0"/>
          </a:p>
          <a:p>
            <a:r>
              <a:rPr lang="en-US" sz="3200" dirty="0"/>
              <a:t>Then Saul, still breathing threats and murder against the disciples of the Lord, went to the high priest 2 and asked letters from him to the synagogues of Damascus, so that if he found any who were of the Way, whether men or women, he might bring them bound to Jerusalem….“Saul, Saul, why are you persecuting </a:t>
            </a:r>
            <a:r>
              <a:rPr lang="en-US" sz="3200" b="1" u="sng" dirty="0"/>
              <a:t>Me</a:t>
            </a:r>
            <a:r>
              <a:rPr lang="en-US" sz="3200" dirty="0"/>
              <a:t>?” Acts 9:1-4</a:t>
            </a:r>
          </a:p>
        </p:txBody>
      </p:sp>
    </p:spTree>
    <p:extLst>
      <p:ext uri="{BB962C8B-B14F-4D97-AF65-F5344CB8AC3E}">
        <p14:creationId xmlns:p14="http://schemas.microsoft.com/office/powerpoint/2010/main" val="12681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standing in front of a building&#10;&#10;Description generated with high confidence">
            <a:extLst>
              <a:ext uri="{FF2B5EF4-FFF2-40B4-BE49-F238E27FC236}">
                <a16:creationId xmlns:a16="http://schemas.microsoft.com/office/drawing/2014/main" id="{1F5925B0-0AFE-4A22-89E1-8F88CF08D7F0}"/>
              </a:ext>
            </a:extLst>
          </p:cNvPr>
          <p:cNvPicPr>
            <a:picLocks noChangeAspect="1"/>
          </p:cNvPicPr>
          <p:nvPr/>
        </p:nvPicPr>
        <p:blipFill rotWithShape="1">
          <a:blip r:embed="rId2"/>
          <a:srcRect t="20739" r="1" b="34543"/>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a:bodyPr>
          <a:lstStyle/>
          <a:p>
            <a:pPr algn="ctr"/>
            <a:r>
              <a:rPr lang="en-US" sz="3600" b="1"/>
              <a:t>Christ and His Church</a:t>
            </a:r>
            <a:endParaRPr lang="en-US" sz="360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5516" y="3417573"/>
            <a:ext cx="4593021" cy="2619839"/>
          </a:xfrm>
        </p:spPr>
        <p:txBody>
          <a:bodyPr anchor="ctr">
            <a:noAutofit/>
          </a:bodyPr>
          <a:lstStyle/>
          <a:p>
            <a:pPr marL="0" indent="0">
              <a:buNone/>
            </a:pPr>
            <a:r>
              <a:rPr lang="en-US" sz="3200" dirty="0"/>
              <a:t>Christ sent Ananias to baptize Saul of Tarsus</a:t>
            </a:r>
          </a:p>
          <a:p>
            <a:pPr marL="0" indent="0">
              <a:buNone/>
            </a:pPr>
            <a:endParaRPr lang="en-US" sz="3200" dirty="0"/>
          </a:p>
          <a:p>
            <a:pPr marL="0" indent="0">
              <a:buNone/>
            </a:pPr>
            <a:r>
              <a:rPr lang="en-US" sz="3200" dirty="0"/>
              <a:t>The Lord works </a:t>
            </a:r>
            <a:r>
              <a:rPr lang="en-US" sz="3200" b="1" u="sng" dirty="0"/>
              <a:t>through His church</a:t>
            </a:r>
            <a:r>
              <a:rPr lang="en-US" sz="3200" dirty="0"/>
              <a:t>.</a:t>
            </a:r>
          </a:p>
        </p:txBody>
      </p:sp>
    </p:spTree>
    <p:extLst>
      <p:ext uri="{BB962C8B-B14F-4D97-AF65-F5344CB8AC3E}">
        <p14:creationId xmlns:p14="http://schemas.microsoft.com/office/powerpoint/2010/main" val="329713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DFF4-252A-4FE8-8C89-CF635A20B49F}"/>
              </a:ext>
            </a:extLst>
          </p:cNvPr>
          <p:cNvSpPr>
            <a:spLocks noGrp="1"/>
          </p:cNvSpPr>
          <p:nvPr>
            <p:ph type="title"/>
          </p:nvPr>
        </p:nvSpPr>
        <p:spPr/>
        <p:txBody>
          <a:bodyPr/>
          <a:lstStyle/>
          <a:p>
            <a:r>
              <a:rPr lang="en-US" dirty="0"/>
              <a:t>A High Calling</a:t>
            </a:r>
          </a:p>
        </p:txBody>
      </p:sp>
      <p:sp>
        <p:nvSpPr>
          <p:cNvPr id="3" name="Content Placeholder 2">
            <a:extLst>
              <a:ext uri="{FF2B5EF4-FFF2-40B4-BE49-F238E27FC236}">
                <a16:creationId xmlns:a16="http://schemas.microsoft.com/office/drawing/2014/main" id="{60563594-5BB3-42D6-9AE5-BCC50B633BDC}"/>
              </a:ext>
            </a:extLst>
          </p:cNvPr>
          <p:cNvSpPr>
            <a:spLocks noGrp="1"/>
          </p:cNvSpPr>
          <p:nvPr>
            <p:ph idx="1"/>
          </p:nvPr>
        </p:nvSpPr>
        <p:spPr/>
        <p:txBody>
          <a:bodyPr>
            <a:noAutofit/>
          </a:bodyPr>
          <a:lstStyle/>
          <a:p>
            <a:pPr marL="0" indent="0">
              <a:buNone/>
            </a:pPr>
            <a:r>
              <a:rPr lang="en-US" sz="4000" b="1" dirty="0"/>
              <a:t>I, therefore, the prisoner of the Lord, beseech you to walk </a:t>
            </a:r>
            <a:r>
              <a:rPr lang="en-US" sz="4000" b="1" u="sng" dirty="0"/>
              <a:t>worthy of the calling with which you were called</a:t>
            </a:r>
            <a:r>
              <a:rPr lang="en-US" sz="4000" b="1" dirty="0"/>
              <a:t>, 2 with all lowliness and gentleness, with longsuffering, bearing with one another in love, 3 endeavoring to keep the unity of the Spirit in the bond of peace. 4 </a:t>
            </a:r>
            <a:r>
              <a:rPr lang="en-US" sz="4000" b="1" i="1" dirty="0"/>
              <a:t>There is</a:t>
            </a:r>
            <a:r>
              <a:rPr lang="en-US" sz="4000" b="1" dirty="0"/>
              <a:t> </a:t>
            </a:r>
            <a:r>
              <a:rPr lang="en-US" sz="4000" b="1" u="sng" dirty="0"/>
              <a:t>one body</a:t>
            </a:r>
            <a:r>
              <a:rPr lang="en-US" sz="4000" b="1" dirty="0"/>
              <a:t> and </a:t>
            </a:r>
            <a:r>
              <a:rPr lang="en-US" sz="4000" b="1" u="sng" dirty="0"/>
              <a:t>one Spirit</a:t>
            </a:r>
            <a:r>
              <a:rPr lang="en-US" sz="4000" b="1" dirty="0"/>
              <a:t>, just as you were called in </a:t>
            </a:r>
            <a:r>
              <a:rPr lang="en-US" sz="4000" b="1" u="sng" dirty="0"/>
              <a:t>one hope</a:t>
            </a:r>
            <a:r>
              <a:rPr lang="en-US" sz="4000" b="1" dirty="0"/>
              <a:t> of your </a:t>
            </a:r>
            <a:r>
              <a:rPr lang="en-US" sz="4000" b="1" u="sng" dirty="0"/>
              <a:t>calling</a:t>
            </a:r>
            <a:r>
              <a:rPr lang="en-US" sz="4000" b="1" dirty="0"/>
              <a:t>;</a:t>
            </a:r>
            <a:r>
              <a:rPr lang="en-US" sz="4000" dirty="0"/>
              <a:t> (Eph. 4:1-4)</a:t>
            </a:r>
          </a:p>
        </p:txBody>
      </p:sp>
    </p:spTree>
    <p:extLst>
      <p:ext uri="{BB962C8B-B14F-4D97-AF65-F5344CB8AC3E}">
        <p14:creationId xmlns:p14="http://schemas.microsoft.com/office/powerpoint/2010/main" val="127276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6D32-AB7F-42C1-9F22-47712F31FB8B}"/>
              </a:ext>
            </a:extLst>
          </p:cNvPr>
          <p:cNvSpPr>
            <a:spLocks noGrp="1"/>
          </p:cNvSpPr>
          <p:nvPr>
            <p:ph type="title"/>
          </p:nvPr>
        </p:nvSpPr>
        <p:spPr/>
        <p:txBody>
          <a:bodyPr/>
          <a:lstStyle/>
          <a:p>
            <a:r>
              <a:rPr lang="en-US" dirty="0"/>
              <a:t>The Good Samaritan</a:t>
            </a:r>
          </a:p>
        </p:txBody>
      </p:sp>
      <p:sp>
        <p:nvSpPr>
          <p:cNvPr id="3" name="Content Placeholder 2">
            <a:extLst>
              <a:ext uri="{FF2B5EF4-FFF2-40B4-BE49-F238E27FC236}">
                <a16:creationId xmlns:a16="http://schemas.microsoft.com/office/drawing/2014/main" id="{B86A129E-1F49-4967-91BB-844619BB4E8D}"/>
              </a:ext>
            </a:extLst>
          </p:cNvPr>
          <p:cNvSpPr>
            <a:spLocks noGrp="1"/>
          </p:cNvSpPr>
          <p:nvPr>
            <p:ph idx="1"/>
          </p:nvPr>
        </p:nvSpPr>
        <p:spPr/>
        <p:txBody>
          <a:bodyPr>
            <a:normAutofit/>
          </a:bodyPr>
          <a:lstStyle/>
          <a:p>
            <a:pPr marL="0" indent="0">
              <a:buNone/>
            </a:pPr>
            <a:r>
              <a:rPr lang="en-US" sz="3200" b="1" dirty="0"/>
              <a:t>30 Then Jesus answered and said: “A certain </a:t>
            </a:r>
            <a:r>
              <a:rPr lang="en-US" sz="3200" b="1" i="1" dirty="0"/>
              <a:t>man</a:t>
            </a:r>
            <a:r>
              <a:rPr lang="en-US" sz="3200" b="1" dirty="0"/>
              <a:t> went down from Jerusalem to Jericho, and fell among thieves, who stripped him of his clothing, wounded </a:t>
            </a:r>
            <a:r>
              <a:rPr lang="en-US" sz="3200" b="1" i="1" dirty="0"/>
              <a:t>him, </a:t>
            </a:r>
            <a:r>
              <a:rPr lang="en-US" sz="3200" b="1" dirty="0"/>
              <a:t>and departed, leaving </a:t>
            </a:r>
            <a:r>
              <a:rPr lang="en-US" sz="3200" b="1" i="1" dirty="0"/>
              <a:t>him</a:t>
            </a:r>
            <a:r>
              <a:rPr lang="en-US" sz="3200" b="1" dirty="0"/>
              <a:t> half dead. 31 Now by chance a certain priest came down that road. And when he saw him, he passed by on the other side. 32 Likewise a Levite, when he arrived at the place, came and looked, and passed by on the other side. 33 But a certain Samaritan, as he journeyed, came where he was. And when he saw him, he had compassion. </a:t>
            </a:r>
            <a:endParaRPr lang="en-US" sz="3200" dirty="0"/>
          </a:p>
        </p:txBody>
      </p:sp>
    </p:spTree>
    <p:extLst>
      <p:ext uri="{BB962C8B-B14F-4D97-AF65-F5344CB8AC3E}">
        <p14:creationId xmlns:p14="http://schemas.microsoft.com/office/powerpoint/2010/main" val="345906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6D32-AB7F-42C1-9F22-47712F31FB8B}"/>
              </a:ext>
            </a:extLst>
          </p:cNvPr>
          <p:cNvSpPr>
            <a:spLocks noGrp="1"/>
          </p:cNvSpPr>
          <p:nvPr>
            <p:ph type="title"/>
          </p:nvPr>
        </p:nvSpPr>
        <p:spPr/>
        <p:txBody>
          <a:bodyPr/>
          <a:lstStyle/>
          <a:p>
            <a:r>
              <a:rPr lang="en-US" dirty="0"/>
              <a:t>The Good Samaritan</a:t>
            </a:r>
          </a:p>
        </p:txBody>
      </p:sp>
      <p:sp>
        <p:nvSpPr>
          <p:cNvPr id="3" name="Content Placeholder 2">
            <a:extLst>
              <a:ext uri="{FF2B5EF4-FFF2-40B4-BE49-F238E27FC236}">
                <a16:creationId xmlns:a16="http://schemas.microsoft.com/office/drawing/2014/main" id="{B86A129E-1F49-4967-91BB-844619BB4E8D}"/>
              </a:ext>
            </a:extLst>
          </p:cNvPr>
          <p:cNvSpPr>
            <a:spLocks noGrp="1"/>
          </p:cNvSpPr>
          <p:nvPr>
            <p:ph idx="1"/>
          </p:nvPr>
        </p:nvSpPr>
        <p:spPr/>
        <p:txBody>
          <a:bodyPr>
            <a:normAutofit lnSpcReduction="10000"/>
          </a:bodyPr>
          <a:lstStyle/>
          <a:p>
            <a:pPr marL="0" indent="0">
              <a:buNone/>
            </a:pPr>
            <a:r>
              <a:rPr lang="en-US" sz="3200" b="1" dirty="0"/>
              <a:t>34 So he went to him and bandaged his wounds, pouring on oil and wine; and he set him on his own animal, brought him to an inn, and took care of him. 35 On the next day, when he departed, he took out two denarii, gave them to the innkeeper, and said to him, ‘Take care of him; and whatever more you spend, when I come again, I will repay you.’ 36 So which of these three do you think was neighbor to him who fell among the thieves?” 37 And he said, “He who showed mercy on him.” Then Jesus said to him, “Go and do likewise.” (Luke 10:25-37)</a:t>
            </a:r>
          </a:p>
        </p:txBody>
      </p:sp>
    </p:spTree>
    <p:extLst>
      <p:ext uri="{BB962C8B-B14F-4D97-AF65-F5344CB8AC3E}">
        <p14:creationId xmlns:p14="http://schemas.microsoft.com/office/powerpoint/2010/main" val="818292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1D8D-2AFB-40F8-940C-937044388D27}"/>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Who is the Good Samaritan?</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37086DD9-44D9-4834-A831-E277A43B8641}"/>
              </a:ext>
            </a:extLst>
          </p:cNvPr>
          <p:cNvPicPr>
            <a:picLocks noGrp="1" noChangeAspect="1"/>
          </p:cNvPicPr>
          <p:nvPr>
            <p:ph idx="1"/>
          </p:nvPr>
        </p:nvPicPr>
        <p:blipFill rotWithShape="1">
          <a:blip r:embed="rId2"/>
          <a:srcRect t="2884" r="1" b="718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26179495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E8651-3093-4689-82F0-C50EFD4E6669}"/>
              </a:ext>
            </a:extLst>
          </p:cNvPr>
          <p:cNvPicPr>
            <a:picLocks noChangeAspect="1"/>
          </p:cNvPicPr>
          <p:nvPr/>
        </p:nvPicPr>
        <p:blipFill rotWithShape="1">
          <a:blip r:embed="rId2"/>
          <a:srcRect l="25242" r="12091"/>
          <a:stretch/>
        </p:blipFill>
        <p:spPr>
          <a:xfrm>
            <a:off x="20" y="-257165"/>
            <a:ext cx="12191980" cy="6857990"/>
          </a:xfrm>
          <a:prstGeom prst="rect">
            <a:avLst/>
          </a:prstGeom>
        </p:spPr>
      </p:pic>
      <p:sp>
        <p:nvSpPr>
          <p:cNvPr id="3" name="Content Placeholder 2">
            <a:extLst>
              <a:ext uri="{FF2B5EF4-FFF2-40B4-BE49-F238E27FC236}">
                <a16:creationId xmlns:a16="http://schemas.microsoft.com/office/drawing/2014/main" id="{02E99002-8EB6-44C1-BB74-EC7523AC2078}"/>
              </a:ext>
            </a:extLst>
          </p:cNvPr>
          <p:cNvSpPr>
            <a:spLocks noGrp="1"/>
          </p:cNvSpPr>
          <p:nvPr>
            <p:ph idx="1"/>
          </p:nvPr>
        </p:nvSpPr>
        <p:spPr>
          <a:xfrm>
            <a:off x="7091087" y="1019730"/>
            <a:ext cx="5100893" cy="3061397"/>
          </a:xfrm>
        </p:spPr>
        <p:txBody>
          <a:bodyPr anchor="t">
            <a:normAutofit/>
          </a:bodyPr>
          <a:lstStyle/>
          <a:p>
            <a:pPr marL="0" indent="0">
              <a:buNone/>
            </a:pPr>
            <a:r>
              <a:rPr lang="en-US" sz="3600" b="1" dirty="0"/>
              <a:t>For we are God’s fellow workers; you are God’s field, </a:t>
            </a:r>
            <a:r>
              <a:rPr lang="en-US" sz="3600" b="1" i="1" dirty="0"/>
              <a:t>you are</a:t>
            </a:r>
            <a:r>
              <a:rPr lang="en-US" sz="3600" b="1" dirty="0"/>
              <a:t> God’s building. (1 Cor. 3:9)</a:t>
            </a:r>
            <a:endParaRPr lang="en-US" sz="3600" dirty="0"/>
          </a:p>
        </p:txBody>
      </p:sp>
    </p:spTree>
    <p:extLst>
      <p:ext uri="{BB962C8B-B14F-4D97-AF65-F5344CB8AC3E}">
        <p14:creationId xmlns:p14="http://schemas.microsoft.com/office/powerpoint/2010/main" val="94123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412493-8EDC-4DE6-B95D-3F9A7A3DC829}"/>
              </a:ext>
            </a:extLst>
          </p:cNvPr>
          <p:cNvPicPr>
            <a:picLocks noChangeAspect="1"/>
          </p:cNvPicPr>
          <p:nvPr/>
        </p:nvPicPr>
        <p:blipFill rotWithShape="1">
          <a:blip r:embed="rId2">
            <a:alphaModFix/>
            <a:extLst/>
          </a:blip>
          <a:srcRect l="2619" r="11369" b="-2"/>
          <a:stretch/>
        </p:blipFill>
        <p:spPr>
          <a:xfrm>
            <a:off x="5797543" y="10"/>
            <a:ext cx="6394152" cy="6857990"/>
          </a:xfrm>
          <a:prstGeom prst="rect">
            <a:avLst/>
          </a:prstGeom>
        </p:spPr>
      </p:pic>
      <p:pic>
        <p:nvPicPr>
          <p:cNvPr id="14"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p:cNvSpPr>
            <a:spLocks noGrp="1"/>
          </p:cNvSpPr>
          <p:nvPr>
            <p:ph type="title"/>
          </p:nvPr>
        </p:nvSpPr>
        <p:spPr>
          <a:xfrm>
            <a:off x="237392" y="1095375"/>
            <a:ext cx="5639533" cy="4593248"/>
          </a:xfrm>
        </p:spPr>
        <p:txBody>
          <a:bodyPr>
            <a:normAutofit/>
          </a:bodyPr>
          <a:lstStyle/>
          <a:p>
            <a:pPr algn="ctr"/>
            <a:r>
              <a:rPr lang="en-US" sz="5000" b="1" dirty="0">
                <a:solidFill>
                  <a:srgbClr val="000000"/>
                </a:solidFill>
              </a:rPr>
              <a:t>The Church is </a:t>
            </a:r>
            <a:br>
              <a:rPr lang="en-US" sz="5000" b="1" dirty="0">
                <a:solidFill>
                  <a:srgbClr val="000000"/>
                </a:solidFill>
              </a:rPr>
            </a:br>
            <a:r>
              <a:rPr lang="en-US" sz="5000" b="1" dirty="0">
                <a:solidFill>
                  <a:srgbClr val="000000"/>
                </a:solidFill>
              </a:rPr>
              <a:t>a Hospital!</a:t>
            </a:r>
          </a:p>
        </p:txBody>
      </p:sp>
    </p:spTree>
    <p:extLst>
      <p:ext uri="{BB962C8B-B14F-4D97-AF65-F5344CB8AC3E}">
        <p14:creationId xmlns:p14="http://schemas.microsoft.com/office/powerpoint/2010/main" val="413342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 John Chrysostom on “The Church”</a:t>
            </a:r>
          </a:p>
        </p:txBody>
      </p:sp>
      <p:sp>
        <p:nvSpPr>
          <p:cNvPr id="3" name="Content Placeholder 2"/>
          <p:cNvSpPr>
            <a:spLocks noGrp="1"/>
          </p:cNvSpPr>
          <p:nvPr>
            <p:ph idx="1"/>
          </p:nvPr>
        </p:nvSpPr>
        <p:spPr/>
        <p:txBody>
          <a:bodyPr>
            <a:noAutofit/>
          </a:bodyPr>
          <a:lstStyle/>
          <a:p>
            <a:pPr marL="0" indent="0">
              <a:buNone/>
            </a:pPr>
            <a:r>
              <a:rPr lang="en-US" sz="2900" dirty="0"/>
              <a:t>The Church is a </a:t>
            </a:r>
            <a:r>
              <a:rPr lang="en-US" sz="2900" b="1" u="sng" dirty="0"/>
              <a:t>hospital</a:t>
            </a:r>
            <a:r>
              <a:rPr lang="en-US" sz="2900" dirty="0"/>
              <a:t>, and not a courtroom, for souls. She does not condemn on behalf of sins, but grants remission of sins.</a:t>
            </a:r>
            <a:br>
              <a:rPr lang="en-US" sz="2900" dirty="0"/>
            </a:br>
            <a:br>
              <a:rPr lang="en-US" sz="2900" dirty="0"/>
            </a:br>
            <a:r>
              <a:rPr lang="en-US" sz="2900" dirty="0"/>
              <a:t>Nothing is so joyous in our life as the thanksgiving that we experience in the Church. In the Church, the joyful sustain their joy. In the Church, those worried acquire merriment, and those saddened, joy. In the Church, the troubled find relief, and the heavy-laden, rest.</a:t>
            </a:r>
            <a:br>
              <a:rPr lang="en-US" sz="2900" dirty="0"/>
            </a:br>
            <a:br>
              <a:rPr lang="en-US" sz="2900" dirty="0"/>
            </a:br>
            <a:r>
              <a:rPr lang="en-US" sz="2900" dirty="0"/>
              <a:t>"Come," says the Lord, "near Me, all of you who labor and are heavy-laden, and I will give you rest." (Matthew 11:28)</a:t>
            </a:r>
            <a:br>
              <a:rPr lang="en-US" sz="2900" dirty="0"/>
            </a:br>
            <a:br>
              <a:rPr lang="en-US" sz="2900" dirty="0"/>
            </a:br>
            <a:endParaRPr lang="en-US" sz="2900" dirty="0"/>
          </a:p>
        </p:txBody>
      </p:sp>
    </p:spTree>
    <p:extLst>
      <p:ext uri="{BB962C8B-B14F-4D97-AF65-F5344CB8AC3E}">
        <p14:creationId xmlns:p14="http://schemas.microsoft.com/office/powerpoint/2010/main" val="164556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E8651-3093-4689-82F0-C50EFD4E6669}"/>
              </a:ext>
            </a:extLst>
          </p:cNvPr>
          <p:cNvPicPr>
            <a:picLocks noChangeAspect="1"/>
          </p:cNvPicPr>
          <p:nvPr/>
        </p:nvPicPr>
        <p:blipFill rotWithShape="1">
          <a:blip r:embed="rId2"/>
          <a:srcRect l="25242" r="12091"/>
          <a:stretch/>
        </p:blipFill>
        <p:spPr>
          <a:xfrm>
            <a:off x="20" y="-257165"/>
            <a:ext cx="12191980" cy="6857990"/>
          </a:xfrm>
          <a:prstGeom prst="rect">
            <a:avLst/>
          </a:prstGeom>
        </p:spPr>
      </p:pic>
      <p:sp>
        <p:nvSpPr>
          <p:cNvPr id="9" name="Freeform: Shape 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2E99002-8EB6-44C1-BB74-EC7523AC2078}"/>
              </a:ext>
            </a:extLst>
          </p:cNvPr>
          <p:cNvSpPr>
            <a:spLocks noGrp="1"/>
          </p:cNvSpPr>
          <p:nvPr>
            <p:ph idx="1"/>
          </p:nvPr>
        </p:nvSpPr>
        <p:spPr>
          <a:xfrm>
            <a:off x="7091087" y="1019730"/>
            <a:ext cx="5100893" cy="3061397"/>
          </a:xfrm>
        </p:spPr>
        <p:txBody>
          <a:bodyPr anchor="t">
            <a:normAutofit/>
          </a:bodyPr>
          <a:lstStyle/>
          <a:p>
            <a:pPr marL="0" indent="0">
              <a:buNone/>
            </a:pPr>
            <a:r>
              <a:rPr lang="en-US" sz="3600" b="1" dirty="0"/>
              <a:t>For we are God’s fellow workers; you are God’s field, </a:t>
            </a:r>
            <a:r>
              <a:rPr lang="en-US" sz="3600" b="1" i="1" dirty="0"/>
              <a:t>you are</a:t>
            </a:r>
            <a:r>
              <a:rPr lang="en-US" sz="3600" b="1" dirty="0"/>
              <a:t> God’s building. (1 Cor. 3:9)</a:t>
            </a:r>
            <a:endParaRPr lang="en-US" sz="3600" dirty="0"/>
          </a:p>
        </p:txBody>
      </p:sp>
    </p:spTree>
    <p:extLst>
      <p:ext uri="{BB962C8B-B14F-4D97-AF65-F5344CB8AC3E}">
        <p14:creationId xmlns:p14="http://schemas.microsoft.com/office/powerpoint/2010/main" val="48057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 John Chrysostom on “The Church”</a:t>
            </a:r>
          </a:p>
        </p:txBody>
      </p:sp>
      <p:sp>
        <p:nvSpPr>
          <p:cNvPr id="3" name="Content Placeholder 2"/>
          <p:cNvSpPr>
            <a:spLocks noGrp="1"/>
          </p:cNvSpPr>
          <p:nvPr>
            <p:ph idx="1"/>
          </p:nvPr>
        </p:nvSpPr>
        <p:spPr/>
        <p:txBody>
          <a:bodyPr>
            <a:normAutofit/>
          </a:bodyPr>
          <a:lstStyle/>
          <a:p>
            <a:pPr marL="0" indent="0">
              <a:buNone/>
            </a:pPr>
            <a:r>
              <a:rPr lang="en-US" sz="2900" dirty="0"/>
              <a:t>What could be more desirable than to meet this voice? What is sweeter than this invitation? </a:t>
            </a:r>
            <a:r>
              <a:rPr lang="en-US" sz="2900" b="1" dirty="0"/>
              <a:t>The Lord is calling you to the Church for a rich banquet.</a:t>
            </a:r>
            <a:r>
              <a:rPr lang="en-US" sz="2900" dirty="0"/>
              <a:t> He transfers you from struggles to rest, and from tortures to relief. He relieves you from the burden of your sins. He heals worries with thanksgiving, and sadness with joy.</a:t>
            </a:r>
            <a:br>
              <a:rPr lang="en-US" sz="2900" dirty="0"/>
            </a:br>
            <a:br>
              <a:rPr lang="en-US" sz="2900" dirty="0"/>
            </a:br>
            <a:r>
              <a:rPr lang="en-US" sz="2900" dirty="0"/>
              <a:t>No one is truly free or joyful besides he who lives for Christ. Such a person overcomes all evil and does not fear anything!</a:t>
            </a:r>
          </a:p>
          <a:p>
            <a:pPr marL="0" indent="0" algn="r">
              <a:buNone/>
            </a:pPr>
            <a:br>
              <a:rPr lang="en-US" sz="2900" dirty="0"/>
            </a:br>
            <a:r>
              <a:rPr lang="en-US" sz="2900" b="1" i="1" dirty="0"/>
              <a:t>-St. John Chrysostom</a:t>
            </a:r>
            <a:endParaRPr lang="en-US" sz="2900" dirty="0"/>
          </a:p>
          <a:p>
            <a:endParaRPr lang="en-US" sz="2900" dirty="0"/>
          </a:p>
        </p:txBody>
      </p:sp>
    </p:spTree>
    <p:extLst>
      <p:ext uri="{BB962C8B-B14F-4D97-AF65-F5344CB8AC3E}">
        <p14:creationId xmlns:p14="http://schemas.microsoft.com/office/powerpoint/2010/main" val="3546883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Image result for spiritual building chief cornerstone">
            <a:extLst>
              <a:ext uri="{FF2B5EF4-FFF2-40B4-BE49-F238E27FC236}">
                <a16:creationId xmlns:a16="http://schemas.microsoft.com/office/drawing/2014/main" id="{0831F052-9CDD-4F76-8763-60C9FFB485D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2461" r="24514" b="2"/>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676221" y="466725"/>
            <a:ext cx="6026341" cy="6180259"/>
          </a:xfrm>
        </p:spPr>
        <p:txBody>
          <a:bodyPr anchor="ctr">
            <a:noAutofit/>
          </a:bodyPr>
          <a:lstStyle/>
          <a:p>
            <a:pPr marL="0" indent="0">
              <a:buNone/>
            </a:pPr>
            <a:r>
              <a:rPr lang="en-US" sz="3200" b="1" baseline="30000" dirty="0">
                <a:solidFill>
                  <a:srgbClr val="000000"/>
                </a:solidFill>
              </a:rPr>
              <a:t>19 </a:t>
            </a:r>
            <a:r>
              <a:rPr lang="en-US" sz="3200" dirty="0">
                <a:solidFill>
                  <a:srgbClr val="000000"/>
                </a:solidFill>
              </a:rPr>
              <a:t>Now, therefore, you are no longer strangers and foreigners, but fellow citizens with the saints and members of the household of God, </a:t>
            </a:r>
            <a:r>
              <a:rPr lang="en-US" sz="3200" b="1" baseline="30000" dirty="0">
                <a:solidFill>
                  <a:srgbClr val="000000"/>
                </a:solidFill>
              </a:rPr>
              <a:t>20 </a:t>
            </a:r>
            <a:r>
              <a:rPr lang="en-US" sz="3200" dirty="0">
                <a:solidFill>
                  <a:srgbClr val="000000"/>
                </a:solidFill>
              </a:rPr>
              <a:t>having been built on the foundation of the apostles and prophets, Jesus Christ Himself being the chief corner</a:t>
            </a:r>
            <a:r>
              <a:rPr lang="en-US" sz="3200" i="1" dirty="0">
                <a:solidFill>
                  <a:srgbClr val="000000"/>
                </a:solidFill>
              </a:rPr>
              <a:t>stone,</a:t>
            </a:r>
            <a:r>
              <a:rPr lang="en-US" sz="3200" dirty="0">
                <a:solidFill>
                  <a:srgbClr val="000000"/>
                </a:solidFill>
              </a:rPr>
              <a:t> </a:t>
            </a:r>
            <a:r>
              <a:rPr lang="en-US" sz="3200" b="1" baseline="30000" dirty="0">
                <a:solidFill>
                  <a:srgbClr val="000000"/>
                </a:solidFill>
              </a:rPr>
              <a:t>21 </a:t>
            </a:r>
            <a:r>
              <a:rPr lang="en-US" sz="3200" dirty="0">
                <a:solidFill>
                  <a:srgbClr val="000000"/>
                </a:solidFill>
              </a:rPr>
              <a:t>in whom the </a:t>
            </a:r>
            <a:r>
              <a:rPr lang="en-US" sz="3200" b="1" u="sng" dirty="0">
                <a:solidFill>
                  <a:srgbClr val="000000"/>
                </a:solidFill>
              </a:rPr>
              <a:t>whole building</a:t>
            </a:r>
            <a:r>
              <a:rPr lang="en-US" sz="3200" dirty="0">
                <a:solidFill>
                  <a:srgbClr val="000000"/>
                </a:solidFill>
              </a:rPr>
              <a:t>, being fitted together, grows into a holy temple in the Lord, </a:t>
            </a:r>
            <a:r>
              <a:rPr lang="en-US" sz="3200" b="1" baseline="30000" dirty="0">
                <a:solidFill>
                  <a:srgbClr val="000000"/>
                </a:solidFill>
              </a:rPr>
              <a:t>22 </a:t>
            </a:r>
            <a:r>
              <a:rPr lang="en-US" sz="3200" dirty="0">
                <a:solidFill>
                  <a:srgbClr val="000000"/>
                </a:solidFill>
              </a:rPr>
              <a:t>in whom </a:t>
            </a:r>
            <a:r>
              <a:rPr lang="en-US" sz="3200" b="1" u="sng" dirty="0">
                <a:solidFill>
                  <a:srgbClr val="000000"/>
                </a:solidFill>
              </a:rPr>
              <a:t>you also are being built together</a:t>
            </a:r>
            <a:r>
              <a:rPr lang="en-US" sz="3200" dirty="0">
                <a:solidFill>
                  <a:srgbClr val="000000"/>
                </a:solidFill>
              </a:rPr>
              <a:t> for a dwelling place of God in the Spirit. (Eph. 2:19-22)</a:t>
            </a:r>
          </a:p>
        </p:txBody>
      </p:sp>
    </p:spTree>
    <p:extLst>
      <p:ext uri="{BB962C8B-B14F-4D97-AF65-F5344CB8AC3E}">
        <p14:creationId xmlns:p14="http://schemas.microsoft.com/office/powerpoint/2010/main" val="27211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5441-BBF7-45FF-8BD4-9941F4B6D447}"/>
              </a:ext>
            </a:extLst>
          </p:cNvPr>
          <p:cNvSpPr>
            <a:spLocks noGrp="1"/>
          </p:cNvSpPr>
          <p:nvPr>
            <p:ph type="title"/>
          </p:nvPr>
        </p:nvSpPr>
        <p:spPr/>
        <p:txBody>
          <a:bodyPr/>
          <a:lstStyle/>
          <a:p>
            <a:r>
              <a:rPr lang="en-US" dirty="0"/>
              <a:t>What’s the goal?</a:t>
            </a:r>
          </a:p>
        </p:txBody>
      </p:sp>
      <p:sp>
        <p:nvSpPr>
          <p:cNvPr id="3" name="Content Placeholder 2">
            <a:extLst>
              <a:ext uri="{FF2B5EF4-FFF2-40B4-BE49-F238E27FC236}">
                <a16:creationId xmlns:a16="http://schemas.microsoft.com/office/drawing/2014/main" id="{69E8F2E2-5787-4685-BF04-87732F0FE7C8}"/>
              </a:ext>
            </a:extLst>
          </p:cNvPr>
          <p:cNvSpPr>
            <a:spLocks noGrp="1"/>
          </p:cNvSpPr>
          <p:nvPr>
            <p:ph idx="1"/>
          </p:nvPr>
        </p:nvSpPr>
        <p:spPr>
          <a:xfrm>
            <a:off x="838200" y="1845733"/>
            <a:ext cx="7705725" cy="4370429"/>
          </a:xfrm>
        </p:spPr>
        <p:txBody>
          <a:bodyPr>
            <a:normAutofit/>
          </a:bodyPr>
          <a:lstStyle/>
          <a:p>
            <a:pPr marL="0" indent="0">
              <a:buNone/>
            </a:pPr>
            <a:r>
              <a:rPr lang="en-US" sz="4000" b="1" dirty="0"/>
              <a:t>till we all come to the unity of the faith and of the knowledge of the Son of God, to a perfect man, to the measure of the stature of the fullness of Christ;</a:t>
            </a:r>
            <a:r>
              <a:rPr lang="en-US" sz="4000" dirty="0"/>
              <a:t> (Ephesians 4:13)</a:t>
            </a:r>
          </a:p>
        </p:txBody>
      </p:sp>
      <p:pic>
        <p:nvPicPr>
          <p:cNvPr id="5" name="Picture 4">
            <a:extLst>
              <a:ext uri="{FF2B5EF4-FFF2-40B4-BE49-F238E27FC236}">
                <a16:creationId xmlns:a16="http://schemas.microsoft.com/office/drawing/2014/main" id="{4F8A545A-9CE3-4F04-8417-B0B5D65942C8}"/>
              </a:ext>
            </a:extLst>
          </p:cNvPr>
          <p:cNvPicPr>
            <a:picLocks noChangeAspect="1"/>
          </p:cNvPicPr>
          <p:nvPr/>
        </p:nvPicPr>
        <p:blipFill>
          <a:blip r:embed="rId2"/>
          <a:stretch>
            <a:fillRect/>
          </a:stretch>
        </p:blipFill>
        <p:spPr>
          <a:xfrm>
            <a:off x="8678374" y="2187088"/>
            <a:ext cx="2914650" cy="2914650"/>
          </a:xfrm>
          <a:prstGeom prst="rect">
            <a:avLst/>
          </a:prstGeom>
        </p:spPr>
      </p:pic>
    </p:spTree>
    <p:extLst>
      <p:ext uri="{BB962C8B-B14F-4D97-AF65-F5344CB8AC3E}">
        <p14:creationId xmlns:p14="http://schemas.microsoft.com/office/powerpoint/2010/main" val="335323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6BCE9-1ABE-4DF3-88E3-599B4747AE14}"/>
              </a:ext>
            </a:extLst>
          </p:cNvPr>
          <p:cNvSpPr>
            <a:spLocks noGrp="1"/>
          </p:cNvSpPr>
          <p:nvPr>
            <p:ph idx="1"/>
          </p:nvPr>
        </p:nvSpPr>
        <p:spPr>
          <a:xfrm>
            <a:off x="838200" y="1099038"/>
            <a:ext cx="10515600" cy="5077925"/>
          </a:xfrm>
        </p:spPr>
        <p:txBody>
          <a:bodyPr>
            <a:normAutofit/>
          </a:bodyPr>
          <a:lstStyle/>
          <a:p>
            <a:pPr marL="0" indent="0">
              <a:buNone/>
            </a:pPr>
            <a:r>
              <a:rPr lang="en-US" sz="4000" b="1" dirty="0"/>
              <a:t>11 And He Himself gave some to be apostles, some prophets, some evangelists, and some pastors and teachers, 12 </a:t>
            </a:r>
            <a:r>
              <a:rPr lang="en-US" sz="4000" b="1" u="sng" dirty="0"/>
              <a:t>for the equipping of the saints for the work of ministry</a:t>
            </a:r>
            <a:r>
              <a:rPr lang="en-US" sz="4000" b="1" dirty="0"/>
              <a:t>, for the edifying of the body of Christ, 13 till we all come to the unity of the faith and of the knowledge of the Son of God, to a perfect man, to the measure of the stature of the fullness of Christ; </a:t>
            </a:r>
          </a:p>
        </p:txBody>
      </p:sp>
    </p:spTree>
    <p:extLst>
      <p:ext uri="{BB962C8B-B14F-4D97-AF65-F5344CB8AC3E}">
        <p14:creationId xmlns:p14="http://schemas.microsoft.com/office/powerpoint/2010/main" val="41041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arvest is plentiful">
            <a:extLst>
              <a:ext uri="{FF2B5EF4-FFF2-40B4-BE49-F238E27FC236}">
                <a16:creationId xmlns:a16="http://schemas.microsoft.com/office/drawing/2014/main" id="{5F1C3682-0C4D-4C26-85E2-81F1543D78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37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b="1"/>
              <a:t>God’s Fellow Workers</a:t>
            </a:r>
            <a:endParaRPr lang="en-US" dirty="0"/>
          </a:p>
        </p:txBody>
      </p:sp>
      <p:sp>
        <p:nvSpPr>
          <p:cNvPr id="3" name="Content Placeholder 2"/>
          <p:cNvSpPr>
            <a:spLocks noGrp="1"/>
          </p:cNvSpPr>
          <p:nvPr>
            <p:ph idx="1"/>
          </p:nvPr>
        </p:nvSpPr>
        <p:spPr>
          <a:xfrm>
            <a:off x="4695093" y="1690689"/>
            <a:ext cx="6956976" cy="4805906"/>
          </a:xfrm>
        </p:spPr>
        <p:txBody>
          <a:bodyPr>
            <a:normAutofit/>
          </a:bodyPr>
          <a:lstStyle/>
          <a:p>
            <a:pPr marL="0" indent="0">
              <a:buNone/>
            </a:pPr>
            <a:r>
              <a:rPr lang="en-US" sz="3300" dirty="0"/>
              <a:t>Synergy = cooperation of God and man</a:t>
            </a:r>
          </a:p>
          <a:p>
            <a:pPr marL="0" indent="0">
              <a:buNone/>
            </a:pPr>
            <a:endParaRPr lang="en-US" sz="3300" dirty="0"/>
          </a:p>
          <a:p>
            <a:pPr marL="0" indent="0">
              <a:buNone/>
            </a:pPr>
            <a:r>
              <a:rPr lang="en-US" sz="3300" i="1" dirty="0"/>
              <a:t>Behold, I stand at the door and knock. If anyone hears My voice and opens the door, I will come in to him and dine with him, and he with Me. </a:t>
            </a:r>
            <a:r>
              <a:rPr lang="en-US" sz="3300" dirty="0"/>
              <a:t>(Rev. 3:20)</a:t>
            </a:r>
          </a:p>
        </p:txBody>
      </p:sp>
      <p:pic>
        <p:nvPicPr>
          <p:cNvPr id="9" name="Picture 8" descr="Image may contain: 1 person">
            <a:extLst>
              <a:ext uri="{FF2B5EF4-FFF2-40B4-BE49-F238E27FC236}">
                <a16:creationId xmlns:a16="http://schemas.microsoft.com/office/drawing/2014/main" id="{5E6A3EB9-FA52-4FAB-B264-B55D8C93C6D1}"/>
              </a:ext>
            </a:extLst>
          </p:cNvPr>
          <p:cNvPicPr/>
          <p:nvPr/>
        </p:nvPicPr>
        <p:blipFill rotWithShape="1">
          <a:blip r:embed="rId2">
            <a:extLst>
              <a:ext uri="{28A0092B-C50C-407E-A947-70E740481C1C}">
                <a14:useLocalDpi xmlns:a14="http://schemas.microsoft.com/office/drawing/2010/main" val="0"/>
              </a:ext>
            </a:extLst>
          </a:blip>
          <a:srcRect l="4410" t="2749" r="3979" b="6319"/>
          <a:stretch/>
        </p:blipFill>
        <p:spPr bwMode="auto">
          <a:xfrm>
            <a:off x="539931" y="1582613"/>
            <a:ext cx="3722077" cy="4910262"/>
          </a:xfrm>
          <a:prstGeom prst="rect">
            <a:avLst/>
          </a:prstGeom>
          <a:noFill/>
          <a:ln>
            <a:noFill/>
          </a:ln>
        </p:spPr>
      </p:pic>
    </p:spTree>
    <p:extLst>
      <p:ext uri="{BB962C8B-B14F-4D97-AF65-F5344CB8AC3E}">
        <p14:creationId xmlns:p14="http://schemas.microsoft.com/office/powerpoint/2010/main" val="277766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6BCE9-1ABE-4DF3-88E3-599B4747AE14}"/>
              </a:ext>
            </a:extLst>
          </p:cNvPr>
          <p:cNvSpPr>
            <a:spLocks noGrp="1"/>
          </p:cNvSpPr>
          <p:nvPr>
            <p:ph idx="1"/>
          </p:nvPr>
        </p:nvSpPr>
        <p:spPr>
          <a:xfrm>
            <a:off x="650631" y="624254"/>
            <a:ext cx="10703169" cy="5552709"/>
          </a:xfrm>
        </p:spPr>
        <p:txBody>
          <a:bodyPr>
            <a:normAutofit/>
          </a:bodyPr>
          <a:lstStyle/>
          <a:p>
            <a:pPr marL="0" indent="0">
              <a:buNone/>
            </a:pPr>
            <a:r>
              <a:rPr lang="en-US" sz="3700" b="1" dirty="0"/>
              <a:t>14 that we should no longer be children, tossed to and </a:t>
            </a:r>
            <a:r>
              <a:rPr lang="en-US" sz="3700" b="1" dirty="0" err="1"/>
              <a:t>fro</a:t>
            </a:r>
            <a:r>
              <a:rPr lang="en-US" sz="3700" b="1" dirty="0"/>
              <a:t> and carried about with every wind of doctrine, by the trickery of men, in the cunning craftiness of deceitful plotting, 15 but, speaking the truth in love, may grow up in all things into Him who is the head—Christ— 16 from whom the whole body, joined and knit together </a:t>
            </a:r>
            <a:r>
              <a:rPr lang="en-US" sz="3700" b="1" u="sng" dirty="0"/>
              <a:t>by what every joint supplies</a:t>
            </a:r>
            <a:r>
              <a:rPr lang="en-US" sz="3700" b="1" dirty="0"/>
              <a:t>, according to the effective working </a:t>
            </a:r>
            <a:r>
              <a:rPr lang="en-US" sz="3700" b="1" u="sng" dirty="0"/>
              <a:t>by which every part does its share</a:t>
            </a:r>
            <a:r>
              <a:rPr lang="en-US" sz="3700" b="1" dirty="0"/>
              <a:t>, causes growth of the body for the edifying of itself in love. (Eph. 4:11-16)</a:t>
            </a:r>
          </a:p>
        </p:txBody>
      </p:sp>
    </p:spTree>
    <p:extLst>
      <p:ext uri="{BB962C8B-B14F-4D97-AF65-F5344CB8AC3E}">
        <p14:creationId xmlns:p14="http://schemas.microsoft.com/office/powerpoint/2010/main" val="206690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4352191"/>
            <a:ext cx="10515600" cy="1824771"/>
          </a:xfrm>
        </p:spPr>
        <p:txBody>
          <a:bodyPr/>
          <a:lstStyle/>
          <a:p>
            <a:r>
              <a:rPr lang="en-US" baseline="30000" dirty="0"/>
              <a:t>22 </a:t>
            </a:r>
            <a:r>
              <a:rPr lang="en-US" dirty="0"/>
              <a:t>And He put all </a:t>
            </a:r>
            <a:r>
              <a:rPr lang="en-US" i="1" dirty="0"/>
              <a:t>things</a:t>
            </a:r>
            <a:r>
              <a:rPr lang="en-US" dirty="0"/>
              <a:t> under His feet, and gave Him </a:t>
            </a:r>
            <a:r>
              <a:rPr lang="en-US" i="1" dirty="0"/>
              <a:t>to be</a:t>
            </a:r>
            <a:r>
              <a:rPr lang="en-US" dirty="0"/>
              <a:t> head over all </a:t>
            </a:r>
            <a:r>
              <a:rPr lang="en-US" i="1" dirty="0"/>
              <a:t>things</a:t>
            </a:r>
            <a:r>
              <a:rPr lang="en-US" dirty="0"/>
              <a:t> to the </a:t>
            </a:r>
            <a:r>
              <a:rPr lang="en-US" b="1" u="sng" dirty="0"/>
              <a:t>church</a:t>
            </a:r>
            <a:r>
              <a:rPr lang="en-US" dirty="0"/>
              <a:t>, </a:t>
            </a:r>
            <a:r>
              <a:rPr lang="en-US" baseline="30000" dirty="0"/>
              <a:t>23 </a:t>
            </a:r>
            <a:r>
              <a:rPr lang="en-US" dirty="0"/>
              <a:t>which is </a:t>
            </a:r>
            <a:r>
              <a:rPr lang="en-US" b="1" u="sng" dirty="0"/>
              <a:t>His body</a:t>
            </a:r>
            <a:r>
              <a:rPr lang="en-US" dirty="0"/>
              <a:t>, </a:t>
            </a:r>
            <a:r>
              <a:rPr lang="en-US" b="1" u="sng" dirty="0"/>
              <a:t>the fullness of Him</a:t>
            </a:r>
            <a:r>
              <a:rPr lang="en-US" dirty="0"/>
              <a:t> who fills all in all. (Ephesians 1:22)</a:t>
            </a:r>
          </a:p>
          <a:p>
            <a:endParaRPr lang="en-US" dirty="0"/>
          </a:p>
        </p:txBody>
      </p:sp>
      <p:pic>
        <p:nvPicPr>
          <p:cNvPr id="4" name="Picture 3"/>
          <p:cNvPicPr>
            <a:picLocks noChangeAspect="1"/>
          </p:cNvPicPr>
          <p:nvPr/>
        </p:nvPicPr>
        <p:blipFill>
          <a:blip r:embed="rId2"/>
          <a:stretch>
            <a:fillRect/>
          </a:stretch>
        </p:blipFill>
        <p:spPr>
          <a:xfrm>
            <a:off x="3478027" y="1275984"/>
            <a:ext cx="4762500" cy="2676525"/>
          </a:xfrm>
          <a:prstGeom prst="rect">
            <a:avLst/>
          </a:prstGeom>
        </p:spPr>
      </p:pic>
    </p:spTree>
    <p:extLst>
      <p:ext uri="{BB962C8B-B14F-4D97-AF65-F5344CB8AC3E}">
        <p14:creationId xmlns:p14="http://schemas.microsoft.com/office/powerpoint/2010/main" val="4250273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68AF6429-A262-475E-8BB0-20C7FAF512ED}"/>
              </a:ext>
            </a:extLst>
          </p:cNvPr>
          <p:cNvPicPr>
            <a:picLocks noChangeAspect="1"/>
          </p:cNvPicPr>
          <p:nvPr/>
        </p:nvPicPr>
        <p:blipFill rotWithShape="1">
          <a:blip r:embed="rId3">
            <a:alphaModFix/>
            <a:extLst/>
          </a:blip>
          <a:srcRect l="32545" r="2446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614875" y="114300"/>
            <a:ext cx="6237155" cy="6488723"/>
          </a:xfrm>
        </p:spPr>
        <p:txBody>
          <a:bodyPr anchor="ctr">
            <a:normAutofit/>
          </a:bodyPr>
          <a:lstStyle/>
          <a:p>
            <a:pPr marL="0" indent="0">
              <a:buNone/>
            </a:pPr>
            <a:r>
              <a:rPr lang="en-US" sz="3100" i="1" dirty="0">
                <a:solidFill>
                  <a:srgbClr val="000000"/>
                </a:solidFill>
              </a:rPr>
              <a:t>“Anyone who leaves the Church of Christ behind cannot benefit from the rewards of Christ. Such people are strangers, outcasts, and enemies. You cannot have God as Father unless you have the </a:t>
            </a:r>
            <a:r>
              <a:rPr lang="en-US" sz="3100" b="1" i="1" u="sng" dirty="0">
                <a:solidFill>
                  <a:srgbClr val="000000"/>
                </a:solidFill>
              </a:rPr>
              <a:t>Church as mother</a:t>
            </a:r>
            <a:r>
              <a:rPr lang="en-US" sz="3100" i="1" dirty="0">
                <a:solidFill>
                  <a:srgbClr val="000000"/>
                </a:solidFill>
              </a:rPr>
              <a:t>. If any had been able to escape outside Noah’s Ark, there might have been a way of escape for those who are outside the Church.” There is only one Church, and </a:t>
            </a:r>
            <a:r>
              <a:rPr lang="en-US" sz="3100" b="1" i="1" u="sng" dirty="0">
                <a:solidFill>
                  <a:srgbClr val="000000"/>
                </a:solidFill>
              </a:rPr>
              <a:t>outside its bounds salvation is impossible</a:t>
            </a:r>
            <a:r>
              <a:rPr lang="en-US" sz="3100" i="1" dirty="0">
                <a:solidFill>
                  <a:srgbClr val="000000"/>
                </a:solidFill>
              </a:rPr>
              <a:t>. </a:t>
            </a:r>
          </a:p>
          <a:p>
            <a:pPr marL="0" indent="0">
              <a:buNone/>
            </a:pPr>
            <a:r>
              <a:rPr lang="en-US" sz="3100" dirty="0">
                <a:solidFill>
                  <a:srgbClr val="000000"/>
                </a:solidFill>
              </a:rPr>
              <a:t>(St. Cyprian, ‘On the Unity of the Catholic Church’)</a:t>
            </a:r>
            <a:endParaRPr lang="en-US" sz="3100" i="1" dirty="0">
              <a:solidFill>
                <a:srgbClr val="000000"/>
              </a:solidFill>
            </a:endParaRPr>
          </a:p>
        </p:txBody>
      </p:sp>
    </p:spTree>
    <p:extLst>
      <p:ext uri="{BB962C8B-B14F-4D97-AF65-F5344CB8AC3E}">
        <p14:creationId xmlns:p14="http://schemas.microsoft.com/office/powerpoint/2010/main" val="2335842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7072</TotalTime>
  <Words>1024</Words>
  <Application>Microsoft Office PowerPoint</Application>
  <PresentationFormat>Widescreen</PresentationFormat>
  <Paragraphs>41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Fellow Workers with God – Part 1</vt:lpstr>
      <vt:lpstr>PowerPoint Presentation</vt:lpstr>
      <vt:lpstr>What’s the goal?</vt:lpstr>
      <vt:lpstr>PowerPoint Presentation</vt:lpstr>
      <vt:lpstr>PowerPoint Presentation</vt:lpstr>
      <vt:lpstr>God’s Fellow Workers</vt:lpstr>
      <vt:lpstr>PowerPoint Presentation</vt:lpstr>
      <vt:lpstr>PowerPoint Presentation</vt:lpstr>
      <vt:lpstr>PowerPoint Presentation</vt:lpstr>
      <vt:lpstr>The Nature of the Church</vt:lpstr>
      <vt:lpstr>Christ and His Church</vt:lpstr>
      <vt:lpstr>Christ and His Church</vt:lpstr>
      <vt:lpstr>A High Calling</vt:lpstr>
      <vt:lpstr>The Good Samaritan</vt:lpstr>
      <vt:lpstr>The Good Samaritan</vt:lpstr>
      <vt:lpstr>Who is the Good Samaritan?</vt:lpstr>
      <vt:lpstr>PowerPoint Presentation</vt:lpstr>
      <vt:lpstr>The Church is  a Hospital!</vt:lpstr>
      <vt:lpstr>St. John Chrysostom on “The Church”</vt:lpstr>
      <vt:lpstr>St. John Chrysostom on “The Church”</vt:lpstr>
      <vt:lpstr>PowerPoint Presentation</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Bishara, George - RD, Washington, DC</dc:creator>
  <cp:lastModifiedBy>George Bishara</cp:lastModifiedBy>
  <cp:revision>94</cp:revision>
  <dcterms:created xsi:type="dcterms:W3CDTF">2017-06-17T14:45:20Z</dcterms:created>
  <dcterms:modified xsi:type="dcterms:W3CDTF">2019-01-20T15:37:43Z</dcterms:modified>
</cp:coreProperties>
</file>