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0" r:id="rId1"/>
  </p:sldMasterIdLst>
  <p:notesMasterIdLst>
    <p:notesMasterId r:id="rId21"/>
  </p:notesMasterIdLst>
  <p:sldIdLst>
    <p:sldId id="256" r:id="rId2"/>
    <p:sldId id="258" r:id="rId3"/>
    <p:sldId id="257" r:id="rId4"/>
    <p:sldId id="265" r:id="rId5"/>
    <p:sldId id="264" r:id="rId6"/>
    <p:sldId id="259" r:id="rId7"/>
    <p:sldId id="260" r:id="rId8"/>
    <p:sldId id="261" r:id="rId9"/>
    <p:sldId id="262" r:id="rId10"/>
    <p:sldId id="263" r:id="rId11"/>
    <p:sldId id="266" r:id="rId12"/>
    <p:sldId id="267" r:id="rId13"/>
    <p:sldId id="268" r:id="rId14"/>
    <p:sldId id="271" r:id="rId15"/>
    <p:sldId id="269" r:id="rId16"/>
    <p:sldId id="270" r:id="rId17"/>
    <p:sldId id="273" r:id="rId18"/>
    <p:sldId id="274" r:id="rId19"/>
    <p:sldId id="27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79012"/>
  </p:normalViewPr>
  <p:slideViewPr>
    <p:cSldViewPr snapToGrid="0" snapToObjects="1">
      <p:cViewPr varScale="1">
        <p:scale>
          <a:sx n="87" d="100"/>
          <a:sy n="87" d="100"/>
        </p:scale>
        <p:origin x="130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B44C3-1E2F-5047-92F8-874440F2CE8C}" type="datetimeFigureOut">
              <a:rPr lang="en-US" smtClean="0"/>
              <a:t>9/16/18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7DED6-10E0-B348-83EA-94C54D95D196}" type="slidenum">
              <a:rPr lang="en-US" smtClean="0"/>
              <a:t>‹#›</a:t>
            </a:fld>
            <a:endParaRPr lang="en-US"/>
          </a:p>
        </p:txBody>
      </p:sp>
    </p:spTree>
    <p:extLst>
      <p:ext uri="{BB962C8B-B14F-4D97-AF65-F5344CB8AC3E}">
        <p14:creationId xmlns:p14="http://schemas.microsoft.com/office/powerpoint/2010/main" val="3617999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7DED6-10E0-B348-83EA-94C54D95D196}" type="slidenum">
              <a:rPr lang="en-US" smtClean="0"/>
              <a:t>1</a:t>
            </a:fld>
            <a:endParaRPr lang="en-US"/>
          </a:p>
        </p:txBody>
      </p:sp>
    </p:spTree>
    <p:extLst>
      <p:ext uri="{BB962C8B-B14F-4D97-AF65-F5344CB8AC3E}">
        <p14:creationId xmlns:p14="http://schemas.microsoft.com/office/powerpoint/2010/main" val="2748579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7DED6-10E0-B348-83EA-94C54D95D196}" type="slidenum">
              <a:rPr lang="en-US" smtClean="0"/>
              <a:t>2</a:t>
            </a:fld>
            <a:endParaRPr lang="en-US"/>
          </a:p>
        </p:txBody>
      </p:sp>
    </p:spTree>
    <p:extLst>
      <p:ext uri="{BB962C8B-B14F-4D97-AF65-F5344CB8AC3E}">
        <p14:creationId xmlns:p14="http://schemas.microsoft.com/office/powerpoint/2010/main" val="1032559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7DED6-10E0-B348-83EA-94C54D95D196}" type="slidenum">
              <a:rPr lang="en-US" smtClean="0"/>
              <a:t>3</a:t>
            </a:fld>
            <a:endParaRPr lang="en-US"/>
          </a:p>
        </p:txBody>
      </p:sp>
    </p:spTree>
    <p:extLst>
      <p:ext uri="{BB962C8B-B14F-4D97-AF65-F5344CB8AC3E}">
        <p14:creationId xmlns:p14="http://schemas.microsoft.com/office/powerpoint/2010/main" val="1738100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 woman read that passage in Malachi and wanted to learn about a silversmith's work to understand this whole "refining with fire" idea better. So she made an appointment with a silversmith to watch him while at work.</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She didn't mention anything about the reason for her interest, beyond her curiosity about the process of refining silver.</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As she watched the silversmith work, he held a piece of silver over the fire and let it heat up.</a:t>
            </a:r>
            <a:br>
              <a:rPr lang="en-US" dirty="0"/>
            </a:br>
            <a:r>
              <a:rPr lang="en-US" sz="1200" b="0" i="0" u="none" strike="noStrike" kern="1200" dirty="0">
                <a:solidFill>
                  <a:schemeClr val="tx1"/>
                </a:solidFill>
                <a:effectLst/>
                <a:latin typeface="+mn-lt"/>
                <a:ea typeface="+mn-ea"/>
                <a:cs typeface="+mn-cs"/>
              </a:rPr>
              <a:t>He explained that in refining silver, one needed to hold the silver in the middle of the fire, where the flames were the hottest as to burn away all the impurities.</a:t>
            </a:r>
            <a:br>
              <a:rPr lang="en-US" dirty="0"/>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 woman thought about God holding us in such a hot spot, then she thought again about the verse, that "He sits as a refiner and purifier of silver."</a:t>
            </a:r>
            <a:br>
              <a:rPr lang="en-US" dirty="0"/>
            </a:br>
            <a:r>
              <a:rPr lang="en-US" sz="1200" b="0" i="0" u="none" strike="noStrike" kern="1200" dirty="0">
                <a:solidFill>
                  <a:schemeClr val="tx1"/>
                </a:solidFill>
                <a:effectLst/>
                <a:latin typeface="+mn-lt"/>
                <a:ea typeface="+mn-ea"/>
                <a:cs typeface="+mn-cs"/>
              </a:rPr>
              <a:t>She asked the silversmith if it was true that he had to sit there in front of the fire the entire time the silver was being refined.</a:t>
            </a:r>
            <a:br>
              <a:rPr lang="en-US" dirty="0"/>
            </a:br>
            <a:r>
              <a:rPr lang="en-US" sz="1200" b="0" i="0" u="none" strike="noStrike" kern="1200" dirty="0">
                <a:solidFill>
                  <a:schemeClr val="tx1"/>
                </a:solidFill>
                <a:effectLst/>
                <a:latin typeface="+mn-lt"/>
                <a:ea typeface="+mn-ea"/>
                <a:cs typeface="+mn-cs"/>
              </a:rPr>
              <a:t>The man answered, yes, that not only did he have to sit there holding the silver, but he had to keep his eyes on it the entire time it was in the fire. If the silver was left even a moment too long in the flames, it would be destroyed.</a:t>
            </a:r>
            <a:br>
              <a:rPr lang="en-US" sz="1200" b="0" i="0" u="none" strike="noStrike" kern="1200" dirty="0">
                <a:solidFill>
                  <a:schemeClr val="tx1"/>
                </a:solidFill>
                <a:effectLst/>
                <a:latin typeface="+mn-lt"/>
                <a:ea typeface="+mn-ea"/>
                <a:cs typeface="+mn-cs"/>
              </a:rPr>
            </a:br>
            <a:br>
              <a:rPr lang="en-US" dirty="0"/>
            </a:br>
            <a:r>
              <a:rPr lang="en-US" sz="1200" b="0" i="0" u="none" strike="noStrike" kern="1200" dirty="0">
                <a:solidFill>
                  <a:schemeClr val="tx1"/>
                </a:solidFill>
                <a:effectLst/>
                <a:latin typeface="+mn-lt"/>
                <a:ea typeface="+mn-ea"/>
                <a:cs typeface="+mn-cs"/>
              </a:rPr>
              <a:t>The woman was silent for a moment. Then she asked the silversmith,</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"But how do you know when the silver is fully refined?"</a:t>
            </a:r>
            <a:br>
              <a:rPr lang="en-US" sz="1200" b="0" i="0" u="none" strike="noStrike" kern="1200" dirty="0">
                <a:solidFill>
                  <a:schemeClr val="tx1"/>
                </a:solidFill>
                <a:effectLst/>
                <a:latin typeface="+mn-lt"/>
                <a:ea typeface="+mn-ea"/>
                <a:cs typeface="+mn-cs"/>
              </a:rPr>
            </a:br>
            <a:br>
              <a:rPr lang="en-US" dirty="0"/>
            </a:br>
            <a:r>
              <a:rPr lang="en-US" sz="1200" b="0" i="0" u="none" strike="noStrike" kern="1200" dirty="0">
                <a:solidFill>
                  <a:schemeClr val="tx1"/>
                </a:solidFill>
                <a:effectLst/>
                <a:latin typeface="+mn-lt"/>
                <a:ea typeface="+mn-ea"/>
                <a:cs typeface="+mn-cs"/>
              </a:rPr>
              <a:t>He smiled at her and answered, "Oh, that's easy - when I see my image in it."</a:t>
            </a:r>
            <a:endParaRPr lang="en-US" dirty="0"/>
          </a:p>
          <a:p>
            <a:endParaRPr lang="en-US" dirty="0"/>
          </a:p>
        </p:txBody>
      </p:sp>
      <p:sp>
        <p:nvSpPr>
          <p:cNvPr id="4" name="Slide Number Placeholder 3"/>
          <p:cNvSpPr>
            <a:spLocks noGrp="1"/>
          </p:cNvSpPr>
          <p:nvPr>
            <p:ph type="sldNum" sz="quarter" idx="10"/>
          </p:nvPr>
        </p:nvSpPr>
        <p:spPr/>
        <p:txBody>
          <a:bodyPr/>
          <a:lstStyle/>
          <a:p>
            <a:fld id="{B4E7DED6-10E0-B348-83EA-94C54D95D196}" type="slidenum">
              <a:rPr lang="en-US" smtClean="0"/>
              <a:t>4</a:t>
            </a:fld>
            <a:endParaRPr lang="en-US"/>
          </a:p>
        </p:txBody>
      </p:sp>
    </p:spTree>
    <p:extLst>
      <p:ext uri="{BB962C8B-B14F-4D97-AF65-F5344CB8AC3E}">
        <p14:creationId xmlns:p14="http://schemas.microsoft.com/office/powerpoint/2010/main" val="25826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Swift Obedience - </a:t>
            </a:r>
            <a:r>
              <a:rPr lang="en-US" sz="1200" kern="1200" dirty="0">
                <a:solidFill>
                  <a:schemeClr val="tx1"/>
                </a:solidFill>
                <a:effectLst/>
                <a:latin typeface="+mn-lt"/>
                <a:ea typeface="+mn-ea"/>
                <a:cs typeface="+mn-cs"/>
              </a:rPr>
              <a:t>Elijah responded to God’s plan with swift obedience.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Never underestimate first impres­sions, for they are often a test. Elijah was dying of thirst. The brook had been dried up for an undisclosed period of time. </a:t>
            </a:r>
          </a:p>
          <a:p>
            <a:pPr lvl="0"/>
            <a:r>
              <a:rPr lang="en-US" sz="1200" kern="1200" dirty="0">
                <a:solidFill>
                  <a:schemeClr val="tx1"/>
                </a:solidFill>
                <a:effectLst/>
                <a:latin typeface="+mn-lt"/>
                <a:ea typeface="+mn-ea"/>
                <a:cs typeface="+mn-cs"/>
              </a:rPr>
              <a:t>Then he had trekked a hundred miles across a dry and barren land. By the time he arrived at his destination, he was desperately in need of water. At the gate of the city of Zarephath he saw a widow gathering sticks. Aha, this must be the widow who was going to provide for him. “Please get me a drink of water,” Elijah said. “Oh, and while you’re at it, could you bring me a piece of bread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4E7DED6-10E0-B348-83EA-94C54D95D196}" type="slidenum">
              <a:rPr lang="en-US" smtClean="0"/>
              <a:t>8</a:t>
            </a:fld>
            <a:endParaRPr lang="en-US"/>
          </a:p>
        </p:txBody>
      </p:sp>
    </p:spTree>
    <p:extLst>
      <p:ext uri="{BB962C8B-B14F-4D97-AF65-F5344CB8AC3E}">
        <p14:creationId xmlns:p14="http://schemas.microsoft.com/office/powerpoint/2010/main" val="1752460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ts val="1500"/>
              </a:lnSpc>
              <a:spcBef>
                <a:spcPts val="0"/>
              </a:spcBef>
              <a:spcAft>
                <a:spcPts val="0"/>
              </a:spcAft>
              <a:buClr>
                <a:srgbClr val="000000"/>
              </a:buClr>
              <a:buFont typeface="+mj-lt"/>
              <a:buAutoNum type="arabicPeriod"/>
              <a:tabLst>
                <a:tab pos="212090" algn="l"/>
                <a:tab pos="212090" algn="l"/>
                <a:tab pos="1600200" algn="l"/>
              </a:tabLst>
            </a:pPr>
            <a:r>
              <a:rPr lang="en-US" sz="1200" dirty="0">
                <a:effectLst/>
                <a:latin typeface="Comic Sans MS" panose="030F0902030302020204" pitchFamily="66" charset="0"/>
                <a:ea typeface="Times New Roman" panose="02020603050405020304" pitchFamily="18" charset="0"/>
                <a:cs typeface="Arial" panose="020B0604020202020204" pitchFamily="34" charset="0"/>
              </a:rPr>
              <a:t>Elijah was determined that those initial first-impression blues were not going to get him down. The widow had her eyes on the impossibilities: a handful of flour, a tiny amount of oil, a few sticks. Elijah rolled up his sleeves and focused only on the possibilities.</a:t>
            </a:r>
            <a:endParaRPr lang="en-US" sz="2000" dirty="0">
              <a:effectLst/>
              <a:latin typeface="Times New Roman" panose="02020603050405020304" pitchFamily="18" charset="0"/>
              <a:ea typeface="Times New Roman" panose="02020603050405020304" pitchFamily="18" charset="0"/>
            </a:endParaRPr>
          </a:p>
          <a:p>
            <a:pPr marL="342900" marR="0" lvl="0" indent="-342900" algn="just">
              <a:lnSpc>
                <a:spcPts val="1500"/>
              </a:lnSpc>
              <a:spcBef>
                <a:spcPts val="0"/>
              </a:spcBef>
              <a:spcAft>
                <a:spcPts val="0"/>
              </a:spcAft>
              <a:buClr>
                <a:srgbClr val="000000"/>
              </a:buClr>
              <a:buFont typeface="+mj-lt"/>
              <a:buAutoNum type="arabicPeriod"/>
              <a:tabLst>
                <a:tab pos="212090" algn="l"/>
                <a:tab pos="212090" algn="l"/>
                <a:tab pos="1600200" algn="l"/>
              </a:tabLst>
            </a:pPr>
            <a:r>
              <a:rPr lang="en-US" sz="1200" dirty="0">
                <a:effectLst/>
                <a:latin typeface="Comic Sans MS" panose="030F0902030302020204" pitchFamily="66" charset="0"/>
                <a:ea typeface="Times New Roman" panose="02020603050405020304" pitchFamily="18" charset="0"/>
                <a:cs typeface="Arial" panose="020B0604020202020204" pitchFamily="34" charset="0"/>
              </a:rPr>
              <a:t>How could he do that? Because he was an emerging man of God. He had been to Cherith. He had seen the proof of God’s faithfulness. He had survived the dried-up brook. He had obeyed God and, without hesitation, he had walked to Zarephath. </a:t>
            </a:r>
            <a:endParaRPr lang="en-US" sz="2000" dirty="0">
              <a:effectLst/>
              <a:latin typeface="Times New Roman" panose="02020603050405020304" pitchFamily="18" charset="0"/>
              <a:ea typeface="Times New Roman" panose="02020603050405020304" pitchFamily="18" charset="0"/>
            </a:endParaRPr>
          </a:p>
          <a:p>
            <a:pPr marL="342900" marR="0" lvl="0" indent="-342900" algn="just">
              <a:lnSpc>
                <a:spcPts val="1500"/>
              </a:lnSpc>
              <a:spcBef>
                <a:spcPts val="0"/>
              </a:spcBef>
              <a:spcAft>
                <a:spcPts val="0"/>
              </a:spcAft>
              <a:buClr>
                <a:srgbClr val="000000"/>
              </a:buClr>
              <a:buFont typeface="+mj-lt"/>
              <a:buAutoNum type="arabicPeriod"/>
              <a:tabLst>
                <a:tab pos="212090" algn="l"/>
                <a:tab pos="212090" algn="l"/>
                <a:tab pos="1600200" algn="l"/>
              </a:tabLst>
            </a:pPr>
            <a:r>
              <a:rPr lang="en-US" sz="1200" dirty="0">
                <a:effectLst/>
                <a:latin typeface="Comic Sans MS" panose="030F0902030302020204" pitchFamily="66" charset="0"/>
                <a:ea typeface="Times New Roman" panose="02020603050405020304" pitchFamily="18" charset="0"/>
                <a:cs typeface="Arial" panose="020B0604020202020204" pitchFamily="34" charset="0"/>
              </a:rPr>
              <a:t>You can’t talk the talk if you have never walked the walk. You can’t encour­age somebody else to believe the improbable if you haven’t believed the impossible. You can’t light another’s candle of hope if your own torch of faith isn’t burning.</a:t>
            </a:r>
            <a:endParaRPr lang="en-US" sz="20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4E7DED6-10E0-B348-83EA-94C54D95D196}" type="slidenum">
              <a:rPr lang="en-US" smtClean="0"/>
              <a:t>10</a:t>
            </a:fld>
            <a:endParaRPr lang="en-US"/>
          </a:p>
        </p:txBody>
      </p:sp>
    </p:spTree>
    <p:extLst>
      <p:ext uri="{BB962C8B-B14F-4D97-AF65-F5344CB8AC3E}">
        <p14:creationId xmlns:p14="http://schemas.microsoft.com/office/powerpoint/2010/main" val="609937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Do you know what really impresses me here? It’s the silence of Elijah.</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4E7DED6-10E0-B348-83EA-94C54D95D196}" type="slidenum">
              <a:rPr lang="en-US" smtClean="0"/>
              <a:t>12</a:t>
            </a:fld>
            <a:endParaRPr lang="en-US"/>
          </a:p>
        </p:txBody>
      </p:sp>
    </p:spTree>
    <p:extLst>
      <p:ext uri="{BB962C8B-B14F-4D97-AF65-F5344CB8AC3E}">
        <p14:creationId xmlns:p14="http://schemas.microsoft.com/office/powerpoint/2010/main" val="2534460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took the child where he learned to fight all his battles, in the upper room. In prayer!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omic Sans MS" panose="030F0902030302020204" pitchFamily="66" charset="0"/>
                <a:ea typeface="MS Mincho" panose="02020609040205080304" pitchFamily="49" charset="-128"/>
                <a:cs typeface="Times New Roman" panose="02020603050405020304" pitchFamily="18" charset="0"/>
              </a:rPr>
              <a:t>What do you do when tragedy strikes? What do you do when a test comes? What’s your first response? Is it to complain? To blame? To try to reason your way out of it? Or have you formed the habit of doing what Elijah did? Do you go to your special place and get alone with God? </a:t>
            </a:r>
            <a:endParaRPr lang="en-US" dirty="0"/>
          </a:p>
        </p:txBody>
      </p:sp>
      <p:sp>
        <p:nvSpPr>
          <p:cNvPr id="4" name="Slide Number Placeholder 3"/>
          <p:cNvSpPr>
            <a:spLocks noGrp="1"/>
          </p:cNvSpPr>
          <p:nvPr>
            <p:ph type="sldNum" sz="quarter" idx="10"/>
          </p:nvPr>
        </p:nvSpPr>
        <p:spPr/>
        <p:txBody>
          <a:bodyPr/>
          <a:lstStyle/>
          <a:p>
            <a:fld id="{B4E7DED6-10E0-B348-83EA-94C54D95D196}" type="slidenum">
              <a:rPr lang="en-US" smtClean="0"/>
              <a:t>13</a:t>
            </a:fld>
            <a:endParaRPr lang="en-US"/>
          </a:p>
        </p:txBody>
      </p:sp>
    </p:spTree>
    <p:extLst>
      <p:ext uri="{BB962C8B-B14F-4D97-AF65-F5344CB8AC3E}">
        <p14:creationId xmlns:p14="http://schemas.microsoft.com/office/powerpoint/2010/main" val="297118373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241859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95989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8632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9124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48A87A34-81AB-432B-8DAE-1953F412C126}" type="datetimeFigureOut">
              <a:rPr lang="en-US" smtClean="0"/>
              <a:t>9/16/18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612797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38162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9/16/18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8132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A87A34-81AB-432B-8DAE-1953F412C126}" type="datetimeFigureOut">
              <a:rPr lang="en-US" smtClean="0"/>
              <a:t>9/16/18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9584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9/16/18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74152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9/16/18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27135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9/16/18</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68314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8A87A34-81AB-432B-8DAE-1953F412C126}" type="datetimeFigureOut">
              <a:rPr lang="en-US" smtClean="0"/>
              <a:pPr/>
              <a:t>9/16/18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67723690"/>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36D0-5AC2-1140-BA57-236BB1CDE6FD}"/>
              </a:ext>
            </a:extLst>
          </p:cNvPr>
          <p:cNvSpPr>
            <a:spLocks noGrp="1"/>
          </p:cNvSpPr>
          <p:nvPr>
            <p:ph type="ctrTitle"/>
          </p:nvPr>
        </p:nvSpPr>
        <p:spPr/>
        <p:txBody>
          <a:bodyPr>
            <a:normAutofit/>
          </a:bodyPr>
          <a:lstStyle/>
          <a:p>
            <a:r>
              <a:rPr lang="en-US" dirty="0"/>
              <a:t>The Refiners Fire at Zarephath </a:t>
            </a:r>
          </a:p>
        </p:txBody>
      </p:sp>
      <p:sp>
        <p:nvSpPr>
          <p:cNvPr id="3" name="Subtitle 2">
            <a:extLst>
              <a:ext uri="{FF2B5EF4-FFF2-40B4-BE49-F238E27FC236}">
                <a16:creationId xmlns:a16="http://schemas.microsoft.com/office/drawing/2014/main" id="{ABD332BF-CCC5-3642-8F0A-1D1286199115}"/>
              </a:ext>
            </a:extLst>
          </p:cNvPr>
          <p:cNvSpPr>
            <a:spLocks noGrp="1"/>
          </p:cNvSpPr>
          <p:nvPr>
            <p:ph type="subTitle" idx="1"/>
          </p:nvPr>
        </p:nvSpPr>
        <p:spPr/>
        <p:txBody>
          <a:bodyPr/>
          <a:lstStyle/>
          <a:p>
            <a:r>
              <a:rPr lang="en-US" dirty="0"/>
              <a:t>Elijah Series Talk 2</a:t>
            </a:r>
          </a:p>
        </p:txBody>
      </p:sp>
      <p:pic>
        <p:nvPicPr>
          <p:cNvPr id="4" name="Picture 3">
            <a:extLst>
              <a:ext uri="{FF2B5EF4-FFF2-40B4-BE49-F238E27FC236}">
                <a16:creationId xmlns:a16="http://schemas.microsoft.com/office/drawing/2014/main" id="{A40485E0-880F-1743-94EC-D33923DECD26}"/>
              </a:ext>
            </a:extLst>
          </p:cNvPr>
          <p:cNvPicPr>
            <a:picLocks noChangeAspect="1"/>
          </p:cNvPicPr>
          <p:nvPr/>
        </p:nvPicPr>
        <p:blipFill>
          <a:blip r:embed="rId3">
            <a:extLst>
              <a:ext uri="{BEBA8EAE-BF5A-486C-A8C5-ECC9F3942E4B}">
                <a14:imgProps xmlns:a14="http://schemas.microsoft.com/office/drawing/2010/main">
                  <a14:imgLayer>
                    <a14:imgEffect>
                      <a14:backgroundRemoval t="2759" b="97241" l="1077" r="100000">
                        <a14:foregroundMark x1="41538" y1="13448" x2="41538" y2="13448"/>
                        <a14:foregroundMark x1="58769" y1="13103" x2="58769" y2="13103"/>
                        <a14:foregroundMark x1="58769" y1="13103" x2="58769" y2="13103"/>
                        <a14:foregroundMark x1="48769" y1="92931" x2="48769" y2="92931"/>
                        <a14:foregroundMark x1="44154" y1="75690" x2="44154" y2="75690"/>
                      </a14:backgroundRemoval>
                    </a14:imgEffect>
                  </a14:imgLayer>
                </a14:imgProps>
              </a:ext>
            </a:extLst>
          </a:blip>
          <a:stretch>
            <a:fillRect/>
          </a:stretch>
        </p:blipFill>
        <p:spPr>
          <a:xfrm>
            <a:off x="7552430" y="3040380"/>
            <a:ext cx="3502422" cy="3125238"/>
          </a:xfrm>
          <a:prstGeom prst="rect">
            <a:avLst/>
          </a:prstGeom>
        </p:spPr>
      </p:pic>
    </p:spTree>
    <p:extLst>
      <p:ext uri="{BB962C8B-B14F-4D97-AF65-F5344CB8AC3E}">
        <p14:creationId xmlns:p14="http://schemas.microsoft.com/office/powerpoint/2010/main" val="419426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DDD05-7D7F-D945-A516-843DC8E8D42C}"/>
              </a:ext>
            </a:extLst>
          </p:cNvPr>
          <p:cNvSpPr>
            <a:spLocks noGrp="1"/>
          </p:cNvSpPr>
          <p:nvPr>
            <p:ph type="title"/>
          </p:nvPr>
        </p:nvSpPr>
        <p:spPr/>
        <p:txBody>
          <a:bodyPr/>
          <a:lstStyle/>
          <a:p>
            <a:r>
              <a:rPr lang="en-US" b="1" dirty="0"/>
              <a:t>1 Kings 17:14-16</a:t>
            </a:r>
          </a:p>
        </p:txBody>
      </p:sp>
      <p:sp>
        <p:nvSpPr>
          <p:cNvPr id="3" name="Content Placeholder 2">
            <a:extLst>
              <a:ext uri="{FF2B5EF4-FFF2-40B4-BE49-F238E27FC236}">
                <a16:creationId xmlns:a16="http://schemas.microsoft.com/office/drawing/2014/main" id="{129B79BE-2035-5B46-AFB0-1AB392D9F5FA}"/>
              </a:ext>
            </a:extLst>
          </p:cNvPr>
          <p:cNvSpPr>
            <a:spLocks noGrp="1"/>
          </p:cNvSpPr>
          <p:nvPr>
            <p:ph idx="1"/>
          </p:nvPr>
        </p:nvSpPr>
        <p:spPr>
          <a:xfrm>
            <a:off x="487680" y="2225040"/>
            <a:ext cx="11262360" cy="4632960"/>
          </a:xfrm>
        </p:spPr>
        <p:txBody>
          <a:bodyPr>
            <a:normAutofit fontScale="92500"/>
          </a:bodyPr>
          <a:lstStyle/>
          <a:p>
            <a:r>
              <a:rPr lang="en-US" sz="3000" b="1" baseline="30000" dirty="0"/>
              <a:t>14 </a:t>
            </a:r>
            <a:r>
              <a:rPr lang="en-US" sz="3000" dirty="0"/>
              <a:t>For </a:t>
            </a:r>
            <a:r>
              <a:rPr lang="en-US" sz="3000" b="1" u="sng" dirty="0"/>
              <a:t>this is what the Lord, the God of Israel, says</a:t>
            </a:r>
            <a:r>
              <a:rPr lang="en-US" sz="3000" dirty="0"/>
              <a:t>: ‘The jar of flour will not be used up and the jug of oil will not run dry until the day the Lord sends rain on the land.</a:t>
            </a:r>
          </a:p>
          <a:p>
            <a:pPr marL="0" indent="0">
              <a:buNone/>
            </a:pPr>
            <a:endParaRPr lang="en-US" sz="3000" dirty="0"/>
          </a:p>
          <a:p>
            <a:r>
              <a:rPr lang="en-US" sz="3000" b="1" baseline="30000" dirty="0"/>
              <a:t>15 </a:t>
            </a:r>
            <a:r>
              <a:rPr lang="en-US" sz="3000" b="1" u="sng" dirty="0"/>
              <a:t>She went away and did as Elijah had told her</a:t>
            </a:r>
            <a:r>
              <a:rPr lang="en-US" sz="3000" dirty="0"/>
              <a:t>. So there was food every day for Elijah and for the woman and her family. </a:t>
            </a:r>
          </a:p>
          <a:p>
            <a:endParaRPr lang="en-US" sz="3000" b="1" baseline="30000" dirty="0"/>
          </a:p>
          <a:p>
            <a:r>
              <a:rPr lang="en-US" sz="3000" b="1" baseline="30000" dirty="0"/>
              <a:t>16 </a:t>
            </a:r>
            <a:r>
              <a:rPr lang="en-US" sz="3000" dirty="0"/>
              <a:t>For </a:t>
            </a:r>
            <a:r>
              <a:rPr lang="en-US" sz="3000" b="1" u="sng" dirty="0"/>
              <a:t>the jar of flour was not used up and the jug of oil did not run dry, in keeping with the word of the Lord spoken by Elijah.</a:t>
            </a:r>
            <a:br>
              <a:rPr lang="en-US" sz="3000" b="1" u="sng" dirty="0"/>
            </a:br>
            <a:endParaRPr lang="en-US" sz="3000" b="1" u="sng" dirty="0"/>
          </a:p>
        </p:txBody>
      </p:sp>
    </p:spTree>
    <p:extLst>
      <p:ext uri="{BB962C8B-B14F-4D97-AF65-F5344CB8AC3E}">
        <p14:creationId xmlns:p14="http://schemas.microsoft.com/office/powerpoint/2010/main" val="806246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6A72-AA2A-184B-86B3-7C5953473DBA}"/>
              </a:ext>
            </a:extLst>
          </p:cNvPr>
          <p:cNvSpPr>
            <a:spLocks noGrp="1"/>
          </p:cNvSpPr>
          <p:nvPr>
            <p:ph type="title"/>
          </p:nvPr>
        </p:nvSpPr>
        <p:spPr/>
        <p:txBody>
          <a:bodyPr/>
          <a:lstStyle/>
          <a:p>
            <a:r>
              <a:rPr lang="en-US" b="1" dirty="0"/>
              <a:t>1 Kings 17:17-18: Trial 2</a:t>
            </a:r>
          </a:p>
        </p:txBody>
      </p:sp>
      <p:sp>
        <p:nvSpPr>
          <p:cNvPr id="3" name="Content Placeholder 2">
            <a:extLst>
              <a:ext uri="{FF2B5EF4-FFF2-40B4-BE49-F238E27FC236}">
                <a16:creationId xmlns:a16="http://schemas.microsoft.com/office/drawing/2014/main" id="{C18CBECC-4303-5A49-8879-B72DD8738074}"/>
              </a:ext>
            </a:extLst>
          </p:cNvPr>
          <p:cNvSpPr>
            <a:spLocks noGrp="1"/>
          </p:cNvSpPr>
          <p:nvPr>
            <p:ph idx="1"/>
          </p:nvPr>
        </p:nvSpPr>
        <p:spPr>
          <a:xfrm>
            <a:off x="640080" y="2514600"/>
            <a:ext cx="10546080" cy="3962400"/>
          </a:xfrm>
        </p:spPr>
        <p:txBody>
          <a:bodyPr>
            <a:noAutofit/>
          </a:bodyPr>
          <a:lstStyle/>
          <a:p>
            <a:r>
              <a:rPr lang="en-US" sz="2800" dirty="0"/>
              <a:t>17 Some time later </a:t>
            </a:r>
            <a:r>
              <a:rPr lang="en-US" sz="2800" b="1" u="sng" dirty="0"/>
              <a:t>the son </a:t>
            </a:r>
            <a:r>
              <a:rPr lang="en-US" sz="2800" dirty="0"/>
              <a:t>of the woman who owned the house </a:t>
            </a:r>
            <a:r>
              <a:rPr lang="en-US" sz="2800" b="1" u="sng" dirty="0"/>
              <a:t>became ill</a:t>
            </a:r>
            <a:r>
              <a:rPr lang="en-US" sz="2800" dirty="0"/>
              <a:t>. He grew worse and worse, </a:t>
            </a:r>
            <a:r>
              <a:rPr lang="en-US" sz="2800" b="1" u="sng" dirty="0"/>
              <a:t>and finally stopped breathing. </a:t>
            </a:r>
          </a:p>
          <a:p>
            <a:endParaRPr lang="en-US" sz="2800" dirty="0"/>
          </a:p>
          <a:p>
            <a:r>
              <a:rPr lang="en-US" sz="2800" dirty="0"/>
              <a:t>18 She said to Elijah, “</a:t>
            </a:r>
            <a:r>
              <a:rPr lang="en-US" sz="2800" b="1" u="sng" dirty="0"/>
              <a:t>What do you have against me</a:t>
            </a:r>
            <a:r>
              <a:rPr lang="en-US" sz="2800" dirty="0"/>
              <a:t>, man of God? </a:t>
            </a:r>
            <a:r>
              <a:rPr lang="en-US" sz="2800" b="1" u="sng" dirty="0"/>
              <a:t>Did you come to remind me of my sin</a:t>
            </a:r>
            <a:r>
              <a:rPr lang="en-US" sz="2800" dirty="0"/>
              <a:t> and kill my son?”</a:t>
            </a:r>
          </a:p>
        </p:txBody>
      </p:sp>
      <p:pic>
        <p:nvPicPr>
          <p:cNvPr id="4" name="Picture 3">
            <a:extLst>
              <a:ext uri="{FF2B5EF4-FFF2-40B4-BE49-F238E27FC236}">
                <a16:creationId xmlns:a16="http://schemas.microsoft.com/office/drawing/2014/main" id="{9505D17A-502F-3847-AD30-A245736B0C2A}"/>
              </a:ext>
            </a:extLst>
          </p:cNvPr>
          <p:cNvPicPr>
            <a:picLocks noChangeAspect="1"/>
          </p:cNvPicPr>
          <p:nvPr/>
        </p:nvPicPr>
        <p:blipFill>
          <a:blip r:embed="rId2"/>
          <a:stretch>
            <a:fillRect/>
          </a:stretch>
        </p:blipFill>
        <p:spPr>
          <a:xfrm>
            <a:off x="2971903" y="973669"/>
            <a:ext cx="6350000" cy="5410200"/>
          </a:xfrm>
          <a:prstGeom prst="rect">
            <a:avLst/>
          </a:prstGeom>
        </p:spPr>
      </p:pic>
    </p:spTree>
    <p:extLst>
      <p:ext uri="{BB962C8B-B14F-4D97-AF65-F5344CB8AC3E}">
        <p14:creationId xmlns:p14="http://schemas.microsoft.com/office/powerpoint/2010/main" val="193037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03034-2389-7F46-9C25-F0A5C1286657}"/>
              </a:ext>
            </a:extLst>
          </p:cNvPr>
          <p:cNvSpPr>
            <a:spLocks noGrp="1"/>
          </p:cNvSpPr>
          <p:nvPr>
            <p:ph type="title"/>
          </p:nvPr>
        </p:nvSpPr>
        <p:spPr>
          <a:xfrm>
            <a:off x="1154954" y="973668"/>
            <a:ext cx="10076926" cy="916091"/>
          </a:xfrm>
        </p:spPr>
        <p:txBody>
          <a:bodyPr>
            <a:normAutofit fontScale="90000"/>
          </a:bodyPr>
          <a:lstStyle/>
          <a:p>
            <a:pPr algn="ctr"/>
            <a:r>
              <a:rPr lang="en-US" b="1" dirty="0"/>
              <a:t>When Disaster Strikes</a:t>
            </a:r>
            <a:br>
              <a:rPr lang="en-US" b="1" dirty="0"/>
            </a:br>
            <a:r>
              <a:rPr lang="en-US" b="1" dirty="0"/>
              <a:t>How do you respond?</a:t>
            </a:r>
          </a:p>
        </p:txBody>
      </p:sp>
      <p:pic>
        <p:nvPicPr>
          <p:cNvPr id="4" name="Content Placeholder 3">
            <a:extLst>
              <a:ext uri="{FF2B5EF4-FFF2-40B4-BE49-F238E27FC236}">
                <a16:creationId xmlns:a16="http://schemas.microsoft.com/office/drawing/2014/main" id="{5F2F13D5-B5CA-364F-B417-B19DB7B16EF2}"/>
              </a:ext>
            </a:extLst>
          </p:cNvPr>
          <p:cNvPicPr>
            <a:picLocks noGrp="1" noChangeAspect="1"/>
          </p:cNvPicPr>
          <p:nvPr>
            <p:ph idx="1"/>
          </p:nvPr>
        </p:nvPicPr>
        <p:blipFill>
          <a:blip r:embed="rId3"/>
          <a:stretch>
            <a:fillRect/>
          </a:stretch>
        </p:blipFill>
        <p:spPr>
          <a:xfrm>
            <a:off x="3060700" y="2120900"/>
            <a:ext cx="6076950" cy="4051300"/>
          </a:xfrm>
          <a:prstGeom prst="rect">
            <a:avLst/>
          </a:prstGeom>
        </p:spPr>
      </p:pic>
      <p:pic>
        <p:nvPicPr>
          <p:cNvPr id="6" name="Picture 5">
            <a:extLst>
              <a:ext uri="{FF2B5EF4-FFF2-40B4-BE49-F238E27FC236}">
                <a16:creationId xmlns:a16="http://schemas.microsoft.com/office/drawing/2014/main" id="{A9085F41-AAC3-5C43-837F-8F63AC8FC79D}"/>
              </a:ext>
            </a:extLst>
          </p:cNvPr>
          <p:cNvPicPr>
            <a:picLocks noChangeAspect="1"/>
          </p:cNvPicPr>
          <p:nvPr/>
        </p:nvPicPr>
        <p:blipFill>
          <a:blip r:embed="rId4"/>
          <a:stretch>
            <a:fillRect/>
          </a:stretch>
        </p:blipFill>
        <p:spPr>
          <a:xfrm>
            <a:off x="2596815" y="2404363"/>
            <a:ext cx="6388768" cy="4259179"/>
          </a:xfrm>
          <a:prstGeom prst="rect">
            <a:avLst/>
          </a:prstGeom>
        </p:spPr>
      </p:pic>
    </p:spTree>
    <p:extLst>
      <p:ext uri="{BB962C8B-B14F-4D97-AF65-F5344CB8AC3E}">
        <p14:creationId xmlns:p14="http://schemas.microsoft.com/office/powerpoint/2010/main" val="160049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BE35B-2823-FF40-92AB-29E2C80EC884}"/>
              </a:ext>
            </a:extLst>
          </p:cNvPr>
          <p:cNvSpPr>
            <a:spLocks noGrp="1"/>
          </p:cNvSpPr>
          <p:nvPr>
            <p:ph type="title"/>
          </p:nvPr>
        </p:nvSpPr>
        <p:spPr/>
        <p:txBody>
          <a:bodyPr/>
          <a:lstStyle/>
          <a:p>
            <a:r>
              <a:rPr lang="en-US" b="1" dirty="0"/>
              <a:t>1 Kings 17:19-20</a:t>
            </a:r>
          </a:p>
        </p:txBody>
      </p:sp>
      <p:sp>
        <p:nvSpPr>
          <p:cNvPr id="3" name="Content Placeholder 2">
            <a:extLst>
              <a:ext uri="{FF2B5EF4-FFF2-40B4-BE49-F238E27FC236}">
                <a16:creationId xmlns:a16="http://schemas.microsoft.com/office/drawing/2014/main" id="{E59873A8-DD8F-2048-882C-F8C001E80239}"/>
              </a:ext>
            </a:extLst>
          </p:cNvPr>
          <p:cNvSpPr>
            <a:spLocks noGrp="1"/>
          </p:cNvSpPr>
          <p:nvPr>
            <p:ph idx="1"/>
          </p:nvPr>
        </p:nvSpPr>
        <p:spPr>
          <a:xfrm>
            <a:off x="579120" y="2603500"/>
            <a:ext cx="10896600" cy="4117340"/>
          </a:xfrm>
        </p:spPr>
        <p:txBody>
          <a:bodyPr>
            <a:normAutofit/>
          </a:bodyPr>
          <a:lstStyle/>
          <a:p>
            <a:r>
              <a:rPr lang="en-US" sz="2800" b="1" baseline="30000" dirty="0"/>
              <a:t>19 </a:t>
            </a:r>
            <a:r>
              <a:rPr lang="en-US" sz="2800" dirty="0"/>
              <a:t>And he said to her, </a:t>
            </a:r>
            <a:r>
              <a:rPr lang="en-US" sz="2800" b="1" u="sng" dirty="0"/>
              <a:t>“Give me your son</a:t>
            </a:r>
            <a:r>
              <a:rPr lang="en-US" sz="2800" dirty="0"/>
              <a:t>.” So he took him out of her arms and </a:t>
            </a:r>
            <a:r>
              <a:rPr lang="en-US" sz="2800" b="1" u="sng" dirty="0"/>
              <a:t>carried him to the upper room </a:t>
            </a:r>
            <a:r>
              <a:rPr lang="en-US" sz="2800" dirty="0"/>
              <a:t>where he was staying, and laid him on his own bed.</a:t>
            </a:r>
          </a:p>
          <a:p>
            <a:endParaRPr lang="en-US" sz="2800" dirty="0"/>
          </a:p>
          <a:p>
            <a:r>
              <a:rPr lang="en-US" sz="2800" b="1" baseline="30000" dirty="0"/>
              <a:t>20 </a:t>
            </a:r>
            <a:r>
              <a:rPr lang="en-US" sz="2800" dirty="0"/>
              <a:t>Then </a:t>
            </a:r>
            <a:r>
              <a:rPr lang="en-US" sz="2800" b="1" u="sng" dirty="0"/>
              <a:t>he cried out to the Lord</a:t>
            </a:r>
            <a:r>
              <a:rPr lang="en-US" sz="2800" dirty="0"/>
              <a:t> and said, “O Lord my God, have You also brought tragedy on the widow with whom I lodge, by killing her son?”</a:t>
            </a:r>
          </a:p>
        </p:txBody>
      </p:sp>
    </p:spTree>
    <p:extLst>
      <p:ext uri="{BB962C8B-B14F-4D97-AF65-F5344CB8AC3E}">
        <p14:creationId xmlns:p14="http://schemas.microsoft.com/office/powerpoint/2010/main" val="2972887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8D8D8-64C8-4143-A467-965F93D5C098}"/>
              </a:ext>
            </a:extLst>
          </p:cNvPr>
          <p:cNvSpPr>
            <a:spLocks noGrp="1"/>
          </p:cNvSpPr>
          <p:nvPr>
            <p:ph type="title"/>
          </p:nvPr>
        </p:nvSpPr>
        <p:spPr/>
        <p:txBody>
          <a:bodyPr/>
          <a:lstStyle/>
          <a:p>
            <a:r>
              <a:rPr lang="en-US" b="1" dirty="0"/>
              <a:t>Where is Your Secret Place?: Psalm 91</a:t>
            </a:r>
          </a:p>
        </p:txBody>
      </p:sp>
      <p:sp>
        <p:nvSpPr>
          <p:cNvPr id="3" name="Content Placeholder 2">
            <a:extLst>
              <a:ext uri="{FF2B5EF4-FFF2-40B4-BE49-F238E27FC236}">
                <a16:creationId xmlns:a16="http://schemas.microsoft.com/office/drawing/2014/main" id="{EAF56FED-8C83-464E-909F-3EAF9A595D4D}"/>
              </a:ext>
            </a:extLst>
          </p:cNvPr>
          <p:cNvSpPr>
            <a:spLocks noGrp="1"/>
          </p:cNvSpPr>
          <p:nvPr>
            <p:ph idx="1"/>
          </p:nvPr>
        </p:nvSpPr>
        <p:spPr>
          <a:xfrm>
            <a:off x="304799" y="2277979"/>
            <a:ext cx="11999495" cy="4459705"/>
          </a:xfrm>
        </p:spPr>
        <p:txBody>
          <a:bodyPr>
            <a:noAutofit/>
          </a:bodyPr>
          <a:lstStyle/>
          <a:p>
            <a:pPr marL="0" indent="0">
              <a:buNone/>
            </a:pPr>
            <a:r>
              <a:rPr lang="en-US" sz="2400" b="1" u="sng" baseline="30000" dirty="0"/>
              <a:t>1</a:t>
            </a:r>
            <a:r>
              <a:rPr lang="en-US" sz="2400" b="1" u="sng" dirty="0"/>
              <a:t>He who dwells in the secret place of the Most High Shall abide under the shadow of the Almighty.</a:t>
            </a:r>
          </a:p>
          <a:p>
            <a:pPr marL="0" indent="0">
              <a:buNone/>
            </a:pPr>
            <a:br>
              <a:rPr lang="en-US" sz="2400" dirty="0"/>
            </a:br>
            <a:r>
              <a:rPr lang="en-US" sz="2400" b="1" baseline="30000" dirty="0"/>
              <a:t>2 </a:t>
            </a:r>
            <a:r>
              <a:rPr lang="en-US" sz="2400" dirty="0"/>
              <a:t>I will say of the Lord, “</a:t>
            </a:r>
            <a:r>
              <a:rPr lang="en-US" sz="2400" b="1" i="1" dirty="0"/>
              <a:t>He is</a:t>
            </a:r>
            <a:r>
              <a:rPr lang="en-US" sz="2400" b="1" dirty="0"/>
              <a:t> my refuge and my fortress; My God, in Him I will trust.”</a:t>
            </a:r>
          </a:p>
          <a:p>
            <a:pPr marL="0" indent="0">
              <a:buNone/>
            </a:pPr>
            <a:endParaRPr lang="en-US" sz="2400" dirty="0"/>
          </a:p>
          <a:p>
            <a:pPr marL="0" indent="0">
              <a:buNone/>
            </a:pPr>
            <a:r>
              <a:rPr lang="en-US" sz="2400" b="1" baseline="30000" dirty="0"/>
              <a:t>3 </a:t>
            </a:r>
            <a:r>
              <a:rPr lang="en-US" sz="2400" dirty="0"/>
              <a:t>Surely </a:t>
            </a:r>
            <a:r>
              <a:rPr lang="en-US" sz="2400" b="1" u="sng" dirty="0"/>
              <a:t>He shall deliver you from the snare of the fowler </a:t>
            </a:r>
            <a:r>
              <a:rPr lang="en-US" sz="2400" i="1" dirty="0"/>
              <a:t>And</a:t>
            </a:r>
            <a:r>
              <a:rPr lang="en-US" sz="2400" dirty="0"/>
              <a:t> from the perilous pestilence.</a:t>
            </a:r>
          </a:p>
          <a:p>
            <a:pPr marL="0" indent="0">
              <a:buNone/>
            </a:pPr>
            <a:br>
              <a:rPr lang="en-US" sz="2400" dirty="0"/>
            </a:br>
            <a:r>
              <a:rPr lang="en-US" sz="2400" b="1" baseline="30000" dirty="0"/>
              <a:t>4 </a:t>
            </a:r>
            <a:r>
              <a:rPr lang="en-US" sz="2400" dirty="0"/>
              <a:t>He shall cover you with His feathers, </a:t>
            </a:r>
            <a:r>
              <a:rPr lang="en-US" sz="2400" b="1" u="sng" dirty="0"/>
              <a:t>And under His wings you shall take refuge;</a:t>
            </a:r>
          </a:p>
          <a:p>
            <a:endParaRPr lang="en-US" sz="2400" dirty="0"/>
          </a:p>
        </p:txBody>
      </p:sp>
    </p:spTree>
    <p:extLst>
      <p:ext uri="{BB962C8B-B14F-4D97-AF65-F5344CB8AC3E}">
        <p14:creationId xmlns:p14="http://schemas.microsoft.com/office/powerpoint/2010/main" val="3259276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3D8F-BD36-DF40-994E-3DBB6D50B91E}"/>
              </a:ext>
            </a:extLst>
          </p:cNvPr>
          <p:cNvSpPr>
            <a:spLocks noGrp="1"/>
          </p:cNvSpPr>
          <p:nvPr>
            <p:ph type="title"/>
          </p:nvPr>
        </p:nvSpPr>
        <p:spPr/>
        <p:txBody>
          <a:bodyPr/>
          <a:lstStyle/>
          <a:p>
            <a:r>
              <a:rPr lang="en-US" b="1" dirty="0"/>
              <a:t>1 Kings 17:21-22</a:t>
            </a:r>
          </a:p>
        </p:txBody>
      </p:sp>
      <p:sp>
        <p:nvSpPr>
          <p:cNvPr id="3" name="Content Placeholder 2">
            <a:extLst>
              <a:ext uri="{FF2B5EF4-FFF2-40B4-BE49-F238E27FC236}">
                <a16:creationId xmlns:a16="http://schemas.microsoft.com/office/drawing/2014/main" id="{E50FC32C-3AC9-4548-8B92-3C0AD110AAA4}"/>
              </a:ext>
            </a:extLst>
          </p:cNvPr>
          <p:cNvSpPr>
            <a:spLocks noGrp="1"/>
          </p:cNvSpPr>
          <p:nvPr>
            <p:ph idx="1"/>
          </p:nvPr>
        </p:nvSpPr>
        <p:spPr>
          <a:xfrm>
            <a:off x="533400" y="2438400"/>
            <a:ext cx="11399520" cy="4419600"/>
          </a:xfrm>
        </p:spPr>
        <p:txBody>
          <a:bodyPr>
            <a:normAutofit/>
          </a:bodyPr>
          <a:lstStyle/>
          <a:p>
            <a:r>
              <a:rPr lang="en-US" sz="2600" b="1" baseline="30000" dirty="0"/>
              <a:t>21 </a:t>
            </a:r>
            <a:r>
              <a:rPr lang="en-US" sz="2600" dirty="0"/>
              <a:t>And he </a:t>
            </a:r>
            <a:r>
              <a:rPr lang="en-US" sz="2600" b="1" u="sng" dirty="0"/>
              <a:t>stretched himself out on the child three times</a:t>
            </a:r>
            <a:r>
              <a:rPr lang="en-US" sz="2600" dirty="0"/>
              <a:t>, and cried out to the Lord and said, “O Lord my God, I pray, let this child’s soul come back to him.” </a:t>
            </a:r>
          </a:p>
          <a:p>
            <a:endParaRPr lang="en-US" sz="2600" b="1" baseline="30000" dirty="0"/>
          </a:p>
          <a:p>
            <a:r>
              <a:rPr lang="en-US" sz="2600" b="1" baseline="30000" dirty="0"/>
              <a:t>22 </a:t>
            </a:r>
            <a:r>
              <a:rPr lang="en-US" sz="2600" b="1" u="sng" dirty="0"/>
              <a:t>Then the Lord heard the voice of Elijah</a:t>
            </a:r>
            <a:r>
              <a:rPr lang="en-US" sz="2600" dirty="0"/>
              <a:t>; and the soul of the child came back to him, and he revived.</a:t>
            </a:r>
          </a:p>
          <a:p>
            <a:pPr marL="0" indent="0">
              <a:buNone/>
            </a:pPr>
            <a:endParaRPr lang="en-US" sz="2600" dirty="0"/>
          </a:p>
          <a:p>
            <a:pPr marL="0" indent="0" algn="ctr">
              <a:buNone/>
            </a:pPr>
            <a:r>
              <a:rPr lang="en-US" sz="2800" b="1" u="sng" dirty="0"/>
              <a:t>Our Struggles </a:t>
            </a:r>
            <a:r>
              <a:rPr lang="en-US" sz="2800" b="1" dirty="0"/>
              <a:t>are often the catalyst for </a:t>
            </a:r>
            <a:r>
              <a:rPr lang="en-US" sz="2800" b="1" u="sng" dirty="0"/>
              <a:t>Bold Prayers</a:t>
            </a:r>
            <a:r>
              <a:rPr lang="en-US" sz="2800" b="1" dirty="0"/>
              <a:t>!</a:t>
            </a:r>
          </a:p>
        </p:txBody>
      </p:sp>
    </p:spTree>
    <p:extLst>
      <p:ext uri="{BB962C8B-B14F-4D97-AF65-F5344CB8AC3E}">
        <p14:creationId xmlns:p14="http://schemas.microsoft.com/office/powerpoint/2010/main" val="70868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44AF4-694D-4D41-871E-A54AD6FC2296}"/>
              </a:ext>
            </a:extLst>
          </p:cNvPr>
          <p:cNvSpPr>
            <a:spLocks noGrp="1"/>
          </p:cNvSpPr>
          <p:nvPr>
            <p:ph type="title"/>
          </p:nvPr>
        </p:nvSpPr>
        <p:spPr/>
        <p:txBody>
          <a:bodyPr/>
          <a:lstStyle/>
          <a:p>
            <a:r>
              <a:rPr lang="en-US" b="1" dirty="0"/>
              <a:t>1 Kings 17:23-24</a:t>
            </a:r>
          </a:p>
        </p:txBody>
      </p:sp>
      <p:sp>
        <p:nvSpPr>
          <p:cNvPr id="3" name="Content Placeholder 2">
            <a:extLst>
              <a:ext uri="{FF2B5EF4-FFF2-40B4-BE49-F238E27FC236}">
                <a16:creationId xmlns:a16="http://schemas.microsoft.com/office/drawing/2014/main" id="{D15B6A62-50D3-7546-AEFC-AA11FFA0E4DC}"/>
              </a:ext>
            </a:extLst>
          </p:cNvPr>
          <p:cNvSpPr>
            <a:spLocks noGrp="1"/>
          </p:cNvSpPr>
          <p:nvPr>
            <p:ph idx="1"/>
          </p:nvPr>
        </p:nvSpPr>
        <p:spPr>
          <a:xfrm>
            <a:off x="533400" y="2468880"/>
            <a:ext cx="11292840" cy="4175760"/>
          </a:xfrm>
        </p:spPr>
        <p:txBody>
          <a:bodyPr>
            <a:noAutofit/>
          </a:bodyPr>
          <a:lstStyle/>
          <a:p>
            <a:r>
              <a:rPr lang="en-US" sz="3000" b="1" baseline="30000" dirty="0"/>
              <a:t>23 </a:t>
            </a:r>
            <a:r>
              <a:rPr lang="en-US" sz="3000" dirty="0"/>
              <a:t>And Elijah </a:t>
            </a:r>
            <a:r>
              <a:rPr lang="en-US" sz="3000" b="1" dirty="0"/>
              <a:t>took the child </a:t>
            </a:r>
            <a:r>
              <a:rPr lang="en-US" sz="3000" dirty="0"/>
              <a:t>and brought him down from the upper room into the house, </a:t>
            </a:r>
            <a:r>
              <a:rPr lang="en-US" sz="3000" b="1" dirty="0"/>
              <a:t>and gave him to his mother</a:t>
            </a:r>
            <a:r>
              <a:rPr lang="en-US" sz="3000" dirty="0"/>
              <a:t>. And Elijah said, “</a:t>
            </a:r>
            <a:r>
              <a:rPr lang="en-US" sz="3000" b="1" dirty="0"/>
              <a:t>See, your son lives!”</a:t>
            </a:r>
          </a:p>
          <a:p>
            <a:pPr marL="0" indent="0">
              <a:buNone/>
            </a:pPr>
            <a:endParaRPr lang="en-US" sz="3000" dirty="0"/>
          </a:p>
          <a:p>
            <a:r>
              <a:rPr lang="en-US" sz="3000" b="1" baseline="30000" dirty="0"/>
              <a:t>24 </a:t>
            </a:r>
            <a:r>
              <a:rPr lang="en-US" sz="3000" dirty="0"/>
              <a:t>Then the woman said to Elijah, “</a:t>
            </a:r>
            <a:r>
              <a:rPr lang="en-US" sz="3000" b="1" u="sng" dirty="0"/>
              <a:t>Now by this I know that you </a:t>
            </a:r>
            <a:r>
              <a:rPr lang="en-US" sz="3000" b="1" i="1" u="sng" dirty="0"/>
              <a:t>are</a:t>
            </a:r>
            <a:r>
              <a:rPr lang="en-US" sz="3000" b="1" u="sng" dirty="0"/>
              <a:t> a man of God</a:t>
            </a:r>
            <a:r>
              <a:rPr lang="en-US" sz="3000" dirty="0"/>
              <a:t>, </a:t>
            </a:r>
            <a:r>
              <a:rPr lang="en-US" sz="3000" i="1" dirty="0"/>
              <a:t>and</a:t>
            </a:r>
            <a:r>
              <a:rPr lang="en-US" sz="3000" dirty="0"/>
              <a:t> that the word of the Lord in your mouth </a:t>
            </a:r>
            <a:r>
              <a:rPr lang="en-US" sz="3000" i="1" dirty="0"/>
              <a:t>is</a:t>
            </a:r>
            <a:r>
              <a:rPr lang="en-US" sz="3000" dirty="0"/>
              <a:t> the truth.”</a:t>
            </a:r>
          </a:p>
          <a:p>
            <a:endParaRPr lang="en-US" sz="3000" dirty="0"/>
          </a:p>
        </p:txBody>
      </p:sp>
    </p:spTree>
    <p:extLst>
      <p:ext uri="{BB962C8B-B14F-4D97-AF65-F5344CB8AC3E}">
        <p14:creationId xmlns:p14="http://schemas.microsoft.com/office/powerpoint/2010/main" val="288871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4E0F3-67EE-CE46-83AC-B50AEDF771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1221F3-B8F9-C345-A532-1F922F818E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2E520F4-F1C7-0B42-B5C8-E3648ACF0E7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55807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D9A5C-634E-144F-B421-2035ADF6AFA5}"/>
              </a:ext>
            </a:extLst>
          </p:cNvPr>
          <p:cNvSpPr>
            <a:spLocks noGrp="1"/>
          </p:cNvSpPr>
          <p:nvPr>
            <p:ph type="title"/>
          </p:nvPr>
        </p:nvSpPr>
        <p:spPr>
          <a:xfrm>
            <a:off x="1154954" y="919578"/>
            <a:ext cx="8825659" cy="761055"/>
          </a:xfrm>
        </p:spPr>
        <p:txBody>
          <a:bodyPr>
            <a:normAutofit fontScale="90000"/>
          </a:bodyPr>
          <a:lstStyle/>
          <a:p>
            <a:r>
              <a:rPr lang="en-US" b="1" dirty="0"/>
              <a:t>Lessons Learned</a:t>
            </a:r>
          </a:p>
        </p:txBody>
      </p:sp>
      <p:sp>
        <p:nvSpPr>
          <p:cNvPr id="3" name="Content Placeholder 2">
            <a:extLst>
              <a:ext uri="{FF2B5EF4-FFF2-40B4-BE49-F238E27FC236}">
                <a16:creationId xmlns:a16="http://schemas.microsoft.com/office/drawing/2014/main" id="{1D50A7CE-6611-5D4B-BFC7-B89E1A5F0B2A}"/>
              </a:ext>
            </a:extLst>
          </p:cNvPr>
          <p:cNvSpPr>
            <a:spLocks noGrp="1"/>
          </p:cNvSpPr>
          <p:nvPr>
            <p:ph idx="1"/>
          </p:nvPr>
        </p:nvSpPr>
        <p:spPr>
          <a:xfrm>
            <a:off x="304800" y="2069432"/>
            <a:ext cx="11389895" cy="4580021"/>
          </a:xfrm>
        </p:spPr>
        <p:txBody>
          <a:bodyPr>
            <a:noAutofit/>
          </a:bodyPr>
          <a:lstStyle/>
          <a:p>
            <a:endParaRPr lang="en-US" sz="2800" dirty="0"/>
          </a:p>
          <a:p>
            <a:pPr lvl="1"/>
            <a:r>
              <a:rPr lang="en-US" sz="2800" dirty="0"/>
              <a:t>Elijah learned the theology of faith in the secret hiding place at Cherith. He was given the opportunity to develop it during his advance training at Zarephath. But it was not until he stared death in the face, that he personified it. And he did it all that by heeding to the word of the Lord</a:t>
            </a:r>
          </a:p>
          <a:p>
            <a:endParaRPr lang="en-US" sz="2800" dirty="0"/>
          </a:p>
        </p:txBody>
      </p:sp>
    </p:spTree>
    <p:extLst>
      <p:ext uri="{BB962C8B-B14F-4D97-AF65-F5344CB8AC3E}">
        <p14:creationId xmlns:p14="http://schemas.microsoft.com/office/powerpoint/2010/main" val="3236551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FB1B5-C05A-E949-A326-2456BF9BCF24}"/>
              </a:ext>
            </a:extLst>
          </p:cNvPr>
          <p:cNvSpPr>
            <a:spLocks noGrp="1"/>
          </p:cNvSpPr>
          <p:nvPr>
            <p:ph type="title"/>
          </p:nvPr>
        </p:nvSpPr>
        <p:spPr>
          <a:xfrm>
            <a:off x="1154954" y="973668"/>
            <a:ext cx="9721593" cy="903257"/>
          </a:xfrm>
        </p:spPr>
        <p:txBody>
          <a:bodyPr>
            <a:normAutofit fontScale="90000"/>
          </a:bodyPr>
          <a:lstStyle/>
          <a:p>
            <a:r>
              <a:rPr lang="en-US" b="1" dirty="0"/>
              <a:t>Can you make these four faith statements?</a:t>
            </a:r>
          </a:p>
        </p:txBody>
      </p:sp>
      <p:sp>
        <p:nvSpPr>
          <p:cNvPr id="3" name="Content Placeholder 2">
            <a:extLst>
              <a:ext uri="{FF2B5EF4-FFF2-40B4-BE49-F238E27FC236}">
                <a16:creationId xmlns:a16="http://schemas.microsoft.com/office/drawing/2014/main" id="{1010FDBD-DFBC-B345-8D48-A52AD543BC6E}"/>
              </a:ext>
            </a:extLst>
          </p:cNvPr>
          <p:cNvSpPr>
            <a:spLocks noGrp="1"/>
          </p:cNvSpPr>
          <p:nvPr>
            <p:ph idx="1"/>
          </p:nvPr>
        </p:nvSpPr>
        <p:spPr>
          <a:xfrm>
            <a:off x="1154954" y="2603500"/>
            <a:ext cx="10363278" cy="3749174"/>
          </a:xfrm>
        </p:spPr>
        <p:txBody>
          <a:bodyPr>
            <a:normAutofit/>
          </a:bodyPr>
          <a:lstStyle/>
          <a:p>
            <a:pPr marL="514350" indent="-514350">
              <a:buFont typeface="+mj-lt"/>
              <a:buAutoNum type="arabicPeriod"/>
            </a:pPr>
            <a:r>
              <a:rPr lang="en-US" sz="3200" dirty="0"/>
              <a:t>I am here by God’s direction.</a:t>
            </a:r>
          </a:p>
          <a:p>
            <a:pPr marL="514350" indent="-514350">
              <a:buFont typeface="+mj-lt"/>
              <a:buAutoNum type="arabicPeriod"/>
            </a:pPr>
            <a:r>
              <a:rPr lang="en-US" sz="3200" dirty="0"/>
              <a:t>I am in His protection</a:t>
            </a:r>
          </a:p>
          <a:p>
            <a:pPr marL="514350" indent="-514350">
              <a:buFont typeface="+mj-lt"/>
              <a:buAutoNum type="arabicPeriod"/>
            </a:pPr>
            <a:r>
              <a:rPr lang="en-US" sz="3200" dirty="0"/>
              <a:t>I am under His training.</a:t>
            </a:r>
          </a:p>
          <a:p>
            <a:pPr marL="514350" indent="-514350">
              <a:buFont typeface="+mj-lt"/>
              <a:buAutoNum type="arabicPeriod"/>
            </a:pPr>
            <a:r>
              <a:rPr lang="en-US" sz="3200" dirty="0"/>
              <a:t>He will show me His purposes in due time.</a:t>
            </a:r>
          </a:p>
        </p:txBody>
      </p:sp>
    </p:spTree>
    <p:extLst>
      <p:ext uri="{BB962C8B-B14F-4D97-AF65-F5344CB8AC3E}">
        <p14:creationId xmlns:p14="http://schemas.microsoft.com/office/powerpoint/2010/main" val="422352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64D22-8443-6B40-B61D-D8D32AB6C5E1}"/>
              </a:ext>
            </a:extLst>
          </p:cNvPr>
          <p:cNvSpPr>
            <a:spLocks noGrp="1"/>
          </p:cNvSpPr>
          <p:nvPr>
            <p:ph type="title"/>
          </p:nvPr>
        </p:nvSpPr>
        <p:spPr>
          <a:xfrm>
            <a:off x="1154954" y="973668"/>
            <a:ext cx="9269206" cy="1038011"/>
          </a:xfrm>
        </p:spPr>
        <p:txBody>
          <a:bodyPr>
            <a:normAutofit fontScale="90000"/>
          </a:bodyPr>
          <a:lstStyle/>
          <a:p>
            <a:r>
              <a:rPr lang="en-US" dirty="0"/>
              <a:t>Go to Zarephath: 1 Kings 17:7-9</a:t>
            </a:r>
            <a:br>
              <a:rPr lang="en-US" dirty="0"/>
            </a:br>
            <a:endParaRPr lang="en-US" dirty="0"/>
          </a:p>
        </p:txBody>
      </p:sp>
      <p:sp>
        <p:nvSpPr>
          <p:cNvPr id="3" name="Content Placeholder 2">
            <a:extLst>
              <a:ext uri="{FF2B5EF4-FFF2-40B4-BE49-F238E27FC236}">
                <a16:creationId xmlns:a16="http://schemas.microsoft.com/office/drawing/2014/main" id="{1694CC11-D87F-EC45-9D15-1A85A8B4EEEA}"/>
              </a:ext>
            </a:extLst>
          </p:cNvPr>
          <p:cNvSpPr>
            <a:spLocks noGrp="1"/>
          </p:cNvSpPr>
          <p:nvPr>
            <p:ph idx="1"/>
          </p:nvPr>
        </p:nvSpPr>
        <p:spPr>
          <a:xfrm>
            <a:off x="594360" y="2346960"/>
            <a:ext cx="11216640" cy="4511040"/>
          </a:xfrm>
        </p:spPr>
        <p:txBody>
          <a:bodyPr>
            <a:noAutofit/>
          </a:bodyPr>
          <a:lstStyle/>
          <a:p>
            <a:r>
              <a:rPr lang="en-US" sz="3600" dirty="0"/>
              <a:t>Some time later the </a:t>
            </a:r>
            <a:r>
              <a:rPr lang="en-US" sz="3600" b="1" u="sng" dirty="0"/>
              <a:t>brook dried up </a:t>
            </a:r>
            <a:r>
              <a:rPr lang="en-US" sz="3600" dirty="0"/>
              <a:t>because there had been no rain in the land</a:t>
            </a:r>
          </a:p>
          <a:p>
            <a:pPr marL="0" indent="0">
              <a:buNone/>
            </a:pPr>
            <a:endParaRPr lang="en-US" sz="3600" dirty="0"/>
          </a:p>
          <a:p>
            <a:r>
              <a:rPr lang="en-US" sz="3600" dirty="0"/>
              <a:t> </a:t>
            </a:r>
            <a:r>
              <a:rPr lang="en-US" sz="3600" b="1" baseline="30000" dirty="0"/>
              <a:t>8 </a:t>
            </a:r>
            <a:r>
              <a:rPr lang="en-US" sz="3600" dirty="0"/>
              <a:t>Then </a:t>
            </a:r>
            <a:r>
              <a:rPr lang="en-US" sz="3600" b="1" u="sng" dirty="0"/>
              <a:t>the word of the Lord came to him</a:t>
            </a:r>
            <a:r>
              <a:rPr lang="en-US" sz="3600" dirty="0"/>
              <a:t>: </a:t>
            </a:r>
          </a:p>
          <a:p>
            <a:endParaRPr lang="en-US" sz="3600" b="1" baseline="30000" dirty="0"/>
          </a:p>
          <a:p>
            <a:r>
              <a:rPr lang="en-US" sz="3600" b="1" baseline="30000" dirty="0"/>
              <a:t>9 </a:t>
            </a:r>
            <a:r>
              <a:rPr lang="en-US" sz="3600" dirty="0"/>
              <a:t>“</a:t>
            </a:r>
            <a:r>
              <a:rPr lang="en-US" sz="3600" b="1" dirty="0"/>
              <a:t>Go at once to Zarephath</a:t>
            </a:r>
            <a:r>
              <a:rPr lang="en-US" sz="3600" dirty="0"/>
              <a:t> in the region of Sidon and </a:t>
            </a:r>
            <a:r>
              <a:rPr lang="en-US" sz="3600" b="1" u="sng" dirty="0"/>
              <a:t>stay there</a:t>
            </a:r>
            <a:r>
              <a:rPr lang="en-US" sz="3600" dirty="0"/>
              <a:t>. </a:t>
            </a:r>
          </a:p>
        </p:txBody>
      </p:sp>
    </p:spTree>
    <p:extLst>
      <p:ext uri="{BB962C8B-B14F-4D97-AF65-F5344CB8AC3E}">
        <p14:creationId xmlns:p14="http://schemas.microsoft.com/office/powerpoint/2010/main" val="964683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4F7FD-93F6-9445-BAEC-1FD0BD6FD8FB}"/>
              </a:ext>
            </a:extLst>
          </p:cNvPr>
          <p:cNvSpPr>
            <a:spLocks noGrp="1"/>
          </p:cNvSpPr>
          <p:nvPr>
            <p:ph type="title"/>
          </p:nvPr>
        </p:nvSpPr>
        <p:spPr/>
        <p:txBody>
          <a:bodyPr/>
          <a:lstStyle/>
          <a:p>
            <a:r>
              <a:rPr lang="en-US" dirty="0"/>
              <a:t>Zarephath</a:t>
            </a:r>
          </a:p>
        </p:txBody>
      </p:sp>
      <p:sp>
        <p:nvSpPr>
          <p:cNvPr id="3" name="Content Placeholder 2">
            <a:extLst>
              <a:ext uri="{FF2B5EF4-FFF2-40B4-BE49-F238E27FC236}">
                <a16:creationId xmlns:a16="http://schemas.microsoft.com/office/drawing/2014/main" id="{A1AE27D2-2DD7-A74A-9C14-C664D96C287C}"/>
              </a:ext>
            </a:extLst>
          </p:cNvPr>
          <p:cNvSpPr>
            <a:spLocks noGrp="1"/>
          </p:cNvSpPr>
          <p:nvPr>
            <p:ph idx="1"/>
          </p:nvPr>
        </p:nvSpPr>
        <p:spPr/>
        <p:txBody>
          <a:bodyPr/>
          <a:lstStyle/>
          <a:p>
            <a:r>
              <a:rPr lang="en-US" sz="2400" dirty="0"/>
              <a:t>Zarephath comes from a Hebrew verb that means </a:t>
            </a:r>
            <a:r>
              <a:rPr lang="en-US" sz="2400" b="1" u="sng" dirty="0"/>
              <a:t>“to melt, to smelt. </a:t>
            </a:r>
          </a:p>
          <a:p>
            <a:endParaRPr lang="en-US" dirty="0"/>
          </a:p>
          <a:p>
            <a:endParaRPr lang="en-US" dirty="0"/>
          </a:p>
          <a:p>
            <a:r>
              <a:rPr lang="en-US" sz="2400" dirty="0"/>
              <a:t>In noun form it means </a:t>
            </a:r>
            <a:r>
              <a:rPr lang="en-US" sz="2400" b="1" u="sng" dirty="0"/>
              <a:t>“crucible.” </a:t>
            </a:r>
          </a:p>
          <a:p>
            <a:pPr marL="0" indent="0">
              <a:buNone/>
            </a:pPr>
            <a:endParaRPr lang="en-US" dirty="0"/>
          </a:p>
        </p:txBody>
      </p:sp>
      <p:pic>
        <p:nvPicPr>
          <p:cNvPr id="5" name="Picture 4">
            <a:extLst>
              <a:ext uri="{FF2B5EF4-FFF2-40B4-BE49-F238E27FC236}">
                <a16:creationId xmlns:a16="http://schemas.microsoft.com/office/drawing/2014/main" id="{4007BC56-3690-8B47-8F27-A3D0C962BC43}"/>
              </a:ext>
            </a:extLst>
          </p:cNvPr>
          <p:cNvPicPr>
            <a:picLocks noChangeAspect="1"/>
          </p:cNvPicPr>
          <p:nvPr/>
        </p:nvPicPr>
        <p:blipFill>
          <a:blip r:embed="rId3"/>
          <a:stretch>
            <a:fillRect/>
          </a:stretch>
        </p:blipFill>
        <p:spPr>
          <a:xfrm>
            <a:off x="7197063" y="3474720"/>
            <a:ext cx="4024353" cy="2678430"/>
          </a:xfrm>
          <a:prstGeom prst="rect">
            <a:avLst/>
          </a:prstGeom>
        </p:spPr>
      </p:pic>
    </p:spTree>
    <p:extLst>
      <p:ext uri="{BB962C8B-B14F-4D97-AF65-F5344CB8AC3E}">
        <p14:creationId xmlns:p14="http://schemas.microsoft.com/office/powerpoint/2010/main" val="130587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ECAA2-B161-5346-BF1C-5DD528352E02}"/>
              </a:ext>
            </a:extLst>
          </p:cNvPr>
          <p:cNvSpPr>
            <a:spLocks noGrp="1"/>
          </p:cNvSpPr>
          <p:nvPr>
            <p:ph type="title"/>
          </p:nvPr>
        </p:nvSpPr>
        <p:spPr/>
        <p:txBody>
          <a:bodyPr/>
          <a:lstStyle/>
          <a:p>
            <a:r>
              <a:rPr lang="en-US" dirty="0"/>
              <a:t>The Refiner’s Fire</a:t>
            </a:r>
          </a:p>
        </p:txBody>
      </p:sp>
      <p:sp>
        <p:nvSpPr>
          <p:cNvPr id="3" name="Content Placeholder 2">
            <a:extLst>
              <a:ext uri="{FF2B5EF4-FFF2-40B4-BE49-F238E27FC236}">
                <a16:creationId xmlns:a16="http://schemas.microsoft.com/office/drawing/2014/main" id="{AB9B22FC-4197-2B4D-AD13-5B9566B40AC1}"/>
              </a:ext>
            </a:extLst>
          </p:cNvPr>
          <p:cNvSpPr>
            <a:spLocks noGrp="1"/>
          </p:cNvSpPr>
          <p:nvPr>
            <p:ph idx="1"/>
          </p:nvPr>
        </p:nvSpPr>
        <p:spPr>
          <a:xfrm>
            <a:off x="746760" y="2603500"/>
            <a:ext cx="10591800" cy="3812540"/>
          </a:xfrm>
        </p:spPr>
        <p:txBody>
          <a:bodyPr>
            <a:normAutofit/>
          </a:bodyPr>
          <a:lstStyle/>
          <a:p>
            <a:pPr marL="0" indent="0">
              <a:buNone/>
            </a:pPr>
            <a:r>
              <a:rPr lang="en-US" sz="3200" b="1" dirty="0"/>
              <a:t>For He </a:t>
            </a:r>
            <a:r>
              <a:rPr lang="en-US" sz="3200" b="1" i="1" dirty="0"/>
              <a:t>is</a:t>
            </a:r>
            <a:r>
              <a:rPr lang="en-US" sz="3200" b="1" dirty="0"/>
              <a:t> like a refiner’s fire and like launderers’ soap</a:t>
            </a:r>
            <a:r>
              <a:rPr lang="en-US" sz="3200" dirty="0"/>
              <a:t>.</a:t>
            </a:r>
          </a:p>
          <a:p>
            <a:endParaRPr lang="en-US" sz="3200" b="1" baseline="30000" dirty="0"/>
          </a:p>
          <a:p>
            <a:pPr marL="0" indent="0">
              <a:buNone/>
            </a:pPr>
            <a:r>
              <a:rPr lang="en-US" sz="3200" b="1" dirty="0"/>
              <a:t>He will sit as a refiner and a purifier of silver</a:t>
            </a:r>
          </a:p>
          <a:p>
            <a:pPr marL="0" indent="0">
              <a:buNone/>
            </a:pPr>
            <a:endParaRPr lang="en-US" sz="3200" b="1" u="sng" dirty="0"/>
          </a:p>
          <a:p>
            <a:pPr marL="0" indent="0">
              <a:buNone/>
            </a:pPr>
            <a:r>
              <a:rPr lang="en-US" sz="3200" b="1" dirty="0"/>
              <a:t>Malachi 3:2-3</a:t>
            </a:r>
          </a:p>
        </p:txBody>
      </p:sp>
    </p:spTree>
    <p:extLst>
      <p:ext uri="{BB962C8B-B14F-4D97-AF65-F5344CB8AC3E}">
        <p14:creationId xmlns:p14="http://schemas.microsoft.com/office/powerpoint/2010/main" val="491867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B476A-67B7-1841-8041-9FB9632794AB}"/>
              </a:ext>
            </a:extLst>
          </p:cNvPr>
          <p:cNvSpPr>
            <a:spLocks noGrp="1"/>
          </p:cNvSpPr>
          <p:nvPr>
            <p:ph type="title"/>
          </p:nvPr>
        </p:nvSpPr>
        <p:spPr/>
        <p:txBody>
          <a:bodyPr/>
          <a:lstStyle/>
          <a:p>
            <a:r>
              <a:rPr lang="en-US" dirty="0"/>
              <a:t>The Truth</a:t>
            </a:r>
          </a:p>
        </p:txBody>
      </p:sp>
      <p:sp>
        <p:nvSpPr>
          <p:cNvPr id="3" name="Content Placeholder 2">
            <a:extLst>
              <a:ext uri="{FF2B5EF4-FFF2-40B4-BE49-F238E27FC236}">
                <a16:creationId xmlns:a16="http://schemas.microsoft.com/office/drawing/2014/main" id="{DEB124AC-24EE-0A40-A8C3-9DA8E238955E}"/>
              </a:ext>
            </a:extLst>
          </p:cNvPr>
          <p:cNvSpPr>
            <a:spLocks noGrp="1"/>
          </p:cNvSpPr>
          <p:nvPr>
            <p:ph idx="1"/>
          </p:nvPr>
        </p:nvSpPr>
        <p:spPr>
          <a:xfrm>
            <a:off x="441960" y="2603500"/>
            <a:ext cx="11186160" cy="3888740"/>
          </a:xfrm>
        </p:spPr>
        <p:txBody>
          <a:bodyPr/>
          <a:lstStyle/>
          <a:p>
            <a:r>
              <a:rPr lang="en-US" sz="3000" dirty="0"/>
              <a:t>God knows </a:t>
            </a:r>
            <a:r>
              <a:rPr lang="en-US" sz="3000" b="1" u="sng" dirty="0"/>
              <a:t>where we are </a:t>
            </a:r>
            <a:r>
              <a:rPr lang="en-US" sz="3000" dirty="0"/>
              <a:t>and He knows </a:t>
            </a:r>
            <a:r>
              <a:rPr lang="en-US" sz="3000" b="1" u="sng" dirty="0"/>
              <a:t>where He is taking us</a:t>
            </a:r>
            <a:r>
              <a:rPr lang="en-US" sz="3000" dirty="0"/>
              <a:t>!</a:t>
            </a:r>
          </a:p>
          <a:p>
            <a:pPr lvl="1"/>
            <a:endParaRPr lang="en-US" sz="2800" dirty="0"/>
          </a:p>
          <a:p>
            <a:r>
              <a:rPr lang="en-US" sz="3000" dirty="0"/>
              <a:t>Fear not, for </a:t>
            </a:r>
            <a:r>
              <a:rPr lang="en-US" sz="3000" b="1" u="sng" dirty="0"/>
              <a:t>I </a:t>
            </a:r>
            <a:r>
              <a:rPr lang="en-US" sz="3000" b="1" i="1" u="sng" dirty="0"/>
              <a:t>am</a:t>
            </a:r>
            <a:r>
              <a:rPr lang="en-US" sz="3000" b="1" u="sng" dirty="0"/>
              <a:t> with you</a:t>
            </a:r>
            <a:r>
              <a:rPr lang="en-US" sz="3000" dirty="0"/>
              <a:t>; Be not dismayed, for I </a:t>
            </a:r>
            <a:r>
              <a:rPr lang="en-US" sz="3000" i="1" dirty="0"/>
              <a:t>am</a:t>
            </a:r>
            <a:r>
              <a:rPr lang="en-US" sz="3000" dirty="0"/>
              <a:t> your God. </a:t>
            </a:r>
            <a:r>
              <a:rPr lang="en-US" sz="3000" b="1" dirty="0"/>
              <a:t>I will strengthen you</a:t>
            </a:r>
            <a:r>
              <a:rPr lang="en-US" sz="3000" dirty="0"/>
              <a:t>, Yes, </a:t>
            </a:r>
            <a:r>
              <a:rPr lang="en-US" sz="3000" b="1" u="sng" dirty="0"/>
              <a:t>I will help you</a:t>
            </a:r>
            <a:r>
              <a:rPr lang="en-US" sz="3000" dirty="0"/>
              <a:t>,</a:t>
            </a:r>
            <a:br>
              <a:rPr lang="en-US" sz="3000" dirty="0"/>
            </a:br>
            <a:r>
              <a:rPr lang="en-US" sz="3000" b="1" u="sng" dirty="0"/>
              <a:t>I will uphold you </a:t>
            </a:r>
            <a:r>
              <a:rPr lang="en-US" sz="3000" dirty="0"/>
              <a:t>with My righteous right hand.  </a:t>
            </a:r>
            <a:r>
              <a:rPr lang="en-US" sz="2800" dirty="0"/>
              <a:t>Isa 41:10</a:t>
            </a:r>
          </a:p>
          <a:p>
            <a:endParaRPr lang="en-US" dirty="0"/>
          </a:p>
        </p:txBody>
      </p:sp>
    </p:spTree>
    <p:extLst>
      <p:ext uri="{BB962C8B-B14F-4D97-AF65-F5344CB8AC3E}">
        <p14:creationId xmlns:p14="http://schemas.microsoft.com/office/powerpoint/2010/main" val="21518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16A91-8FCA-2F4C-9B18-35FD5E621272}"/>
              </a:ext>
            </a:extLst>
          </p:cNvPr>
          <p:cNvSpPr>
            <a:spLocks noGrp="1"/>
          </p:cNvSpPr>
          <p:nvPr>
            <p:ph type="title"/>
          </p:nvPr>
        </p:nvSpPr>
        <p:spPr/>
        <p:txBody>
          <a:bodyPr/>
          <a:lstStyle/>
          <a:p>
            <a:r>
              <a:rPr lang="en-US" dirty="0"/>
              <a:t>The Road to Zarephath </a:t>
            </a:r>
          </a:p>
        </p:txBody>
      </p:sp>
      <p:pic>
        <p:nvPicPr>
          <p:cNvPr id="4" name="Content Placeholder 3">
            <a:extLst>
              <a:ext uri="{FF2B5EF4-FFF2-40B4-BE49-F238E27FC236}">
                <a16:creationId xmlns:a16="http://schemas.microsoft.com/office/drawing/2014/main" id="{87B2192B-14C9-0243-A4CA-E6C026BF976D}"/>
              </a:ext>
            </a:extLst>
          </p:cNvPr>
          <p:cNvPicPr>
            <a:picLocks noGrp="1" noChangeAspect="1"/>
          </p:cNvPicPr>
          <p:nvPr>
            <p:ph idx="1"/>
          </p:nvPr>
        </p:nvPicPr>
        <p:blipFill>
          <a:blip r:embed="rId2"/>
          <a:stretch>
            <a:fillRect/>
          </a:stretch>
        </p:blipFill>
        <p:spPr>
          <a:xfrm>
            <a:off x="1982463" y="2209391"/>
            <a:ext cx="5401733" cy="4051300"/>
          </a:xfrm>
          <a:prstGeom prst="rect">
            <a:avLst/>
          </a:prstGeom>
        </p:spPr>
      </p:pic>
      <p:sp>
        <p:nvSpPr>
          <p:cNvPr id="5" name="TextBox 4">
            <a:extLst>
              <a:ext uri="{FF2B5EF4-FFF2-40B4-BE49-F238E27FC236}">
                <a16:creationId xmlns:a16="http://schemas.microsoft.com/office/drawing/2014/main" id="{DFC6F345-E73D-3347-8C35-25B41AE473D9}"/>
              </a:ext>
            </a:extLst>
          </p:cNvPr>
          <p:cNvSpPr txBox="1"/>
          <p:nvPr/>
        </p:nvSpPr>
        <p:spPr>
          <a:xfrm>
            <a:off x="8442960" y="2971800"/>
            <a:ext cx="3124200" cy="2123658"/>
          </a:xfrm>
          <a:prstGeom prst="rect">
            <a:avLst/>
          </a:prstGeom>
          <a:noFill/>
        </p:spPr>
        <p:txBody>
          <a:bodyPr wrap="square" rtlCol="0">
            <a:spAutoFit/>
          </a:bodyPr>
          <a:lstStyle/>
          <a:p>
            <a:r>
              <a:rPr lang="en-US" sz="4400" b="1" dirty="0"/>
              <a:t>Estimated to be</a:t>
            </a:r>
          </a:p>
          <a:p>
            <a:r>
              <a:rPr lang="en-US" sz="4400" b="1" dirty="0"/>
              <a:t>100 Miles!</a:t>
            </a:r>
          </a:p>
        </p:txBody>
      </p:sp>
    </p:spTree>
    <p:extLst>
      <p:ext uri="{BB962C8B-B14F-4D97-AF65-F5344CB8AC3E}">
        <p14:creationId xmlns:p14="http://schemas.microsoft.com/office/powerpoint/2010/main" val="2214015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B040-4530-C548-81AF-36534F960A66}"/>
              </a:ext>
            </a:extLst>
          </p:cNvPr>
          <p:cNvSpPr>
            <a:spLocks noGrp="1"/>
          </p:cNvSpPr>
          <p:nvPr>
            <p:ph type="title"/>
          </p:nvPr>
        </p:nvSpPr>
        <p:spPr/>
        <p:txBody>
          <a:bodyPr/>
          <a:lstStyle/>
          <a:p>
            <a:r>
              <a:rPr lang="en-US" dirty="0"/>
              <a:t> A Widow?!</a:t>
            </a:r>
          </a:p>
        </p:txBody>
      </p:sp>
      <p:pic>
        <p:nvPicPr>
          <p:cNvPr id="4" name="Content Placeholder 3">
            <a:extLst>
              <a:ext uri="{FF2B5EF4-FFF2-40B4-BE49-F238E27FC236}">
                <a16:creationId xmlns:a16="http://schemas.microsoft.com/office/drawing/2014/main" id="{1FBF121A-FF6F-5045-9BF9-37602CED752F}"/>
              </a:ext>
            </a:extLst>
          </p:cNvPr>
          <p:cNvPicPr>
            <a:picLocks noGrp="1" noChangeAspect="1"/>
          </p:cNvPicPr>
          <p:nvPr>
            <p:ph idx="1"/>
          </p:nvPr>
        </p:nvPicPr>
        <p:blipFill>
          <a:blip r:embed="rId2"/>
          <a:stretch>
            <a:fillRect/>
          </a:stretch>
        </p:blipFill>
        <p:spPr>
          <a:xfrm>
            <a:off x="2486007" y="2120900"/>
            <a:ext cx="7226335" cy="4051300"/>
          </a:xfrm>
          <a:prstGeom prst="rect">
            <a:avLst/>
          </a:prstGeom>
        </p:spPr>
      </p:pic>
      <p:sp>
        <p:nvSpPr>
          <p:cNvPr id="5" name="TextBox 4">
            <a:extLst>
              <a:ext uri="{FF2B5EF4-FFF2-40B4-BE49-F238E27FC236}">
                <a16:creationId xmlns:a16="http://schemas.microsoft.com/office/drawing/2014/main" id="{6FB386D7-7D42-0247-B8F4-DCCA742D812A}"/>
              </a:ext>
            </a:extLst>
          </p:cNvPr>
          <p:cNvSpPr txBox="1"/>
          <p:nvPr/>
        </p:nvSpPr>
        <p:spPr>
          <a:xfrm>
            <a:off x="1356360" y="2407920"/>
            <a:ext cx="10104048" cy="954107"/>
          </a:xfrm>
          <a:prstGeom prst="rect">
            <a:avLst/>
          </a:prstGeom>
          <a:noFill/>
        </p:spPr>
        <p:txBody>
          <a:bodyPr wrap="none" rtlCol="0">
            <a:spAutoFit/>
          </a:bodyPr>
          <a:lstStyle/>
          <a:p>
            <a:r>
              <a:rPr lang="en-US" sz="2800" dirty="0"/>
              <a:t>9 </a:t>
            </a:r>
            <a:r>
              <a:rPr lang="en-US" sz="2800" b="1" u="sng" dirty="0"/>
              <a:t>I have directed a widow there to supply you with food</a:t>
            </a:r>
            <a:r>
              <a:rPr lang="en-US" sz="2800" dirty="0"/>
              <a:t>.”</a:t>
            </a:r>
          </a:p>
          <a:p>
            <a:endParaRPr lang="en-US" sz="2800" dirty="0"/>
          </a:p>
        </p:txBody>
      </p:sp>
    </p:spTree>
    <p:extLst>
      <p:ext uri="{BB962C8B-B14F-4D97-AF65-F5344CB8AC3E}">
        <p14:creationId xmlns:p14="http://schemas.microsoft.com/office/powerpoint/2010/main" val="290026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4C73B-5754-324B-9173-83FD708365E8}"/>
              </a:ext>
            </a:extLst>
          </p:cNvPr>
          <p:cNvSpPr>
            <a:spLocks noGrp="1"/>
          </p:cNvSpPr>
          <p:nvPr>
            <p:ph type="title"/>
          </p:nvPr>
        </p:nvSpPr>
        <p:spPr/>
        <p:txBody>
          <a:bodyPr/>
          <a:lstStyle/>
          <a:p>
            <a:r>
              <a:rPr lang="en-US" b="1" dirty="0"/>
              <a:t>1 Kings 17:10-11: Trial 1</a:t>
            </a:r>
          </a:p>
        </p:txBody>
      </p:sp>
      <p:sp>
        <p:nvSpPr>
          <p:cNvPr id="3" name="Content Placeholder 2">
            <a:extLst>
              <a:ext uri="{FF2B5EF4-FFF2-40B4-BE49-F238E27FC236}">
                <a16:creationId xmlns:a16="http://schemas.microsoft.com/office/drawing/2014/main" id="{511643BE-B83F-C341-B9C0-77434A033653}"/>
              </a:ext>
            </a:extLst>
          </p:cNvPr>
          <p:cNvSpPr>
            <a:spLocks noGrp="1"/>
          </p:cNvSpPr>
          <p:nvPr>
            <p:ph idx="1"/>
          </p:nvPr>
        </p:nvSpPr>
        <p:spPr>
          <a:xfrm>
            <a:off x="685800" y="2331720"/>
            <a:ext cx="11170920" cy="4678680"/>
          </a:xfrm>
        </p:spPr>
        <p:txBody>
          <a:bodyPr>
            <a:normAutofit/>
          </a:bodyPr>
          <a:lstStyle/>
          <a:p>
            <a:pPr marL="0" indent="0">
              <a:buNone/>
            </a:pPr>
            <a:r>
              <a:rPr lang="en-US" sz="3000" b="1" baseline="30000" dirty="0"/>
              <a:t>10 </a:t>
            </a:r>
            <a:r>
              <a:rPr lang="en-US" sz="3000" dirty="0"/>
              <a:t>So he went to Zarephath. When he came to the town gate, a widow was there gathering sticks. He called to her and asked, “</a:t>
            </a:r>
            <a:r>
              <a:rPr lang="en-US" sz="3000" b="1" u="sng" dirty="0"/>
              <a:t>Would you bring me a little water in a jar so I may have a drink?”</a:t>
            </a:r>
          </a:p>
          <a:p>
            <a:pPr marL="0" indent="0">
              <a:buNone/>
            </a:pPr>
            <a:endParaRPr lang="en-US" sz="3000" b="1" u="sng" dirty="0"/>
          </a:p>
          <a:p>
            <a:pPr marL="0" indent="0">
              <a:buNone/>
            </a:pPr>
            <a:r>
              <a:rPr lang="en-US" sz="3000" b="1" baseline="30000" dirty="0"/>
              <a:t>11 </a:t>
            </a:r>
            <a:r>
              <a:rPr lang="en-US" sz="3000" dirty="0"/>
              <a:t>As she was going to get it, he called, “</a:t>
            </a:r>
            <a:r>
              <a:rPr lang="en-US" sz="3000" b="1" u="sng" dirty="0"/>
              <a:t>And bring me, please, a piece of bread.”</a:t>
            </a:r>
            <a:endParaRPr lang="en-US" sz="3000" dirty="0"/>
          </a:p>
        </p:txBody>
      </p:sp>
    </p:spTree>
    <p:extLst>
      <p:ext uri="{BB962C8B-B14F-4D97-AF65-F5344CB8AC3E}">
        <p14:creationId xmlns:p14="http://schemas.microsoft.com/office/powerpoint/2010/main" val="1202098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CF79B-2ECA-0140-839F-CD7FDA895060}"/>
              </a:ext>
            </a:extLst>
          </p:cNvPr>
          <p:cNvSpPr>
            <a:spLocks noGrp="1"/>
          </p:cNvSpPr>
          <p:nvPr>
            <p:ph type="title"/>
          </p:nvPr>
        </p:nvSpPr>
        <p:spPr/>
        <p:txBody>
          <a:bodyPr/>
          <a:lstStyle/>
          <a:p>
            <a:r>
              <a:rPr lang="en-US" b="1" dirty="0"/>
              <a:t>1 Kings 17:12-13</a:t>
            </a:r>
          </a:p>
        </p:txBody>
      </p:sp>
      <p:sp>
        <p:nvSpPr>
          <p:cNvPr id="3" name="Content Placeholder 2">
            <a:extLst>
              <a:ext uri="{FF2B5EF4-FFF2-40B4-BE49-F238E27FC236}">
                <a16:creationId xmlns:a16="http://schemas.microsoft.com/office/drawing/2014/main" id="{9EE68026-2E17-C64D-BC6C-823BDFB56922}"/>
              </a:ext>
            </a:extLst>
          </p:cNvPr>
          <p:cNvSpPr>
            <a:spLocks noGrp="1"/>
          </p:cNvSpPr>
          <p:nvPr>
            <p:ph idx="1"/>
          </p:nvPr>
        </p:nvSpPr>
        <p:spPr>
          <a:xfrm>
            <a:off x="396240" y="2133600"/>
            <a:ext cx="11445240" cy="4724400"/>
          </a:xfrm>
        </p:spPr>
        <p:txBody>
          <a:bodyPr>
            <a:normAutofit/>
          </a:bodyPr>
          <a:lstStyle/>
          <a:p>
            <a:pPr marL="0" indent="0">
              <a:buNone/>
            </a:pPr>
            <a:endParaRPr lang="en-US" sz="2800" b="1" u="sng" dirty="0"/>
          </a:p>
          <a:p>
            <a:pPr marL="0" indent="0">
              <a:buNone/>
            </a:pPr>
            <a:r>
              <a:rPr lang="en-US" sz="2800" b="1" baseline="30000" dirty="0"/>
              <a:t>12 </a:t>
            </a:r>
            <a:r>
              <a:rPr lang="en-US" sz="2800" dirty="0"/>
              <a:t>“As surely as the Lord your God lives,” she replied, “</a:t>
            </a:r>
            <a:r>
              <a:rPr lang="en-US" sz="2800" b="1" u="sng" dirty="0"/>
              <a:t>I don’t have any bread—only a handful of flour in a jar and a little olive oil in a jug. I am gathering a few sticks to take home and make a meal for myself and my son, that we may eat it—and die.”</a:t>
            </a:r>
          </a:p>
          <a:p>
            <a:pPr marL="0" indent="0">
              <a:buNone/>
            </a:pPr>
            <a:endParaRPr lang="en-US" sz="2800" b="1" u="sng" dirty="0"/>
          </a:p>
          <a:p>
            <a:pPr marL="0" indent="0">
              <a:buNone/>
            </a:pPr>
            <a:r>
              <a:rPr lang="en-US" sz="2800" b="1" baseline="30000" dirty="0"/>
              <a:t>13 </a:t>
            </a:r>
            <a:r>
              <a:rPr lang="en-US" sz="2800" dirty="0"/>
              <a:t>Elijah said to her, “</a:t>
            </a:r>
            <a:r>
              <a:rPr lang="en-US" sz="2800" b="1" u="sng" dirty="0"/>
              <a:t>Don’t be afraid</a:t>
            </a:r>
            <a:r>
              <a:rPr lang="en-US" sz="2800" dirty="0"/>
              <a:t>. Go home and do as you have said. </a:t>
            </a:r>
            <a:r>
              <a:rPr lang="en-US" sz="2800" b="1" u="sng" dirty="0"/>
              <a:t>But first make a small loaf of bread for me</a:t>
            </a:r>
            <a:r>
              <a:rPr lang="en-US" sz="2800" dirty="0"/>
              <a:t> from what you have and bring it to me, </a:t>
            </a:r>
            <a:r>
              <a:rPr lang="en-US" sz="2800" b="1" u="sng" dirty="0"/>
              <a:t>and then make something for yourself and your son. </a:t>
            </a:r>
          </a:p>
          <a:p>
            <a:pPr marL="0" indent="0">
              <a:buNone/>
            </a:pPr>
            <a:endParaRPr lang="en-US" sz="2800" dirty="0"/>
          </a:p>
        </p:txBody>
      </p:sp>
    </p:spTree>
    <p:extLst>
      <p:ext uri="{BB962C8B-B14F-4D97-AF65-F5344CB8AC3E}">
        <p14:creationId xmlns:p14="http://schemas.microsoft.com/office/powerpoint/2010/main" val="26405304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{D44844AF-87BD-074D-8EB3-BEF477947888}tf10001070</Template>
  <TotalTime>899</TotalTime>
  <Words>684</Words>
  <Application>Microsoft Macintosh PowerPoint</Application>
  <PresentationFormat>Widescreen</PresentationFormat>
  <Paragraphs>95</Paragraphs>
  <Slides>19</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MS Mincho</vt:lpstr>
      <vt:lpstr>Arial</vt:lpstr>
      <vt:lpstr>Calibri</vt:lpstr>
      <vt:lpstr>Comic Sans MS</vt:lpstr>
      <vt:lpstr>Rockwell</vt:lpstr>
      <vt:lpstr>Rockwell Condensed</vt:lpstr>
      <vt:lpstr>Rockwell Extra Bold</vt:lpstr>
      <vt:lpstr>Times New Roman</vt:lpstr>
      <vt:lpstr>Wingdings</vt:lpstr>
      <vt:lpstr>Wood Type</vt:lpstr>
      <vt:lpstr>The Refiners Fire at Zarephath </vt:lpstr>
      <vt:lpstr>Go to Zarephath: 1 Kings 17:7-9 </vt:lpstr>
      <vt:lpstr>Zarephath</vt:lpstr>
      <vt:lpstr>The Refiner’s Fire</vt:lpstr>
      <vt:lpstr>The Truth</vt:lpstr>
      <vt:lpstr>The Road to Zarephath </vt:lpstr>
      <vt:lpstr> A Widow?!</vt:lpstr>
      <vt:lpstr>1 Kings 17:10-11: Trial 1</vt:lpstr>
      <vt:lpstr>1 Kings 17:12-13</vt:lpstr>
      <vt:lpstr>1 Kings 17:14-16</vt:lpstr>
      <vt:lpstr>1 Kings 17:17-18: Trial 2</vt:lpstr>
      <vt:lpstr>When Disaster Strikes How do you respond?</vt:lpstr>
      <vt:lpstr>1 Kings 17:19-20</vt:lpstr>
      <vt:lpstr>Where is Your Secret Place?: Psalm 91</vt:lpstr>
      <vt:lpstr>1 Kings 17:21-22</vt:lpstr>
      <vt:lpstr>1 Kings 17:23-24</vt:lpstr>
      <vt:lpstr>PowerPoint Presentation</vt:lpstr>
      <vt:lpstr>Lessons Learned</vt:lpstr>
      <vt:lpstr>Can you make these four faith statements?</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Refiners Fire at Zarephath </dc:title>
  <dc:creator>Chris Estafanous</dc:creator>
  <cp:lastModifiedBy>Chris Estafanous</cp:lastModifiedBy>
  <cp:revision>19</cp:revision>
  <dcterms:created xsi:type="dcterms:W3CDTF">2018-09-15T11:50:26Z</dcterms:created>
  <dcterms:modified xsi:type="dcterms:W3CDTF">2018-09-16T15:06:56Z</dcterms:modified>
</cp:coreProperties>
</file>