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17/07/16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762" y="4208929"/>
            <a:ext cx="8358606" cy="1048684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/>
                <a:cs typeface="Times New Roman"/>
              </a:rPr>
              <a:t>Converted or Drowned?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6717" y="5257800"/>
            <a:ext cx="5458968" cy="621792"/>
          </a:xfrm>
        </p:spPr>
        <p:txBody>
          <a:bodyPr/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Sunday of </a:t>
            </a:r>
            <a:r>
              <a:rPr lang="en-US" dirty="0" err="1" smtClean="0"/>
              <a:t>Abib</a:t>
            </a:r>
            <a:r>
              <a:rPr lang="en-US" dirty="0" smtClean="0"/>
              <a:t> (2016)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58" y="387048"/>
            <a:ext cx="4812192" cy="360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87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u="sng" dirty="0">
                <a:latin typeface="Times New Roman"/>
                <a:cs typeface="Times New Roman"/>
              </a:rPr>
              <a:t>words of Jesus should motivate us to take children </a:t>
            </a:r>
            <a:r>
              <a:rPr lang="en-US" sz="2800" b="1" u="sng" dirty="0" smtClean="0">
                <a:latin typeface="Times New Roman"/>
                <a:cs typeface="Times New Roman"/>
              </a:rPr>
              <a:t>seriously…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111978" cy="4324414"/>
          </a:xfrm>
        </p:spPr>
        <p:txBody>
          <a:bodyPr>
            <a:no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For parents:  how important to bring your child up in the </a:t>
            </a:r>
            <a:r>
              <a:rPr lang="en-US" sz="2800" dirty="0" smtClean="0">
                <a:latin typeface="Times New Roman"/>
                <a:cs typeface="Times New Roman"/>
              </a:rPr>
              <a:t>nurture</a:t>
            </a:r>
            <a:r>
              <a:rPr lang="en-US" sz="2800" dirty="0">
                <a:latin typeface="Times New Roman"/>
                <a:cs typeface="Times New Roman"/>
              </a:rPr>
              <a:t> and admonition of the Lord</a:t>
            </a:r>
            <a:r>
              <a:rPr lang="en-US" sz="2800" dirty="0" smtClean="0">
                <a:latin typeface="Times New Roman"/>
                <a:cs typeface="Times New Roman"/>
              </a:rPr>
              <a:t>!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</a:rPr>
              <a:t>For teachers:  How serious and noble is your task of teaching </a:t>
            </a:r>
            <a:r>
              <a:rPr lang="en-US" sz="2800" dirty="0" smtClean="0">
                <a:latin typeface="Times New Roman"/>
                <a:cs typeface="Times New Roman"/>
              </a:rPr>
              <a:t>our children!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2800" dirty="0" smtClean="0">
                <a:latin typeface="Times New Roman"/>
                <a:cs typeface="Times New Roman"/>
              </a:rPr>
              <a:t>For </a:t>
            </a:r>
            <a:r>
              <a:rPr lang="en-US" sz="2800" dirty="0">
                <a:latin typeface="Times New Roman"/>
                <a:cs typeface="Times New Roman"/>
              </a:rPr>
              <a:t>all of us:  We are examples and role models, whether good </a:t>
            </a:r>
            <a:r>
              <a:rPr lang="en-US" sz="2800" dirty="0" smtClean="0">
                <a:latin typeface="Times New Roman"/>
                <a:cs typeface="Times New Roman"/>
              </a:rPr>
              <a:t>or bad</a:t>
            </a:r>
            <a:r>
              <a:rPr lang="en-US" sz="2800" dirty="0">
                <a:latin typeface="Times New Roman"/>
                <a:cs typeface="Times New Roman"/>
              </a:rPr>
              <a:t>...and God will hold us accountable for the effect we have </a:t>
            </a:r>
            <a:r>
              <a:rPr lang="en-US" sz="2800" dirty="0" smtClean="0">
                <a:latin typeface="Times New Roman"/>
                <a:cs typeface="Times New Roman"/>
              </a:rPr>
              <a:t>on them!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749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u="sng" dirty="0">
                <a:latin typeface="Times New Roman"/>
                <a:cs typeface="Times New Roman"/>
              </a:rPr>
              <a:t>And for those who </a:t>
            </a:r>
            <a:r>
              <a:rPr lang="en-US" sz="2800" b="1" u="sng" dirty="0" smtClean="0">
                <a:latin typeface="Times New Roman"/>
                <a:cs typeface="Times New Roman"/>
              </a:rPr>
              <a:t>are seeking to </a:t>
            </a:r>
            <a:r>
              <a:rPr lang="en-US" sz="2800" b="1" u="sng" dirty="0">
                <a:latin typeface="Times New Roman"/>
                <a:cs typeface="Times New Roman"/>
              </a:rPr>
              <a:t>enter the kingdom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en-US" sz="3200" dirty="0" smtClean="0">
                <a:latin typeface="Times New Roman"/>
                <a:cs typeface="Times New Roman"/>
              </a:rPr>
              <a:t>Heed </a:t>
            </a:r>
            <a:r>
              <a:rPr lang="en-US" sz="3200" dirty="0">
                <a:latin typeface="Times New Roman"/>
                <a:cs typeface="Times New Roman"/>
              </a:rPr>
              <a:t>the necessity of being converted</a:t>
            </a:r>
            <a:r>
              <a:rPr lang="en-US" sz="3200" dirty="0" smtClean="0">
                <a:latin typeface="Times New Roman"/>
                <a:cs typeface="Times New Roman"/>
              </a:rPr>
              <a:t>!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sz="3200" dirty="0" smtClean="0">
                <a:latin typeface="Times New Roman"/>
                <a:cs typeface="Times New Roman"/>
              </a:rPr>
              <a:t>Let </a:t>
            </a:r>
            <a:r>
              <a:rPr lang="en-US" sz="3200" dirty="0">
                <a:latin typeface="Times New Roman"/>
                <a:cs typeface="Times New Roman"/>
              </a:rPr>
              <a:t>the example of child-like trust and humility be a guide as </a:t>
            </a:r>
            <a:r>
              <a:rPr lang="en-US" sz="3200" dirty="0" smtClean="0">
                <a:latin typeface="Times New Roman"/>
                <a:cs typeface="Times New Roman"/>
              </a:rPr>
              <a:t>to how we should serve God and one another!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0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>
                <a:latin typeface="Times New Roman"/>
                <a:cs typeface="Times New Roman"/>
              </a:rPr>
              <a:t>St. Cyril the great </a:t>
            </a:r>
            <a:endParaRPr lang="en-US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195523" cy="4290991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 smtClean="0">
                <a:latin typeface="Times New Roman"/>
                <a:cs typeface="Times New Roman"/>
              </a:rPr>
              <a:t>“</a:t>
            </a:r>
            <a:r>
              <a:rPr lang="en-GB" sz="2800" b="1" dirty="0">
                <a:latin typeface="Times New Roman"/>
                <a:cs typeface="Times New Roman"/>
              </a:rPr>
              <a:t>By what means can man on earth, wrapped in death come back to </a:t>
            </a:r>
            <a:r>
              <a:rPr lang="en-GB" sz="2800" b="1" dirty="0" err="1">
                <a:latin typeface="Times New Roman"/>
                <a:cs typeface="Times New Roman"/>
              </a:rPr>
              <a:t>incorruption</a:t>
            </a:r>
            <a:r>
              <a:rPr lang="en-GB" sz="2800" b="1" dirty="0">
                <a:latin typeface="Times New Roman"/>
                <a:cs typeface="Times New Roman"/>
              </a:rPr>
              <a:t>? I answer and say that this dead body </a:t>
            </a:r>
            <a:r>
              <a:rPr lang="en-GB" sz="28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has to share  in the power of the Giver of life descending from God. As for the power of the Giver which belongs to God the Father</a:t>
            </a:r>
            <a:r>
              <a:rPr lang="en-GB" sz="2800" b="1" dirty="0">
                <a:latin typeface="Times New Roman"/>
                <a:cs typeface="Times New Roman"/>
              </a:rPr>
              <a:t>, this is the only begotten Son, the Word, whom He sent to us as </a:t>
            </a:r>
            <a:r>
              <a:rPr lang="en-GB" sz="2800" b="1" dirty="0" smtClean="0">
                <a:latin typeface="Times New Roman"/>
                <a:cs typeface="Times New Roman"/>
              </a:rPr>
              <a:t>Saviour </a:t>
            </a:r>
            <a:r>
              <a:rPr lang="en-GB" sz="2800" b="1" dirty="0">
                <a:latin typeface="Times New Roman"/>
                <a:cs typeface="Times New Roman"/>
              </a:rPr>
              <a:t>and a Redeemer. 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73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"/>
                <a:cs typeface="Times"/>
              </a:rPr>
              <a:t>The Necessity of conversion</a:t>
            </a:r>
            <a:endParaRPr lang="en-US" b="1" u="sng" dirty="0">
              <a:latin typeface="Times"/>
              <a:cs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/>
                <a:cs typeface="Times New Roman"/>
              </a:rPr>
              <a:t>and said, “Assuredly, I say to you,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unless you are converted </a:t>
            </a:r>
            <a:r>
              <a:rPr lang="en-US" sz="4000" dirty="0">
                <a:latin typeface="Times New Roman"/>
                <a:cs typeface="Times New Roman"/>
              </a:rPr>
              <a:t>and become as little children, you will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by no means enter the kingdom of heaven.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smtClean="0">
                <a:latin typeface="Times New Roman"/>
                <a:cs typeface="Times New Roman"/>
              </a:rPr>
              <a:t> Matt 18: 3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8848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latin typeface="Times New Roman"/>
                <a:cs typeface="Times New Roman"/>
              </a:rPr>
              <a:t>St</a:t>
            </a:r>
            <a:r>
              <a:rPr lang="en-US" sz="4800" b="1" u="sng" dirty="0">
                <a:latin typeface="Times New Roman"/>
                <a:cs typeface="Times New Roman"/>
              </a:rPr>
              <a:t>. </a:t>
            </a:r>
            <a:r>
              <a:rPr lang="en-US" sz="4800" b="1" u="sng" dirty="0" smtClean="0">
                <a:latin typeface="Times New Roman"/>
                <a:cs typeface="Times New Roman"/>
              </a:rPr>
              <a:t>Ambrose</a:t>
            </a:r>
            <a:endParaRPr lang="en-US" sz="48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563121" cy="4441395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“Who is this child whose example is to be followed by Jesus’ disciples other than the one about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whom Isaiah said</a:t>
            </a:r>
            <a:r>
              <a:rPr lang="en-US" sz="3200" dirty="0">
                <a:latin typeface="Times New Roman"/>
                <a:cs typeface="Times New Roman"/>
              </a:rPr>
              <a:t>, (Is 9:6) “For unto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us a child is born</a:t>
            </a:r>
            <a:r>
              <a:rPr lang="en-US" sz="3200" dirty="0">
                <a:latin typeface="Times New Roman"/>
                <a:cs typeface="Times New Roman"/>
              </a:rPr>
              <a:t>, unto us a son is given…” It is he who said, “Carry your cross and follow me” (Matt 16:24).  Also it is he (1 Peter 2:23) “Who,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when he was reviled, did not revile in return</a:t>
            </a:r>
            <a:r>
              <a:rPr lang="en-US" sz="3200" dirty="0">
                <a:latin typeface="Times New Roman"/>
                <a:cs typeface="Times New Roman"/>
              </a:rPr>
              <a:t>; when he suffered, he did not threaten.” 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29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 New Roman"/>
                <a:cs typeface="Times New Roman"/>
              </a:rPr>
              <a:t>The Beginning </a:t>
            </a:r>
            <a:endParaRPr lang="en-US" sz="40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imes New Roman"/>
                <a:cs typeface="Times New Roman"/>
              </a:rPr>
              <a:t>12 </a:t>
            </a:r>
            <a:r>
              <a:rPr lang="en-US" sz="4000" dirty="0">
                <a:latin typeface="Times New Roman"/>
                <a:cs typeface="Times New Roman"/>
              </a:rPr>
              <a:t>buried with Him </a:t>
            </a:r>
            <a:r>
              <a:rPr lang="en-US" sz="40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in baptism,</a:t>
            </a:r>
            <a:r>
              <a:rPr lang="en-US" sz="4000" dirty="0">
                <a:latin typeface="Times New Roman"/>
                <a:cs typeface="Times New Roman"/>
              </a:rPr>
              <a:t> in which you also were raised with </a:t>
            </a:r>
            <a:r>
              <a:rPr lang="en-US" sz="4000" i="1" dirty="0">
                <a:latin typeface="Times New Roman"/>
                <a:cs typeface="Times New Roman"/>
              </a:rPr>
              <a:t>Him</a:t>
            </a:r>
            <a:r>
              <a:rPr lang="en-US" sz="4000" dirty="0">
                <a:latin typeface="Times New Roman"/>
                <a:cs typeface="Times New Roman"/>
              </a:rPr>
              <a:t> through faith in the working of God, who raised Him from the dead</a:t>
            </a:r>
            <a:r>
              <a:rPr lang="en-US" sz="4000" dirty="0" smtClean="0">
                <a:latin typeface="Times New Roman"/>
                <a:cs typeface="Times New Roman"/>
              </a:rPr>
              <a:t>. Col 2:12</a:t>
            </a:r>
            <a:endParaRPr lang="en-US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322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Renew your covenant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19 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Repent</a:t>
            </a:r>
            <a:r>
              <a:rPr lang="en-US" sz="3600" dirty="0">
                <a:latin typeface="Times New Roman"/>
                <a:cs typeface="Times New Roman"/>
              </a:rPr>
              <a:t> therefore and be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converted</a:t>
            </a:r>
            <a:r>
              <a:rPr lang="en-US" sz="3600" dirty="0">
                <a:latin typeface="Times New Roman"/>
                <a:cs typeface="Times New Roman"/>
              </a:rPr>
              <a:t>, that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your sins may be blotted out,</a:t>
            </a:r>
            <a:r>
              <a:rPr lang="en-US" sz="3600" dirty="0">
                <a:latin typeface="Times New Roman"/>
                <a:cs typeface="Times New Roman"/>
              </a:rPr>
              <a:t> so that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times of refreshing may come </a:t>
            </a:r>
            <a:r>
              <a:rPr lang="en-US" sz="3600" dirty="0">
                <a:latin typeface="Times New Roman"/>
                <a:cs typeface="Times New Roman"/>
              </a:rPr>
              <a:t>from the presence of the Lord</a:t>
            </a:r>
            <a:r>
              <a:rPr lang="en-US" sz="3600" dirty="0" smtClean="0">
                <a:latin typeface="Times New Roman"/>
                <a:cs typeface="Times New Roman"/>
              </a:rPr>
              <a:t>, Acts 3:19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1376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u="sng" dirty="0" smtClean="0">
                <a:latin typeface="Times New Roman"/>
                <a:cs typeface="Times New Roman"/>
              </a:rPr>
              <a:t>The confidence </a:t>
            </a:r>
            <a:endParaRPr lang="en-US" sz="4000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/>
                <a:cs typeface="Times New Roman"/>
              </a:rPr>
              <a:t>6 </a:t>
            </a:r>
            <a:r>
              <a:rPr lang="en-US" sz="4400" dirty="0">
                <a:latin typeface="Times New Roman"/>
                <a:cs typeface="Times New Roman"/>
              </a:rPr>
              <a:t>being confident of this very thing, that </a:t>
            </a:r>
            <a:r>
              <a:rPr lang="en-US" sz="4400" dirty="0">
                <a:solidFill>
                  <a:srgbClr val="FF0000"/>
                </a:solidFill>
                <a:latin typeface="Times New Roman"/>
                <a:cs typeface="Times New Roman"/>
              </a:rPr>
              <a:t>H</a:t>
            </a:r>
            <a:r>
              <a:rPr lang="en-US" sz="4400" dirty="0">
                <a:latin typeface="Times New Roman"/>
                <a:cs typeface="Times New Roman"/>
              </a:rPr>
              <a:t>e who has begun a good work in you 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will complete </a:t>
            </a:r>
            <a:r>
              <a:rPr lang="en-US" sz="4400" b="1" i="1" u="sng" dirty="0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lang="en-US" sz="44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 until the day of Jesus Christ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/>
                <a:cs typeface="Times New Roman"/>
              </a:rPr>
              <a:t>; </a:t>
            </a:r>
            <a:r>
              <a:rPr lang="en-US" sz="4400" dirty="0" smtClean="0">
                <a:latin typeface="Times New Roman"/>
                <a:cs typeface="Times New Roman"/>
              </a:rPr>
              <a:t>Phil 1:6</a:t>
            </a:r>
            <a:endParaRPr lang="en-US" sz="4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9032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Are you causing others to sin?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/>
                <a:cs typeface="Times New Roman"/>
              </a:rPr>
              <a:t>6 </a:t>
            </a:r>
            <a:r>
              <a:rPr lang="en-US" sz="3600" dirty="0">
                <a:latin typeface="Times New Roman"/>
                <a:cs typeface="Times New Roman"/>
              </a:rPr>
              <a:t>“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Whoever</a:t>
            </a:r>
            <a:r>
              <a:rPr lang="en-US" sz="3600" dirty="0">
                <a:latin typeface="Times New Roman"/>
                <a:cs typeface="Times New Roman"/>
              </a:rPr>
              <a:t> causes one of these little ones who believe in Me to sin, it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would be better for hi</a:t>
            </a:r>
            <a:r>
              <a:rPr lang="en-US" sz="3600" dirty="0">
                <a:latin typeface="Times New Roman"/>
                <a:cs typeface="Times New Roman"/>
              </a:rPr>
              <a:t>m if a millstone were hung around his neck, and he were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drowned</a:t>
            </a:r>
            <a:r>
              <a:rPr lang="en-US" sz="3600" dirty="0">
                <a:latin typeface="Times New Roman"/>
                <a:cs typeface="Times New Roman"/>
              </a:rPr>
              <a:t> in the depth of the sea</a:t>
            </a:r>
            <a:r>
              <a:rPr lang="en-US" sz="3600" dirty="0" smtClean="0">
                <a:latin typeface="Times New Roman"/>
                <a:cs typeface="Times New Roman"/>
              </a:rPr>
              <a:t>. Matt 18:6</a:t>
            </a:r>
            <a:endParaRPr lang="en-US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391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/>
                <a:cs typeface="Times New Roman"/>
              </a:rPr>
              <a:t>How terrible is it?</a:t>
            </a:r>
            <a:endParaRPr lang="en-US" b="1" u="sng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195523" cy="4274279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5 </a:t>
            </a:r>
            <a:r>
              <a:rPr lang="en-US" sz="3200" dirty="0">
                <a:latin typeface="Times New Roman"/>
                <a:cs typeface="Times New Roman"/>
              </a:rPr>
              <a:t>Whoever receives one little child like this in My name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receives Me</a:t>
            </a:r>
            <a:r>
              <a:rPr lang="en-US" sz="3200" dirty="0" smtClean="0">
                <a:latin typeface="Times New Roman"/>
                <a:cs typeface="Times New Roman"/>
              </a:rPr>
              <a:t>. Matt 18:5</a:t>
            </a:r>
          </a:p>
          <a:p>
            <a:r>
              <a:rPr lang="en-US" sz="3200" b="1" dirty="0">
                <a:latin typeface="Times New Roman"/>
                <a:cs typeface="Times New Roman"/>
              </a:rPr>
              <a:t>4 </a:t>
            </a:r>
            <a:r>
              <a:rPr lang="en-US" sz="3200" dirty="0">
                <a:latin typeface="Times New Roman"/>
                <a:cs typeface="Times New Roman"/>
              </a:rPr>
              <a:t>Then he fell to the ground, and heard a voice saying to him, “Saul, Saul, why are you </a:t>
            </a:r>
            <a:r>
              <a:rPr lang="en-US" sz="32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persecuting Me</a:t>
            </a:r>
            <a:r>
              <a:rPr lang="en-US" sz="3200" dirty="0">
                <a:latin typeface="Times New Roman"/>
                <a:cs typeface="Times New Roman"/>
              </a:rPr>
              <a:t>?</a:t>
            </a:r>
            <a:r>
              <a:rPr lang="en-US" sz="3200" dirty="0" smtClean="0">
                <a:latin typeface="Times New Roman"/>
                <a:cs typeface="Times New Roman"/>
              </a:rPr>
              <a:t>”</a:t>
            </a:r>
            <a:r>
              <a:rPr lang="en-US" sz="3200" b="1" dirty="0" smtClean="0">
                <a:latin typeface="Times New Roman"/>
                <a:cs typeface="Times New Roman"/>
              </a:rPr>
              <a:t>5</a:t>
            </a:r>
            <a:r>
              <a:rPr lang="en-US" sz="3200" b="1" dirty="0">
                <a:latin typeface="Times New Roman"/>
                <a:cs typeface="Times New Roman"/>
              </a:rPr>
              <a:t> </a:t>
            </a:r>
            <a:r>
              <a:rPr lang="en-US" sz="3200" dirty="0">
                <a:latin typeface="Times New Roman"/>
                <a:cs typeface="Times New Roman"/>
              </a:rPr>
              <a:t>And he said, “Who are You, Lord?</a:t>
            </a:r>
            <a:r>
              <a:rPr lang="en-US" sz="3200" dirty="0" smtClean="0">
                <a:latin typeface="Times New Roman"/>
                <a:cs typeface="Times New Roman"/>
              </a:rPr>
              <a:t>” Acts 9:4,5</a:t>
            </a:r>
            <a:endParaRPr 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9108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 New Roman"/>
                <a:cs typeface="Times New Roman"/>
              </a:rPr>
              <a:t>St. John Chrysostom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63375" cy="442468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dirty="0" smtClean="0">
                <a:latin typeface="Times New Roman"/>
                <a:cs typeface="Times New Roman"/>
              </a:rPr>
              <a:t>“</a:t>
            </a:r>
            <a:r>
              <a:rPr lang="en-US" sz="3600" dirty="0">
                <a:latin typeface="Times New Roman"/>
                <a:cs typeface="Times New Roman"/>
              </a:rPr>
              <a:t>By this punishment that man deserves for obstructing others, </a:t>
            </a:r>
            <a:r>
              <a:rPr lang="en-US" sz="3600" b="1" u="sng" dirty="0">
                <a:solidFill>
                  <a:srgbClr val="FF0000"/>
                </a:solidFill>
                <a:latin typeface="Times New Roman"/>
                <a:cs typeface="Times New Roman"/>
              </a:rPr>
              <a:t>we learn the reward awaiting those who save others.  </a:t>
            </a:r>
            <a:r>
              <a:rPr lang="en-US" sz="3600" dirty="0">
                <a:latin typeface="Times New Roman"/>
                <a:cs typeface="Times New Roman"/>
              </a:rPr>
              <a:t>If the </a:t>
            </a:r>
            <a:r>
              <a:rPr lang="en-US"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salvation of one soul had not been so great to Christ</a:t>
            </a:r>
            <a:r>
              <a:rPr lang="en-US" sz="3600" dirty="0">
                <a:latin typeface="Times New Roman"/>
                <a:cs typeface="Times New Roman"/>
              </a:rPr>
              <a:t>, he would not have threatened a punishment as such for him who obstructs anyone.”</a:t>
            </a:r>
            <a:endParaRPr lang="en-GB" sz="3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47977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43</TotalTime>
  <Words>373</Words>
  <Application>Microsoft Macintosh PowerPoint</Application>
  <PresentationFormat>On-screen Show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Converted or Drowned?</vt:lpstr>
      <vt:lpstr>The Necessity of conversion</vt:lpstr>
      <vt:lpstr>St. Ambrose</vt:lpstr>
      <vt:lpstr>The Beginning </vt:lpstr>
      <vt:lpstr>Renew your covenant</vt:lpstr>
      <vt:lpstr>The confidence </vt:lpstr>
      <vt:lpstr>Are you causing others to sin?</vt:lpstr>
      <vt:lpstr>How terrible is it?</vt:lpstr>
      <vt:lpstr>St. John Chrysostom </vt:lpstr>
      <vt:lpstr>words of Jesus should motivate us to take children seriously…</vt:lpstr>
      <vt:lpstr>And for those who are seeking to enter the kingdom</vt:lpstr>
      <vt:lpstr>St. Cyril the great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Father Mark Aziz</dc:creator>
  <cp:lastModifiedBy>Father Mark Aziz</cp:lastModifiedBy>
  <cp:revision>4</cp:revision>
  <dcterms:created xsi:type="dcterms:W3CDTF">2016-07-17T06:21:01Z</dcterms:created>
  <dcterms:modified xsi:type="dcterms:W3CDTF">2016-07-17T07:04:47Z</dcterms:modified>
</cp:coreProperties>
</file>