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7" r:id="rId22"/>
    <p:sldId id="276"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7" d="100"/>
          <a:sy n="77" d="100"/>
        </p:scale>
        <p:origin x="-229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1778F24D-EB19-4AE0-B015-2BEA6D5224F2}" type="datetimeFigureOut">
              <a:rPr lang="en-US" smtClean="0"/>
              <a:t>2/24/18</a:t>
            </a:fld>
            <a:endParaRPr lang="en-US"/>
          </a:p>
        </p:txBody>
      </p:sp>
      <p:sp>
        <p:nvSpPr>
          <p:cNvPr id="8" name="Slide Number Placeholder 7"/>
          <p:cNvSpPr>
            <a:spLocks noGrp="1"/>
          </p:cNvSpPr>
          <p:nvPr>
            <p:ph type="sldNum" sz="quarter" idx="11"/>
          </p:nvPr>
        </p:nvSpPr>
        <p:spPr/>
        <p:txBody>
          <a:bodyPr/>
          <a:lstStyle/>
          <a:p>
            <a:fld id="{BA9B540C-44DA-4F69-89C9-7C84606640D3}"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78F24D-EB19-4AE0-B015-2BEA6D5224F2}" type="datetimeFigureOut">
              <a:rPr lang="en-US" smtClean="0"/>
              <a:t>2/24/18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D9BD3-E57B-4194-A545-2804EB95D97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78F24D-EB19-4AE0-B015-2BEA6D5224F2}" type="datetimeFigureOut">
              <a:rPr lang="en-US" smtClean="0"/>
              <a:t>2/24/18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D9BD3-E57B-4194-A545-2804EB95D97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1778F24D-EB19-4AE0-B015-2BEA6D5224F2}" type="datetimeFigureOut">
              <a:rPr lang="en-US" smtClean="0"/>
              <a:t>2/24/18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D9BD3-E57B-4194-A545-2804EB95D97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78F24D-EB19-4AE0-B015-2BEA6D5224F2}" type="datetimeFigureOut">
              <a:rPr lang="en-US" smtClean="0"/>
              <a:t>2/24/18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D9BD3-E57B-4194-A545-2804EB95D970}" type="slidenum">
              <a:rPr lang="en-US" smtClean="0"/>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1778F24D-EB19-4AE0-B015-2BEA6D5224F2}" type="datetimeFigureOut">
              <a:rPr lang="en-US" smtClean="0"/>
              <a:t>2/24/18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0D9BD3-E57B-4194-A545-2804EB95D970}" type="slidenum">
              <a:rPr lang="en-US" smtClean="0"/>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778F24D-EB19-4AE0-B015-2BEA6D5224F2}" type="datetimeFigureOut">
              <a:rPr lang="en-US" smtClean="0"/>
              <a:t>2/24/18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0D9BD3-E57B-4194-A545-2804EB95D970}" type="slidenum">
              <a:rPr lang="en-US" smtClean="0"/>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778F24D-EB19-4AE0-B015-2BEA6D5224F2}" type="datetimeFigureOut">
              <a:rPr lang="en-US" smtClean="0"/>
              <a:t>2/24/18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0D9BD3-E57B-4194-A545-2804EB95D97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78F24D-EB19-4AE0-B015-2BEA6D5224F2}" type="datetimeFigureOut">
              <a:rPr lang="en-US" smtClean="0"/>
              <a:t>2/24/18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0D9BD3-E57B-4194-A545-2804EB95D97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78F24D-EB19-4AE0-B015-2BEA6D5224F2}" type="datetimeFigureOut">
              <a:rPr lang="en-US" smtClean="0"/>
              <a:t>2/24/18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0D9BD3-E57B-4194-A545-2804EB95D97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78F24D-EB19-4AE0-B015-2BEA6D5224F2}" type="datetimeFigureOut">
              <a:rPr lang="en-US" smtClean="0"/>
              <a:t>2/24/18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0D9BD3-E57B-4194-A545-2804EB95D97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1778F24D-EB19-4AE0-B015-2BEA6D5224F2}" type="datetimeFigureOut">
              <a:rPr lang="en-US" smtClean="0"/>
              <a:t>2/24/18</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190D9BD3-E57B-4194-A545-2804EB95D970}" type="slidenum">
              <a:rPr lang="en-US" smtClean="0"/>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noAutofit/>
          </a:bodyPr>
          <a:lstStyle/>
          <a:p>
            <a:r>
              <a:rPr lang="en-US" sz="4000" b="1" dirty="0" smtClean="0">
                <a:solidFill>
                  <a:schemeClr val="tx1"/>
                </a:solidFill>
              </a:rPr>
              <a:t>Compromise Defiles Holiness</a:t>
            </a:r>
            <a:endParaRPr lang="en-US" sz="4000" b="1" dirty="0">
              <a:solidFill>
                <a:schemeClr val="tx1"/>
              </a:solidFill>
            </a:endParaRPr>
          </a:p>
        </p:txBody>
      </p:sp>
      <p:pic>
        <p:nvPicPr>
          <p:cNvPr id="4" name="Picture 3"/>
          <p:cNvPicPr>
            <a:picLocks noChangeAspect="1"/>
          </p:cNvPicPr>
          <p:nvPr/>
        </p:nvPicPr>
        <p:blipFill>
          <a:blip r:embed="rId2"/>
          <a:stretch>
            <a:fillRect/>
          </a:stretch>
        </p:blipFill>
        <p:spPr>
          <a:xfrm>
            <a:off x="685800" y="513345"/>
            <a:ext cx="7772400" cy="4363456"/>
          </a:xfrm>
          <a:prstGeom prst="rect">
            <a:avLst/>
          </a:prstGeom>
        </p:spPr>
      </p:pic>
    </p:spTree>
    <p:extLst>
      <p:ext uri="{BB962C8B-B14F-4D97-AF65-F5344CB8AC3E}">
        <p14:creationId xmlns:p14="http://schemas.microsoft.com/office/powerpoint/2010/main" val="2965747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Judges 14:8-9 </a:t>
            </a:r>
          </a:p>
        </p:txBody>
      </p:sp>
      <p:sp>
        <p:nvSpPr>
          <p:cNvPr id="3" name="Content Placeholder 2"/>
          <p:cNvSpPr>
            <a:spLocks noGrp="1"/>
          </p:cNvSpPr>
          <p:nvPr>
            <p:ph idx="1"/>
          </p:nvPr>
        </p:nvSpPr>
        <p:spPr/>
        <p:txBody>
          <a:bodyPr>
            <a:normAutofit fontScale="92500" lnSpcReduction="20000"/>
          </a:bodyPr>
          <a:lstStyle/>
          <a:p>
            <a:pPr marL="0" indent="0">
              <a:buNone/>
            </a:pPr>
            <a:r>
              <a:rPr lang="en-US" sz="3600" dirty="0" smtClean="0">
                <a:solidFill>
                  <a:srgbClr val="000000"/>
                </a:solidFill>
              </a:rPr>
              <a:t>“</a:t>
            </a:r>
            <a:r>
              <a:rPr lang="en-US" sz="3600" dirty="0">
                <a:solidFill>
                  <a:srgbClr val="000000"/>
                </a:solidFill>
              </a:rPr>
              <a:t>After some time, when he returned to get her, </a:t>
            </a:r>
            <a:r>
              <a:rPr lang="en-US" sz="3600" u="sng" dirty="0">
                <a:solidFill>
                  <a:srgbClr val="000000"/>
                </a:solidFill>
              </a:rPr>
              <a:t>he turned aside to see the carcass of the lion</a:t>
            </a:r>
            <a:r>
              <a:rPr lang="en-US" sz="3600" dirty="0">
                <a:solidFill>
                  <a:srgbClr val="000000"/>
                </a:solidFill>
              </a:rPr>
              <a:t>. And behold, a swarm of bees and honey </a:t>
            </a:r>
            <a:r>
              <a:rPr lang="en-US" sz="3600" i="1" dirty="0">
                <a:solidFill>
                  <a:srgbClr val="000000"/>
                </a:solidFill>
              </a:rPr>
              <a:t>were</a:t>
            </a:r>
            <a:r>
              <a:rPr lang="en-US" sz="3600" dirty="0">
                <a:solidFill>
                  <a:srgbClr val="000000"/>
                </a:solidFill>
              </a:rPr>
              <a:t> in the carcass of the lion. </a:t>
            </a:r>
            <a:r>
              <a:rPr lang="en-US" sz="3600" b="1" baseline="30000" dirty="0">
                <a:solidFill>
                  <a:srgbClr val="000000"/>
                </a:solidFill>
              </a:rPr>
              <a:t>9 </a:t>
            </a:r>
            <a:r>
              <a:rPr lang="en-US" sz="3600" dirty="0">
                <a:solidFill>
                  <a:srgbClr val="000000"/>
                </a:solidFill>
              </a:rPr>
              <a:t>He took some of it in his hands and went along, eating. When he came to his father and mother, he gave </a:t>
            </a:r>
            <a:r>
              <a:rPr lang="en-US" sz="3600" i="1" dirty="0">
                <a:solidFill>
                  <a:srgbClr val="000000"/>
                </a:solidFill>
              </a:rPr>
              <a:t>some</a:t>
            </a:r>
            <a:r>
              <a:rPr lang="en-US" sz="3600" dirty="0">
                <a:solidFill>
                  <a:srgbClr val="000000"/>
                </a:solidFill>
              </a:rPr>
              <a:t> to them, and they also ate. </a:t>
            </a:r>
            <a:r>
              <a:rPr lang="en-US" sz="3600" u="sng" dirty="0">
                <a:solidFill>
                  <a:srgbClr val="000000"/>
                </a:solidFill>
              </a:rPr>
              <a:t>But he did not tell them that he had taken the honey out of the carcass of the lion</a:t>
            </a:r>
            <a:r>
              <a:rPr lang="en-US" sz="3600" dirty="0">
                <a:solidFill>
                  <a:srgbClr val="000000"/>
                </a:solidFill>
              </a:rPr>
              <a:t>.”</a:t>
            </a:r>
          </a:p>
          <a:p>
            <a:endParaRPr lang="en-US" dirty="0"/>
          </a:p>
          <a:p>
            <a:endParaRPr lang="en-US" dirty="0"/>
          </a:p>
        </p:txBody>
      </p:sp>
    </p:spTree>
    <p:extLst>
      <p:ext uri="{BB962C8B-B14F-4D97-AF65-F5344CB8AC3E}">
        <p14:creationId xmlns:p14="http://schemas.microsoft.com/office/powerpoint/2010/main" val="31226911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Content Placeholder 2"/>
          <p:cNvSpPr>
            <a:spLocks noGrp="1"/>
          </p:cNvSpPr>
          <p:nvPr>
            <p:ph sz="half" idx="2"/>
          </p:nvPr>
        </p:nvSpPr>
        <p:spPr/>
        <p:txBody>
          <a:bodyPr>
            <a:normAutofit lnSpcReduction="10000"/>
          </a:bodyPr>
          <a:lstStyle/>
          <a:p>
            <a:pPr marL="0" indent="0" algn="ctr">
              <a:buNone/>
            </a:pPr>
            <a:r>
              <a:rPr lang="en-US" sz="4400" dirty="0">
                <a:solidFill>
                  <a:srgbClr val="000000"/>
                </a:solidFill>
              </a:rPr>
              <a:t>This sight of bees and honey in the carcass are </a:t>
            </a:r>
            <a:endParaRPr lang="en-US" sz="4400" dirty="0" smtClean="0">
              <a:solidFill>
                <a:srgbClr val="000000"/>
              </a:solidFill>
            </a:endParaRPr>
          </a:p>
          <a:p>
            <a:pPr marL="0" indent="0" algn="ctr">
              <a:buNone/>
            </a:pPr>
            <a:r>
              <a:rPr lang="en-US" sz="4400" u="sng" dirty="0" smtClean="0">
                <a:solidFill>
                  <a:srgbClr val="000000"/>
                </a:solidFill>
              </a:rPr>
              <a:t>to </a:t>
            </a:r>
            <a:r>
              <a:rPr lang="en-US" sz="4400" u="sng" dirty="0">
                <a:solidFill>
                  <a:srgbClr val="000000"/>
                </a:solidFill>
              </a:rPr>
              <a:t>test his spiritual commitment</a:t>
            </a:r>
            <a:r>
              <a:rPr lang="en-US" sz="4400" u="sng" dirty="0">
                <a:solidFill>
                  <a:srgbClr val="000000"/>
                </a:solidFill>
              </a:rPr>
              <a:t> </a:t>
            </a:r>
          </a:p>
        </p:txBody>
      </p:sp>
      <p:pic>
        <p:nvPicPr>
          <p:cNvPr id="6" name="Content Placeholder 5"/>
          <p:cNvPicPr>
            <a:picLocks noGrp="1" noChangeAspect="1"/>
          </p:cNvPicPr>
          <p:nvPr>
            <p:ph sz="quarter" idx="13"/>
          </p:nvPr>
        </p:nvPicPr>
        <p:blipFill>
          <a:blip r:embed="rId2"/>
          <a:srcRect t="-33993" b="-33993"/>
          <a:stretch>
            <a:fillRect/>
          </a:stretch>
        </p:blipFill>
        <p:spPr/>
      </p:pic>
    </p:spTree>
    <p:extLst>
      <p:ext uri="{BB962C8B-B14F-4D97-AF65-F5344CB8AC3E}">
        <p14:creationId xmlns:p14="http://schemas.microsoft.com/office/powerpoint/2010/main" val="397162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r>
              <a:rPr lang="en-US" sz="3600" b="1" dirty="0">
                <a:solidFill>
                  <a:srgbClr val="000000"/>
                </a:solidFill>
              </a:rPr>
              <a:t>Our compromise drags those around us into an environment of unholiness and </a:t>
            </a:r>
            <a:r>
              <a:rPr lang="en-US" sz="3600" b="1" dirty="0" smtClean="0">
                <a:solidFill>
                  <a:srgbClr val="000000"/>
                </a:solidFill>
              </a:rPr>
              <a:t>can eventually </a:t>
            </a:r>
            <a:r>
              <a:rPr lang="en-US" sz="3600" b="1" dirty="0">
                <a:solidFill>
                  <a:srgbClr val="000000"/>
                </a:solidFill>
              </a:rPr>
              <a:t>defile them too</a:t>
            </a:r>
            <a:endParaRPr lang="en-US" sz="3600" dirty="0">
              <a:solidFill>
                <a:srgbClr val="000000"/>
              </a:solidFill>
            </a:endParaRPr>
          </a:p>
          <a:p>
            <a:endParaRPr lang="en-US" dirty="0"/>
          </a:p>
        </p:txBody>
      </p:sp>
    </p:spTree>
    <p:extLst>
      <p:ext uri="{BB962C8B-B14F-4D97-AF65-F5344CB8AC3E}">
        <p14:creationId xmlns:p14="http://schemas.microsoft.com/office/powerpoint/2010/main" val="15161688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39216"/>
          </a:xfrm>
        </p:spPr>
        <p:txBody>
          <a:bodyPr/>
          <a:lstStyle/>
          <a:p>
            <a:r>
              <a:rPr lang="en-US" dirty="0" smtClean="0"/>
              <a:t>Judges </a:t>
            </a:r>
            <a:r>
              <a:rPr lang="en-US" dirty="0"/>
              <a:t>15:14-</a:t>
            </a:r>
            <a:r>
              <a:rPr lang="en-US" dirty="0" smtClean="0"/>
              <a:t>16 </a:t>
            </a:r>
            <a:endParaRPr lang="en-US" dirty="0"/>
          </a:p>
        </p:txBody>
      </p:sp>
      <p:sp>
        <p:nvSpPr>
          <p:cNvPr id="3" name="Content Placeholder 2"/>
          <p:cNvSpPr>
            <a:spLocks noGrp="1"/>
          </p:cNvSpPr>
          <p:nvPr>
            <p:ph idx="1"/>
          </p:nvPr>
        </p:nvSpPr>
        <p:spPr>
          <a:xfrm>
            <a:off x="457200" y="1039216"/>
            <a:ext cx="8229600" cy="5558980"/>
          </a:xfrm>
        </p:spPr>
        <p:txBody>
          <a:bodyPr>
            <a:normAutofit lnSpcReduction="10000"/>
          </a:bodyPr>
          <a:lstStyle/>
          <a:p>
            <a:pPr marL="0" indent="0">
              <a:buNone/>
            </a:pPr>
            <a:r>
              <a:rPr lang="en-US" sz="2800" dirty="0" smtClean="0">
                <a:solidFill>
                  <a:srgbClr val="000000"/>
                </a:solidFill>
              </a:rPr>
              <a:t>“</a:t>
            </a:r>
            <a:r>
              <a:rPr lang="en-US" sz="2800" b="1" baseline="30000" dirty="0">
                <a:solidFill>
                  <a:srgbClr val="000000"/>
                </a:solidFill>
              </a:rPr>
              <a:t>4 </a:t>
            </a:r>
            <a:r>
              <a:rPr lang="en-US" sz="2800" dirty="0">
                <a:solidFill>
                  <a:srgbClr val="000000"/>
                </a:solidFill>
              </a:rPr>
              <a:t>When he came to </a:t>
            </a:r>
            <a:r>
              <a:rPr lang="en-US" sz="2800" dirty="0" err="1">
                <a:solidFill>
                  <a:srgbClr val="000000"/>
                </a:solidFill>
              </a:rPr>
              <a:t>Lehi</a:t>
            </a:r>
            <a:r>
              <a:rPr lang="en-US" sz="2800" dirty="0">
                <a:solidFill>
                  <a:srgbClr val="000000"/>
                </a:solidFill>
              </a:rPr>
              <a:t>, the Philistines came shouting against him. Then the Spirit of the </a:t>
            </a:r>
            <a:r>
              <a:rPr lang="en-US" sz="2800" cap="small" dirty="0">
                <a:solidFill>
                  <a:srgbClr val="000000"/>
                </a:solidFill>
              </a:rPr>
              <a:t>Lord</a:t>
            </a:r>
            <a:r>
              <a:rPr lang="en-US" sz="2800" dirty="0">
                <a:solidFill>
                  <a:srgbClr val="000000"/>
                </a:solidFill>
              </a:rPr>
              <a:t> came mightily upon him; and the ropes that </a:t>
            </a:r>
            <a:r>
              <a:rPr lang="en-US" sz="2800" i="1" dirty="0">
                <a:solidFill>
                  <a:srgbClr val="000000"/>
                </a:solidFill>
              </a:rPr>
              <a:t>were</a:t>
            </a:r>
            <a:r>
              <a:rPr lang="en-US" sz="2800" dirty="0">
                <a:solidFill>
                  <a:srgbClr val="000000"/>
                </a:solidFill>
              </a:rPr>
              <a:t> on his arms became like flax that is burned with fire, and his bonds broke loose from his hands. </a:t>
            </a:r>
            <a:r>
              <a:rPr lang="en-US" sz="2800" b="1" baseline="30000" dirty="0">
                <a:solidFill>
                  <a:srgbClr val="000000"/>
                </a:solidFill>
              </a:rPr>
              <a:t>15 </a:t>
            </a:r>
            <a:r>
              <a:rPr lang="en-US" sz="2800" dirty="0">
                <a:solidFill>
                  <a:srgbClr val="000000"/>
                </a:solidFill>
              </a:rPr>
              <a:t>He found a fresh jawbone of a donkey, reached out his hand and took it, and killed a thousand men with it. </a:t>
            </a:r>
            <a:endParaRPr lang="en-US" sz="2800" dirty="0" smtClean="0">
              <a:solidFill>
                <a:srgbClr val="000000"/>
              </a:solidFill>
            </a:endParaRPr>
          </a:p>
          <a:p>
            <a:pPr marL="0" indent="0">
              <a:buNone/>
            </a:pPr>
            <a:r>
              <a:rPr lang="en-US" sz="2800" b="1" baseline="30000" dirty="0" smtClean="0">
                <a:solidFill>
                  <a:srgbClr val="000000"/>
                </a:solidFill>
              </a:rPr>
              <a:t>16</a:t>
            </a:r>
            <a:r>
              <a:rPr lang="en-US" sz="2800" b="1" baseline="30000" dirty="0">
                <a:solidFill>
                  <a:srgbClr val="000000"/>
                </a:solidFill>
              </a:rPr>
              <a:t> </a:t>
            </a:r>
            <a:r>
              <a:rPr lang="en-US" sz="2800" dirty="0">
                <a:solidFill>
                  <a:srgbClr val="000000"/>
                </a:solidFill>
              </a:rPr>
              <a:t>Then Samson said:</a:t>
            </a:r>
          </a:p>
          <a:p>
            <a:pPr marL="0" indent="0">
              <a:buNone/>
            </a:pPr>
            <a:r>
              <a:rPr lang="en-US" sz="2800" dirty="0">
                <a:solidFill>
                  <a:srgbClr val="000000"/>
                </a:solidFill>
              </a:rPr>
              <a:t>“</a:t>
            </a:r>
            <a:r>
              <a:rPr lang="en-US" sz="2800" i="1" dirty="0">
                <a:solidFill>
                  <a:srgbClr val="000000"/>
                </a:solidFill>
              </a:rPr>
              <a:t>With the jawbone of a donkey,</a:t>
            </a:r>
            <a:br>
              <a:rPr lang="en-US" sz="2800" i="1" dirty="0">
                <a:solidFill>
                  <a:srgbClr val="000000"/>
                </a:solidFill>
              </a:rPr>
            </a:br>
            <a:r>
              <a:rPr lang="en-US" sz="2800" i="1" dirty="0">
                <a:solidFill>
                  <a:srgbClr val="000000"/>
                </a:solidFill>
              </a:rPr>
              <a:t>Heaps upon heaps,</a:t>
            </a:r>
            <a:br>
              <a:rPr lang="en-US" sz="2800" i="1" dirty="0">
                <a:solidFill>
                  <a:srgbClr val="000000"/>
                </a:solidFill>
              </a:rPr>
            </a:br>
            <a:r>
              <a:rPr lang="en-US" sz="2800" i="1" dirty="0">
                <a:solidFill>
                  <a:srgbClr val="000000"/>
                </a:solidFill>
              </a:rPr>
              <a:t>With the jawbone of a donkey</a:t>
            </a:r>
            <a:br>
              <a:rPr lang="en-US" sz="2800" i="1" dirty="0">
                <a:solidFill>
                  <a:srgbClr val="000000"/>
                </a:solidFill>
              </a:rPr>
            </a:br>
            <a:r>
              <a:rPr lang="en-US" sz="2800" i="1" dirty="0">
                <a:solidFill>
                  <a:srgbClr val="000000"/>
                </a:solidFill>
              </a:rPr>
              <a:t>I have slain a thousand men!</a:t>
            </a:r>
            <a:r>
              <a:rPr lang="en-US" sz="2800" i="1" dirty="0" smtClean="0">
                <a:solidFill>
                  <a:srgbClr val="000000"/>
                </a:solidFill>
              </a:rPr>
              <a:t>”</a:t>
            </a:r>
            <a:endParaRPr lang="en-US" sz="2800" i="1" dirty="0">
              <a:solidFill>
                <a:srgbClr val="000000"/>
              </a:solidFill>
            </a:endParaRPr>
          </a:p>
        </p:txBody>
      </p:sp>
    </p:spTree>
    <p:extLst>
      <p:ext uri="{BB962C8B-B14F-4D97-AF65-F5344CB8AC3E}">
        <p14:creationId xmlns:p14="http://schemas.microsoft.com/office/powerpoint/2010/main" val="1973665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
            </a:r>
            <a:br>
              <a:rPr lang="en-US" b="1" dirty="0" smtClean="0"/>
            </a:br>
            <a:r>
              <a:rPr lang="en-US" b="1" dirty="0" smtClean="0"/>
              <a:t/>
            </a:r>
            <a:br>
              <a:rPr lang="en-US" b="1" dirty="0" smtClean="0"/>
            </a:br>
            <a:r>
              <a:rPr lang="en-US" b="1" dirty="0"/>
              <a:t/>
            </a:r>
            <a:br>
              <a:rPr lang="en-US" b="1" dirty="0"/>
            </a:br>
            <a:r>
              <a:rPr lang="en-US" b="1" dirty="0"/>
              <a:t>In the midst of compromise </a:t>
            </a:r>
            <a:endParaRPr lang="en-US" dirty="0"/>
          </a:p>
        </p:txBody>
      </p:sp>
      <p:sp>
        <p:nvSpPr>
          <p:cNvPr id="3" name="Content Placeholder 2"/>
          <p:cNvSpPr>
            <a:spLocks noGrp="1"/>
          </p:cNvSpPr>
          <p:nvPr>
            <p:ph idx="1"/>
          </p:nvPr>
        </p:nvSpPr>
        <p:spPr/>
        <p:txBody>
          <a:bodyPr>
            <a:normAutofit/>
          </a:bodyPr>
          <a:lstStyle/>
          <a:p>
            <a:pPr algn="ctr"/>
            <a:endParaRPr lang="en-US" sz="3200" b="1" u="sng" dirty="0" smtClean="0">
              <a:solidFill>
                <a:srgbClr val="000000"/>
              </a:solidFill>
            </a:endParaRPr>
          </a:p>
          <a:p>
            <a:pPr marL="0" indent="0" algn="ctr">
              <a:buNone/>
            </a:pPr>
            <a:r>
              <a:rPr lang="en-US" sz="4000" b="1" dirty="0">
                <a:solidFill>
                  <a:srgbClr val="000000"/>
                </a:solidFill>
              </a:rPr>
              <a:t>W</a:t>
            </a:r>
            <a:r>
              <a:rPr lang="en-US" sz="4000" b="1" dirty="0" smtClean="0">
                <a:solidFill>
                  <a:srgbClr val="000000"/>
                </a:solidFill>
              </a:rPr>
              <a:t>e </a:t>
            </a:r>
            <a:r>
              <a:rPr lang="en-US" sz="4000" b="1" dirty="0">
                <a:solidFill>
                  <a:srgbClr val="000000"/>
                </a:solidFill>
              </a:rPr>
              <a:t>lose sight of the grace of God that carries us</a:t>
            </a:r>
            <a:r>
              <a:rPr lang="en-US" sz="4000" dirty="0">
                <a:solidFill>
                  <a:srgbClr val="000000"/>
                </a:solidFill>
              </a:rPr>
              <a:t> </a:t>
            </a:r>
          </a:p>
        </p:txBody>
      </p:sp>
    </p:spTree>
    <p:extLst>
      <p:ext uri="{BB962C8B-B14F-4D97-AF65-F5344CB8AC3E}">
        <p14:creationId xmlns:p14="http://schemas.microsoft.com/office/powerpoint/2010/main" val="4562338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Judges 15:18-19</a:t>
            </a:r>
            <a:endParaRPr lang="en-US" dirty="0"/>
          </a:p>
        </p:txBody>
      </p:sp>
      <p:sp>
        <p:nvSpPr>
          <p:cNvPr id="3" name="Content Placeholder 2"/>
          <p:cNvSpPr>
            <a:spLocks noGrp="1"/>
          </p:cNvSpPr>
          <p:nvPr>
            <p:ph idx="1"/>
          </p:nvPr>
        </p:nvSpPr>
        <p:spPr/>
        <p:txBody>
          <a:bodyPr/>
          <a:lstStyle/>
          <a:p>
            <a:pPr marL="0" indent="0">
              <a:buNone/>
            </a:pPr>
            <a:r>
              <a:rPr lang="en-US" sz="2800" dirty="0">
                <a:solidFill>
                  <a:schemeClr val="tx1"/>
                </a:solidFill>
              </a:rPr>
              <a:t>18 Then he became very thirsty; so he cried out to the Lord and said, “You have given this great deliverance</a:t>
            </a:r>
            <a:r>
              <a:rPr lang="en-US" sz="2800" u="sng" dirty="0">
                <a:solidFill>
                  <a:schemeClr val="tx1"/>
                </a:solidFill>
              </a:rPr>
              <a:t> by the hand of Your servant</a:t>
            </a:r>
            <a:r>
              <a:rPr lang="en-US" sz="2800" dirty="0">
                <a:solidFill>
                  <a:schemeClr val="tx1"/>
                </a:solidFill>
              </a:rPr>
              <a:t>; and now </a:t>
            </a:r>
            <a:r>
              <a:rPr lang="en-US" sz="2800" u="sng" dirty="0">
                <a:solidFill>
                  <a:schemeClr val="tx1"/>
                </a:solidFill>
              </a:rPr>
              <a:t>shall I die of thirst and fall into the hand of the uncircumcised?</a:t>
            </a:r>
            <a:r>
              <a:rPr lang="en-US" sz="2800" dirty="0">
                <a:solidFill>
                  <a:schemeClr val="tx1"/>
                </a:solidFill>
              </a:rPr>
              <a:t>” 19 So God split the hollow place that is in </a:t>
            </a:r>
            <a:r>
              <a:rPr lang="en-US" sz="2800" dirty="0" err="1">
                <a:solidFill>
                  <a:schemeClr val="tx1"/>
                </a:solidFill>
              </a:rPr>
              <a:t>Lehi</a:t>
            </a:r>
            <a:r>
              <a:rPr lang="en-US" sz="2800" dirty="0" smtClean="0">
                <a:solidFill>
                  <a:schemeClr val="tx1"/>
                </a:solidFill>
              </a:rPr>
              <a:t>,</a:t>
            </a:r>
            <a:r>
              <a:rPr lang="en-US" sz="2800" dirty="0">
                <a:solidFill>
                  <a:schemeClr val="tx1"/>
                </a:solidFill>
              </a:rPr>
              <a:t> </a:t>
            </a:r>
            <a:r>
              <a:rPr lang="en-US" sz="2800" dirty="0" smtClean="0">
                <a:solidFill>
                  <a:schemeClr val="tx1"/>
                </a:solidFill>
              </a:rPr>
              <a:t>and </a:t>
            </a:r>
            <a:r>
              <a:rPr lang="en-US" sz="2800" dirty="0">
                <a:solidFill>
                  <a:schemeClr val="tx1"/>
                </a:solidFill>
              </a:rPr>
              <a:t>water came out, and he drank; and his spirit returned, and he revived. Therefore he called its name En </a:t>
            </a:r>
            <a:r>
              <a:rPr lang="en-US" sz="2800" dirty="0" err="1">
                <a:solidFill>
                  <a:schemeClr val="tx1"/>
                </a:solidFill>
              </a:rPr>
              <a:t>Hakkore</a:t>
            </a:r>
            <a:r>
              <a:rPr lang="en-US" sz="2800" dirty="0" smtClean="0">
                <a:solidFill>
                  <a:schemeClr val="tx1"/>
                </a:solidFill>
              </a:rPr>
              <a:t>, </a:t>
            </a:r>
            <a:r>
              <a:rPr lang="en-US" sz="2800" dirty="0">
                <a:solidFill>
                  <a:schemeClr val="tx1"/>
                </a:solidFill>
              </a:rPr>
              <a:t>which is in </a:t>
            </a:r>
            <a:r>
              <a:rPr lang="en-US" sz="2800" dirty="0" err="1">
                <a:solidFill>
                  <a:schemeClr val="tx1"/>
                </a:solidFill>
              </a:rPr>
              <a:t>Lehi</a:t>
            </a:r>
            <a:r>
              <a:rPr lang="en-US" sz="2800" dirty="0">
                <a:solidFill>
                  <a:schemeClr val="tx1"/>
                </a:solidFill>
              </a:rPr>
              <a:t> to this day.</a:t>
            </a:r>
          </a:p>
          <a:p>
            <a:endParaRPr lang="en-US" dirty="0"/>
          </a:p>
          <a:p>
            <a:endParaRPr lang="en-US" dirty="0"/>
          </a:p>
        </p:txBody>
      </p:sp>
    </p:spTree>
    <p:extLst>
      <p:ext uri="{BB962C8B-B14F-4D97-AF65-F5344CB8AC3E}">
        <p14:creationId xmlns:p14="http://schemas.microsoft.com/office/powerpoint/2010/main" val="19744567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88702"/>
          </a:xfrm>
        </p:spPr>
        <p:txBody>
          <a:bodyPr/>
          <a:lstStyle/>
          <a:p>
            <a:r>
              <a:rPr lang="en-US" dirty="0" smtClean="0"/>
              <a:t>Judges 16:1-4</a:t>
            </a:r>
            <a:endParaRPr lang="en-US" dirty="0"/>
          </a:p>
        </p:txBody>
      </p:sp>
      <p:sp>
        <p:nvSpPr>
          <p:cNvPr id="3" name="Content Placeholder 2"/>
          <p:cNvSpPr>
            <a:spLocks noGrp="1"/>
          </p:cNvSpPr>
          <p:nvPr>
            <p:ph idx="1"/>
          </p:nvPr>
        </p:nvSpPr>
        <p:spPr>
          <a:xfrm>
            <a:off x="457200" y="1336136"/>
            <a:ext cx="8229600" cy="4790028"/>
          </a:xfrm>
        </p:spPr>
        <p:txBody>
          <a:bodyPr>
            <a:noAutofit/>
          </a:bodyPr>
          <a:lstStyle/>
          <a:p>
            <a:pPr marL="0" indent="0">
              <a:buNone/>
            </a:pPr>
            <a:r>
              <a:rPr lang="en-US" sz="2800" dirty="0" smtClean="0">
                <a:solidFill>
                  <a:srgbClr val="000000"/>
                </a:solidFill>
              </a:rPr>
              <a:t>Now </a:t>
            </a:r>
            <a:r>
              <a:rPr lang="en-US" sz="2800" dirty="0">
                <a:solidFill>
                  <a:srgbClr val="000000"/>
                </a:solidFill>
              </a:rPr>
              <a:t>Samson went to Gaza and saw a harlot there, and went in to her. 2 When the </a:t>
            </a:r>
            <a:r>
              <a:rPr lang="en-US" sz="2800" dirty="0" err="1">
                <a:solidFill>
                  <a:srgbClr val="000000"/>
                </a:solidFill>
              </a:rPr>
              <a:t>Gazites</a:t>
            </a:r>
            <a:r>
              <a:rPr lang="en-US" sz="2800" dirty="0">
                <a:solidFill>
                  <a:srgbClr val="000000"/>
                </a:solidFill>
              </a:rPr>
              <a:t> were told, “Samson has come here!” they surrounded the place and lay in wait for him all night at the gate of the city. They were quiet all night, saying, “In the morning, when it is daylight, we will kill him.” 3 And Samson lay low till midnight; then he arose at midnight, took hold of the doors of the gate of the city and the two gateposts, pulled them up, bar and all, put them on his shoulders, and carried them to the top of the hill that faces Hebron.</a:t>
            </a:r>
          </a:p>
          <a:p>
            <a:pPr marL="0" indent="0">
              <a:buNone/>
            </a:pPr>
            <a:endParaRPr lang="en-US" sz="2800" dirty="0">
              <a:solidFill>
                <a:srgbClr val="000000"/>
              </a:solidFill>
            </a:endParaRPr>
          </a:p>
        </p:txBody>
      </p:sp>
    </p:spTree>
    <p:extLst>
      <p:ext uri="{BB962C8B-B14F-4D97-AF65-F5344CB8AC3E}">
        <p14:creationId xmlns:p14="http://schemas.microsoft.com/office/powerpoint/2010/main" val="38773959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sz="2800" dirty="0">
                <a:solidFill>
                  <a:srgbClr val="000000"/>
                </a:solidFill>
              </a:rPr>
              <a:t>4 Afterward it happened that he loved a woman in the Valley of </a:t>
            </a:r>
            <a:r>
              <a:rPr lang="en-US" sz="2800" dirty="0" err="1">
                <a:solidFill>
                  <a:srgbClr val="000000"/>
                </a:solidFill>
              </a:rPr>
              <a:t>Sorek</a:t>
            </a:r>
            <a:r>
              <a:rPr lang="en-US" sz="2800" dirty="0">
                <a:solidFill>
                  <a:srgbClr val="000000"/>
                </a:solidFill>
              </a:rPr>
              <a:t>, whose name was Delilah.</a:t>
            </a:r>
          </a:p>
          <a:p>
            <a:endParaRPr lang="en-US" dirty="0"/>
          </a:p>
        </p:txBody>
      </p:sp>
    </p:spTree>
    <p:extLst>
      <p:ext uri="{BB962C8B-B14F-4D97-AF65-F5344CB8AC3E}">
        <p14:creationId xmlns:p14="http://schemas.microsoft.com/office/powerpoint/2010/main" val="30816645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6512707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Judges 16:17</a:t>
            </a:r>
            <a:endParaRPr lang="en-US" dirty="0"/>
          </a:p>
        </p:txBody>
      </p:sp>
      <p:sp>
        <p:nvSpPr>
          <p:cNvPr id="3" name="Content Placeholder 2"/>
          <p:cNvSpPr>
            <a:spLocks noGrp="1"/>
          </p:cNvSpPr>
          <p:nvPr>
            <p:ph idx="1"/>
          </p:nvPr>
        </p:nvSpPr>
        <p:spPr/>
        <p:txBody>
          <a:bodyPr>
            <a:normAutofit/>
          </a:bodyPr>
          <a:lstStyle/>
          <a:p>
            <a:r>
              <a:rPr lang="en-US" sz="3200" dirty="0">
                <a:solidFill>
                  <a:srgbClr val="000000"/>
                </a:solidFill>
              </a:rPr>
              <a:t> that he told her all his heart, and said to her, “No razor has ever come upon my head, for I have been a Nazirite to God from my mother’s womb. If I am shaven, then my strength will leave me, and I shall become weak, and be like any other man.”</a:t>
            </a:r>
          </a:p>
        </p:txBody>
      </p:sp>
    </p:spTree>
    <p:extLst>
      <p:ext uri="{BB962C8B-B14F-4D97-AF65-F5344CB8AC3E}">
        <p14:creationId xmlns:p14="http://schemas.microsoft.com/office/powerpoint/2010/main" val="2389245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Nazirite Vow</a:t>
            </a:r>
            <a:endParaRPr lang="en-US" dirty="0"/>
          </a:p>
        </p:txBody>
      </p:sp>
      <p:pic>
        <p:nvPicPr>
          <p:cNvPr id="4" name="Content Placeholder 3"/>
          <p:cNvPicPr>
            <a:picLocks noGrp="1" noChangeAspect="1"/>
          </p:cNvPicPr>
          <p:nvPr>
            <p:ph idx="1"/>
          </p:nvPr>
        </p:nvPicPr>
        <p:blipFill>
          <a:blip r:embed="rId2"/>
          <a:srcRect t="13336" b="13336"/>
          <a:stretch>
            <a:fillRect/>
          </a:stretch>
        </p:blipFill>
        <p:spPr/>
      </p:pic>
    </p:spTree>
    <p:extLst>
      <p:ext uri="{BB962C8B-B14F-4D97-AF65-F5344CB8AC3E}">
        <p14:creationId xmlns:p14="http://schemas.microsoft.com/office/powerpoint/2010/main" val="18600144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Unrelenting Compromise </a:t>
            </a:r>
          </a:p>
        </p:txBody>
      </p:sp>
      <p:sp>
        <p:nvSpPr>
          <p:cNvPr id="3" name="Content Placeholder 2"/>
          <p:cNvSpPr>
            <a:spLocks noGrp="1"/>
          </p:cNvSpPr>
          <p:nvPr>
            <p:ph idx="1"/>
          </p:nvPr>
        </p:nvSpPr>
        <p:spPr/>
        <p:txBody>
          <a:bodyPr>
            <a:normAutofit/>
          </a:bodyPr>
          <a:lstStyle/>
          <a:p>
            <a:pPr marL="0" indent="0" algn="ctr">
              <a:buNone/>
            </a:pPr>
            <a:r>
              <a:rPr lang="en-US" sz="3600" dirty="0" smtClean="0">
                <a:solidFill>
                  <a:srgbClr val="000000"/>
                </a:solidFill>
              </a:rPr>
              <a:t>results in the brokenness of our will</a:t>
            </a:r>
          </a:p>
          <a:p>
            <a:pPr marL="0" indent="0" algn="ctr">
              <a:buNone/>
            </a:pPr>
            <a:endParaRPr lang="en-US" sz="3600" dirty="0">
              <a:solidFill>
                <a:srgbClr val="000000"/>
              </a:solidFill>
            </a:endParaRPr>
          </a:p>
        </p:txBody>
      </p:sp>
      <p:pic>
        <p:nvPicPr>
          <p:cNvPr id="4" name="Picture 3"/>
          <p:cNvPicPr>
            <a:picLocks noChangeAspect="1"/>
          </p:cNvPicPr>
          <p:nvPr/>
        </p:nvPicPr>
        <p:blipFill>
          <a:blip r:embed="rId2"/>
          <a:stretch>
            <a:fillRect/>
          </a:stretch>
        </p:blipFill>
        <p:spPr>
          <a:xfrm>
            <a:off x="1764885" y="2606287"/>
            <a:ext cx="5064219" cy="3777467"/>
          </a:xfrm>
          <a:prstGeom prst="rect">
            <a:avLst/>
          </a:prstGeom>
        </p:spPr>
      </p:pic>
    </p:spTree>
    <p:extLst>
      <p:ext uri="{BB962C8B-B14F-4D97-AF65-F5344CB8AC3E}">
        <p14:creationId xmlns:p14="http://schemas.microsoft.com/office/powerpoint/2010/main" val="10500343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Samson loses his power</a:t>
            </a:r>
            <a:endParaRPr lang="en-US" dirty="0"/>
          </a:p>
        </p:txBody>
      </p:sp>
      <p:pic>
        <p:nvPicPr>
          <p:cNvPr id="4" name="Content Placeholder 3"/>
          <p:cNvPicPr>
            <a:picLocks noGrp="1" noChangeAspect="1"/>
          </p:cNvPicPr>
          <p:nvPr>
            <p:ph idx="1"/>
          </p:nvPr>
        </p:nvPicPr>
        <p:blipFill>
          <a:blip r:embed="rId2"/>
          <a:srcRect t="4170" b="4170"/>
          <a:stretch>
            <a:fillRect/>
          </a:stretch>
        </p:blipFill>
        <p:spPr/>
      </p:pic>
    </p:spTree>
    <p:extLst>
      <p:ext uri="{BB962C8B-B14F-4D97-AF65-F5344CB8AC3E}">
        <p14:creationId xmlns:p14="http://schemas.microsoft.com/office/powerpoint/2010/main" val="22465794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897" y="0"/>
            <a:ext cx="8560515" cy="1600200"/>
          </a:xfrm>
        </p:spPr>
        <p:txBody>
          <a:bodyPr/>
          <a:lstStyle/>
          <a:p>
            <a:r>
              <a:rPr lang="en-US" dirty="0" smtClean="0"/>
              <a:t>Compromise ultimately leads to Spiritual Blindness</a:t>
            </a:r>
            <a:endParaRPr lang="en-US" dirty="0"/>
          </a:p>
        </p:txBody>
      </p:sp>
      <p:pic>
        <p:nvPicPr>
          <p:cNvPr id="6" name="Content Placeholder 5"/>
          <p:cNvPicPr>
            <a:picLocks noGrp="1" noChangeAspect="1"/>
          </p:cNvPicPr>
          <p:nvPr>
            <p:ph idx="1"/>
          </p:nvPr>
        </p:nvPicPr>
        <p:blipFill>
          <a:blip r:embed="rId2"/>
          <a:srcRect l="-64108" r="-64108"/>
          <a:stretch>
            <a:fillRect/>
          </a:stretch>
        </p:blipFill>
        <p:spPr/>
      </p:pic>
    </p:spTree>
    <p:extLst>
      <p:ext uri="{BB962C8B-B14F-4D97-AF65-F5344CB8AC3E}">
        <p14:creationId xmlns:p14="http://schemas.microsoft.com/office/powerpoint/2010/main" val="1845585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19639"/>
          </a:xfrm>
        </p:spPr>
        <p:txBody>
          <a:bodyPr/>
          <a:lstStyle/>
          <a:p>
            <a:r>
              <a:rPr lang="en-US" dirty="0">
                <a:effectLst/>
              </a:rPr>
              <a:t>Judges 14:1-3 </a:t>
            </a:r>
            <a:endParaRPr lang="en-US" dirty="0"/>
          </a:p>
        </p:txBody>
      </p:sp>
      <p:sp>
        <p:nvSpPr>
          <p:cNvPr id="3" name="Content Placeholder 2"/>
          <p:cNvSpPr>
            <a:spLocks noGrp="1"/>
          </p:cNvSpPr>
          <p:nvPr>
            <p:ph idx="1"/>
          </p:nvPr>
        </p:nvSpPr>
        <p:spPr>
          <a:xfrm>
            <a:off x="457200" y="1319639"/>
            <a:ext cx="8229600" cy="5229071"/>
          </a:xfrm>
        </p:spPr>
        <p:txBody>
          <a:bodyPr>
            <a:noAutofit/>
          </a:bodyPr>
          <a:lstStyle/>
          <a:p>
            <a:pPr marL="0" indent="0">
              <a:buNone/>
            </a:pPr>
            <a:r>
              <a:rPr lang="en-US" sz="2600" dirty="0">
                <a:solidFill>
                  <a:srgbClr val="000000"/>
                </a:solidFill>
              </a:rPr>
              <a:t>Now Samson went down to </a:t>
            </a:r>
            <a:r>
              <a:rPr lang="en-US" sz="2600" dirty="0" err="1">
                <a:solidFill>
                  <a:srgbClr val="000000"/>
                </a:solidFill>
              </a:rPr>
              <a:t>Timnah</a:t>
            </a:r>
            <a:r>
              <a:rPr lang="en-US" sz="2600" dirty="0">
                <a:solidFill>
                  <a:srgbClr val="000000"/>
                </a:solidFill>
              </a:rPr>
              <a:t>, and saw a woman in </a:t>
            </a:r>
            <a:r>
              <a:rPr lang="en-US" sz="2600" dirty="0" err="1">
                <a:solidFill>
                  <a:srgbClr val="000000"/>
                </a:solidFill>
              </a:rPr>
              <a:t>Timnah</a:t>
            </a:r>
            <a:r>
              <a:rPr lang="en-US" sz="2600" dirty="0">
                <a:solidFill>
                  <a:srgbClr val="000000"/>
                </a:solidFill>
              </a:rPr>
              <a:t> of the daughters of the Philistines. 2 So he went up and told his father and mother, saying, “I have seen a woman in </a:t>
            </a:r>
            <a:r>
              <a:rPr lang="en-US" sz="2600" dirty="0" err="1">
                <a:solidFill>
                  <a:srgbClr val="000000"/>
                </a:solidFill>
              </a:rPr>
              <a:t>Timnah</a:t>
            </a:r>
            <a:r>
              <a:rPr lang="en-US" sz="2600" dirty="0">
                <a:solidFill>
                  <a:srgbClr val="000000"/>
                </a:solidFill>
              </a:rPr>
              <a:t> of the daughters of the Philistines; now therefore, get her for me as a wife.”</a:t>
            </a:r>
          </a:p>
          <a:p>
            <a:pPr marL="0" indent="0">
              <a:buNone/>
            </a:pPr>
            <a:r>
              <a:rPr lang="en-US" sz="2600" dirty="0" smtClean="0">
                <a:solidFill>
                  <a:srgbClr val="000000"/>
                </a:solidFill>
              </a:rPr>
              <a:t>3 </a:t>
            </a:r>
            <a:r>
              <a:rPr lang="en-US" sz="2600" dirty="0">
                <a:solidFill>
                  <a:srgbClr val="000000"/>
                </a:solidFill>
              </a:rPr>
              <a:t>Then his father and mother said to him, “Is there no woman among the daughters of your brethren, or among all my people, that you must go and get a wife from the uncircumcised Philistines?”</a:t>
            </a:r>
          </a:p>
          <a:p>
            <a:pPr marL="0" indent="0">
              <a:buNone/>
            </a:pPr>
            <a:r>
              <a:rPr lang="en-US" sz="2600" dirty="0" smtClean="0">
                <a:solidFill>
                  <a:srgbClr val="000000"/>
                </a:solidFill>
              </a:rPr>
              <a:t>And </a:t>
            </a:r>
            <a:r>
              <a:rPr lang="en-US" sz="2600" dirty="0">
                <a:solidFill>
                  <a:srgbClr val="000000"/>
                </a:solidFill>
              </a:rPr>
              <a:t>Samson said to his father, “Get her for me, for she pleases me well.”</a:t>
            </a:r>
          </a:p>
        </p:txBody>
      </p:sp>
    </p:spTree>
    <p:extLst>
      <p:ext uri="{BB962C8B-B14F-4D97-AF65-F5344CB8AC3E}">
        <p14:creationId xmlns:p14="http://schemas.microsoft.com/office/powerpoint/2010/main" val="828351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Genesis 3:6 </a:t>
            </a:r>
            <a:endParaRPr lang="en-US" dirty="0"/>
          </a:p>
        </p:txBody>
      </p:sp>
      <p:sp>
        <p:nvSpPr>
          <p:cNvPr id="3" name="Content Placeholder 2"/>
          <p:cNvSpPr>
            <a:spLocks noGrp="1"/>
          </p:cNvSpPr>
          <p:nvPr>
            <p:ph idx="1"/>
          </p:nvPr>
        </p:nvSpPr>
        <p:spPr>
          <a:xfrm>
            <a:off x="502044" y="1600200"/>
            <a:ext cx="8229600" cy="4525963"/>
          </a:xfrm>
        </p:spPr>
        <p:txBody>
          <a:bodyPr>
            <a:normAutofit/>
          </a:bodyPr>
          <a:lstStyle/>
          <a:p>
            <a:pPr marL="0" indent="0">
              <a:buNone/>
            </a:pPr>
            <a:r>
              <a:rPr lang="en-US" sz="3600" b="1" i="1" baseline="30000" dirty="0" smtClean="0">
                <a:solidFill>
                  <a:srgbClr val="000000"/>
                </a:solidFill>
              </a:rPr>
              <a:t>“</a:t>
            </a:r>
            <a:r>
              <a:rPr lang="en-US" sz="3600" b="1" i="1" dirty="0">
                <a:solidFill>
                  <a:srgbClr val="000000"/>
                </a:solidFill>
              </a:rPr>
              <a:t>So when the woman </a:t>
            </a:r>
            <a:r>
              <a:rPr lang="en-US" sz="3600" b="1" i="1" u="sng" dirty="0">
                <a:solidFill>
                  <a:srgbClr val="000000"/>
                </a:solidFill>
              </a:rPr>
              <a:t>saw</a:t>
            </a:r>
            <a:r>
              <a:rPr lang="en-US" sz="3600" b="1" i="1" dirty="0">
                <a:solidFill>
                  <a:srgbClr val="000000"/>
                </a:solidFill>
              </a:rPr>
              <a:t> that the tree was good for food, that it was pleasant to the </a:t>
            </a:r>
            <a:r>
              <a:rPr lang="en-US" sz="3600" b="1" i="1" u="sng" dirty="0">
                <a:solidFill>
                  <a:srgbClr val="000000"/>
                </a:solidFill>
              </a:rPr>
              <a:t>eyes</a:t>
            </a:r>
            <a:r>
              <a:rPr lang="en-US" sz="3600" b="1" i="1" dirty="0">
                <a:solidFill>
                  <a:srgbClr val="000000"/>
                </a:solidFill>
              </a:rPr>
              <a:t>, and a tree </a:t>
            </a:r>
            <a:r>
              <a:rPr lang="en-US" sz="3600" b="1" i="1" u="sng" dirty="0">
                <a:solidFill>
                  <a:srgbClr val="000000"/>
                </a:solidFill>
              </a:rPr>
              <a:t>desirable</a:t>
            </a:r>
            <a:r>
              <a:rPr lang="en-US" sz="3600" b="1" i="1" dirty="0">
                <a:solidFill>
                  <a:srgbClr val="000000"/>
                </a:solidFill>
              </a:rPr>
              <a:t> to make one wise, she took of its fruit and ate.”</a:t>
            </a:r>
            <a:endParaRPr lang="en-US" sz="3600" dirty="0">
              <a:solidFill>
                <a:srgbClr val="000000"/>
              </a:solidFill>
            </a:endParaRPr>
          </a:p>
          <a:p>
            <a:endParaRPr lang="en-US" sz="3600" dirty="0">
              <a:solidFill>
                <a:srgbClr val="000000"/>
              </a:solidFill>
            </a:endParaRPr>
          </a:p>
        </p:txBody>
      </p:sp>
    </p:spTree>
    <p:extLst>
      <p:ext uri="{BB962C8B-B14F-4D97-AF65-F5344CB8AC3E}">
        <p14:creationId xmlns:p14="http://schemas.microsoft.com/office/powerpoint/2010/main" val="246069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solidFill>
                  <a:srgbClr val="000000"/>
                </a:solidFill>
              </a:rPr>
              <a:t>The first step to the path of compromise </a:t>
            </a:r>
            <a:endParaRPr lang="en-US" dirty="0"/>
          </a:p>
        </p:txBody>
      </p:sp>
      <p:sp>
        <p:nvSpPr>
          <p:cNvPr id="3" name="Content Placeholder 2"/>
          <p:cNvSpPr>
            <a:spLocks noGrp="1"/>
          </p:cNvSpPr>
          <p:nvPr>
            <p:ph idx="1"/>
          </p:nvPr>
        </p:nvSpPr>
        <p:spPr/>
        <p:txBody>
          <a:bodyPr/>
          <a:lstStyle/>
          <a:p>
            <a:pPr algn="ctr"/>
            <a:r>
              <a:rPr lang="en-US" sz="3200" b="1" dirty="0" smtClean="0">
                <a:solidFill>
                  <a:srgbClr val="000000"/>
                </a:solidFill>
              </a:rPr>
              <a:t>One operates </a:t>
            </a:r>
            <a:r>
              <a:rPr lang="en-US" sz="3200" b="1" dirty="0">
                <a:solidFill>
                  <a:srgbClr val="000000"/>
                </a:solidFill>
              </a:rPr>
              <a:t>based on </a:t>
            </a:r>
            <a:r>
              <a:rPr lang="en-US" sz="3200" b="1" dirty="0" smtClean="0">
                <a:solidFill>
                  <a:srgbClr val="000000"/>
                </a:solidFill>
              </a:rPr>
              <a:t>their senses</a:t>
            </a:r>
          </a:p>
          <a:p>
            <a:pPr algn="ctr"/>
            <a:endParaRPr lang="en-US" sz="3200" dirty="0">
              <a:solidFill>
                <a:srgbClr val="000000"/>
              </a:solidFill>
            </a:endParaRPr>
          </a:p>
          <a:p>
            <a:endParaRPr lang="en-US" dirty="0"/>
          </a:p>
        </p:txBody>
      </p:sp>
      <p:pic>
        <p:nvPicPr>
          <p:cNvPr id="4" name="Picture 3"/>
          <p:cNvPicPr>
            <a:picLocks noChangeAspect="1"/>
          </p:cNvPicPr>
          <p:nvPr/>
        </p:nvPicPr>
        <p:blipFill>
          <a:blip r:embed="rId2"/>
          <a:stretch>
            <a:fillRect/>
          </a:stretch>
        </p:blipFill>
        <p:spPr>
          <a:xfrm>
            <a:off x="1781378" y="2474324"/>
            <a:ext cx="5280671" cy="4218721"/>
          </a:xfrm>
          <a:prstGeom prst="rect">
            <a:avLst/>
          </a:prstGeom>
        </p:spPr>
      </p:pic>
    </p:spTree>
    <p:extLst>
      <p:ext uri="{BB962C8B-B14F-4D97-AF65-F5344CB8AC3E}">
        <p14:creationId xmlns:p14="http://schemas.microsoft.com/office/powerpoint/2010/main" val="1988766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72207"/>
          </a:xfrm>
        </p:spPr>
        <p:txBody>
          <a:bodyPr/>
          <a:lstStyle/>
          <a:p>
            <a:r>
              <a:rPr lang="en-US" dirty="0" smtClean="0"/>
              <a:t>Judges </a:t>
            </a:r>
            <a:r>
              <a:rPr lang="en-US" dirty="0"/>
              <a:t>14:5-7 </a:t>
            </a:r>
          </a:p>
        </p:txBody>
      </p:sp>
      <p:sp>
        <p:nvSpPr>
          <p:cNvPr id="3" name="Content Placeholder 2"/>
          <p:cNvSpPr>
            <a:spLocks noGrp="1"/>
          </p:cNvSpPr>
          <p:nvPr>
            <p:ph idx="1"/>
          </p:nvPr>
        </p:nvSpPr>
        <p:spPr>
          <a:xfrm>
            <a:off x="457200" y="1319639"/>
            <a:ext cx="8229600" cy="5163089"/>
          </a:xfrm>
        </p:spPr>
        <p:txBody>
          <a:bodyPr>
            <a:noAutofit/>
          </a:bodyPr>
          <a:lstStyle/>
          <a:p>
            <a:pPr marL="0" indent="0">
              <a:buNone/>
            </a:pPr>
            <a:r>
              <a:rPr lang="en-US" sz="2700" b="1" i="1" dirty="0" smtClean="0">
                <a:solidFill>
                  <a:srgbClr val="000000"/>
                </a:solidFill>
              </a:rPr>
              <a:t>“</a:t>
            </a:r>
            <a:r>
              <a:rPr lang="en-US" sz="2700" b="1" i="1" dirty="0">
                <a:solidFill>
                  <a:srgbClr val="000000"/>
                </a:solidFill>
              </a:rPr>
              <a:t>So Samson went down to </a:t>
            </a:r>
            <a:r>
              <a:rPr lang="en-US" sz="2700" b="1" i="1" dirty="0" err="1">
                <a:solidFill>
                  <a:srgbClr val="000000"/>
                </a:solidFill>
              </a:rPr>
              <a:t>Timnah</a:t>
            </a:r>
            <a:r>
              <a:rPr lang="en-US" sz="2700" b="1" i="1" dirty="0">
                <a:solidFill>
                  <a:srgbClr val="000000"/>
                </a:solidFill>
              </a:rPr>
              <a:t> with his father and mother, and came to the </a:t>
            </a:r>
            <a:r>
              <a:rPr lang="en-US" sz="2700" b="1" i="1" u="sng" dirty="0">
                <a:solidFill>
                  <a:srgbClr val="000000"/>
                </a:solidFill>
              </a:rPr>
              <a:t>vineyards</a:t>
            </a:r>
            <a:r>
              <a:rPr lang="en-US" sz="2700" b="1" i="1" dirty="0">
                <a:solidFill>
                  <a:srgbClr val="000000"/>
                </a:solidFill>
              </a:rPr>
              <a:t> of </a:t>
            </a:r>
            <a:r>
              <a:rPr lang="en-US" sz="2700" b="1" i="1" dirty="0" err="1">
                <a:solidFill>
                  <a:srgbClr val="000000"/>
                </a:solidFill>
              </a:rPr>
              <a:t>Timnah</a:t>
            </a:r>
            <a:r>
              <a:rPr lang="en-US" sz="2700" b="1" i="1" dirty="0">
                <a:solidFill>
                  <a:srgbClr val="000000"/>
                </a:solidFill>
              </a:rPr>
              <a:t>. Now to his surprise, </a:t>
            </a:r>
            <a:r>
              <a:rPr lang="en-US" sz="2700" b="1" i="1" u="sng" dirty="0">
                <a:solidFill>
                  <a:srgbClr val="000000"/>
                </a:solidFill>
              </a:rPr>
              <a:t>a young lion came roaring against him</a:t>
            </a:r>
            <a:r>
              <a:rPr lang="en-US" sz="2700" b="1" i="1" dirty="0">
                <a:solidFill>
                  <a:srgbClr val="000000"/>
                </a:solidFill>
              </a:rPr>
              <a:t>. 6 And the Spirit of the </a:t>
            </a:r>
            <a:r>
              <a:rPr lang="en-US" sz="2700" b="1" i="1" cap="small" dirty="0">
                <a:solidFill>
                  <a:srgbClr val="000000"/>
                </a:solidFill>
              </a:rPr>
              <a:t>Lord</a:t>
            </a:r>
            <a:r>
              <a:rPr lang="en-US" sz="2700" b="1" i="1" dirty="0">
                <a:solidFill>
                  <a:srgbClr val="000000"/>
                </a:solidFill>
              </a:rPr>
              <a:t> came mightily upon him, and he tore the lion apart as one would have torn apart a young goat, though he had nothing in his hand. </a:t>
            </a:r>
            <a:r>
              <a:rPr lang="en-US" sz="2700" b="1" i="1" u="sng" dirty="0">
                <a:solidFill>
                  <a:srgbClr val="000000"/>
                </a:solidFill>
              </a:rPr>
              <a:t>But he did not tell his father or his mother what he had done.</a:t>
            </a:r>
            <a:endParaRPr lang="en-US" sz="2700" dirty="0">
              <a:solidFill>
                <a:srgbClr val="000000"/>
              </a:solidFill>
            </a:endParaRPr>
          </a:p>
          <a:p>
            <a:pPr marL="0" indent="0">
              <a:buNone/>
            </a:pPr>
            <a:r>
              <a:rPr lang="en-US" sz="2700" b="1" i="1" dirty="0">
                <a:solidFill>
                  <a:srgbClr val="000000"/>
                </a:solidFill>
              </a:rPr>
              <a:t>7 Then he went down and talked with the woman; and she pleased Samson well.”</a:t>
            </a:r>
            <a:r>
              <a:rPr lang="en-US" sz="2700" dirty="0">
                <a:solidFill>
                  <a:srgbClr val="000000"/>
                </a:solidFill>
              </a:rPr>
              <a:t> </a:t>
            </a:r>
          </a:p>
        </p:txBody>
      </p:sp>
    </p:spTree>
    <p:extLst>
      <p:ext uri="{BB962C8B-B14F-4D97-AF65-F5344CB8AC3E}">
        <p14:creationId xmlns:p14="http://schemas.microsoft.com/office/powerpoint/2010/main" val="37753437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
            </a:r>
            <a:br>
              <a:rPr lang="en-US" b="1" u="sng" dirty="0" smtClean="0"/>
            </a:br>
            <a:r>
              <a:rPr lang="en-US" b="1" u="sng" dirty="0"/>
              <a:t/>
            </a:r>
            <a:br>
              <a:rPr lang="en-US" b="1" u="sng" dirty="0"/>
            </a:br>
            <a:r>
              <a:rPr lang="en-US" b="1" u="sng" dirty="0" smtClean="0"/>
              <a:t>The 2</a:t>
            </a:r>
            <a:r>
              <a:rPr lang="en-US" b="1" u="sng" baseline="30000" dirty="0" smtClean="0"/>
              <a:t>nd</a:t>
            </a:r>
            <a:r>
              <a:rPr lang="en-US" b="1" u="sng" dirty="0" smtClean="0"/>
              <a:t> step </a:t>
            </a:r>
            <a:r>
              <a:rPr lang="en-US" b="1" u="sng" dirty="0"/>
              <a:t>on the </a:t>
            </a:r>
            <a:r>
              <a:rPr lang="en-US" b="1" u="sng" dirty="0" smtClean="0"/>
              <a:t>path </a:t>
            </a:r>
            <a:r>
              <a:rPr lang="en-US" b="1" u="sng" dirty="0"/>
              <a:t>to Spiritual Decline </a:t>
            </a:r>
            <a:endParaRPr lang="en-US" dirty="0"/>
          </a:p>
        </p:txBody>
      </p:sp>
      <p:sp>
        <p:nvSpPr>
          <p:cNvPr id="3" name="Content Placeholder 2"/>
          <p:cNvSpPr>
            <a:spLocks noGrp="1"/>
          </p:cNvSpPr>
          <p:nvPr>
            <p:ph idx="1"/>
          </p:nvPr>
        </p:nvSpPr>
        <p:spPr/>
        <p:txBody>
          <a:bodyPr/>
          <a:lstStyle/>
          <a:p>
            <a:pPr marL="0" indent="0" algn="ctr">
              <a:buNone/>
            </a:pPr>
            <a:endParaRPr lang="en-US" sz="2800" b="1" dirty="0" smtClean="0">
              <a:solidFill>
                <a:srgbClr val="000000"/>
              </a:solidFill>
            </a:endParaRPr>
          </a:p>
          <a:p>
            <a:pPr marL="0" indent="0" algn="ctr">
              <a:buNone/>
            </a:pPr>
            <a:r>
              <a:rPr lang="en-US" sz="2800" b="1" dirty="0" smtClean="0">
                <a:solidFill>
                  <a:srgbClr val="000000"/>
                </a:solidFill>
              </a:rPr>
              <a:t>is </a:t>
            </a:r>
            <a:r>
              <a:rPr lang="en-US" sz="2800" b="1" dirty="0">
                <a:solidFill>
                  <a:srgbClr val="000000"/>
                </a:solidFill>
              </a:rPr>
              <a:t>disobeying your parents</a:t>
            </a:r>
            <a:endParaRPr lang="en-US" sz="2800" dirty="0">
              <a:solidFill>
                <a:srgbClr val="000000"/>
              </a:solidFill>
            </a:endParaRPr>
          </a:p>
          <a:p>
            <a:endParaRPr lang="en-US" dirty="0"/>
          </a:p>
        </p:txBody>
      </p:sp>
      <p:pic>
        <p:nvPicPr>
          <p:cNvPr id="4" name="Picture 3"/>
          <p:cNvPicPr>
            <a:picLocks noChangeAspect="1"/>
          </p:cNvPicPr>
          <p:nvPr/>
        </p:nvPicPr>
        <p:blipFill>
          <a:blip r:embed="rId2"/>
          <a:stretch>
            <a:fillRect/>
          </a:stretch>
        </p:blipFill>
        <p:spPr>
          <a:xfrm>
            <a:off x="1434998" y="2589792"/>
            <a:ext cx="6422449" cy="4074215"/>
          </a:xfrm>
          <a:prstGeom prst="rect">
            <a:avLst/>
          </a:prstGeom>
        </p:spPr>
      </p:pic>
    </p:spTree>
    <p:extLst>
      <p:ext uri="{BB962C8B-B14F-4D97-AF65-F5344CB8AC3E}">
        <p14:creationId xmlns:p14="http://schemas.microsoft.com/office/powerpoint/2010/main" val="22456863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Deuteronomy 7:3-4 </a:t>
            </a:r>
          </a:p>
        </p:txBody>
      </p:sp>
      <p:sp>
        <p:nvSpPr>
          <p:cNvPr id="3" name="Content Placeholder 2"/>
          <p:cNvSpPr>
            <a:spLocks noGrp="1"/>
          </p:cNvSpPr>
          <p:nvPr>
            <p:ph idx="1"/>
          </p:nvPr>
        </p:nvSpPr>
        <p:spPr/>
        <p:txBody>
          <a:bodyPr/>
          <a:lstStyle/>
          <a:p>
            <a:pPr marL="0" indent="0">
              <a:buNone/>
            </a:pPr>
            <a:r>
              <a:rPr lang="en-US" sz="3200" b="1" i="1" dirty="0" smtClean="0">
                <a:solidFill>
                  <a:srgbClr val="000000"/>
                </a:solidFill>
              </a:rPr>
              <a:t>“</a:t>
            </a:r>
            <a:r>
              <a:rPr lang="en-US" sz="3200" b="1" i="1" dirty="0">
                <a:solidFill>
                  <a:srgbClr val="000000"/>
                </a:solidFill>
              </a:rPr>
              <a:t>Nor shall you make marriages with them. You shall not give your daughter to their son, nor take their daughter for your son. </a:t>
            </a:r>
            <a:r>
              <a:rPr lang="en-US" sz="3200" b="1" i="1" baseline="30000" dirty="0">
                <a:solidFill>
                  <a:srgbClr val="000000"/>
                </a:solidFill>
              </a:rPr>
              <a:t>4</a:t>
            </a:r>
            <a:r>
              <a:rPr lang="en-US" sz="3200" b="1" i="1" u="sng" baseline="30000" dirty="0">
                <a:solidFill>
                  <a:srgbClr val="000000"/>
                </a:solidFill>
              </a:rPr>
              <a:t> </a:t>
            </a:r>
            <a:r>
              <a:rPr lang="en-US" sz="3200" b="1" i="1" u="sng" dirty="0">
                <a:solidFill>
                  <a:srgbClr val="000000"/>
                </a:solidFill>
              </a:rPr>
              <a:t>For they will turn your sons away from following Me, to serve other gods;</a:t>
            </a:r>
            <a:r>
              <a:rPr lang="en-US" sz="3200" b="1" i="1" dirty="0">
                <a:solidFill>
                  <a:srgbClr val="000000"/>
                </a:solidFill>
              </a:rPr>
              <a:t> so the anger of the </a:t>
            </a:r>
            <a:r>
              <a:rPr lang="en-US" sz="3200" b="1" i="1" cap="small" dirty="0">
                <a:solidFill>
                  <a:srgbClr val="000000"/>
                </a:solidFill>
              </a:rPr>
              <a:t>Lord</a:t>
            </a:r>
            <a:r>
              <a:rPr lang="en-US" sz="3200" b="1" i="1" dirty="0">
                <a:solidFill>
                  <a:srgbClr val="000000"/>
                </a:solidFill>
              </a:rPr>
              <a:t> will be aroused against you and destroy you suddenly.”</a:t>
            </a:r>
            <a:endParaRPr lang="en-US" sz="3200" dirty="0">
              <a:solidFill>
                <a:srgbClr val="000000"/>
              </a:solidFill>
            </a:endParaRPr>
          </a:p>
          <a:p>
            <a:endParaRPr lang="en-US" dirty="0"/>
          </a:p>
        </p:txBody>
      </p:sp>
    </p:spTree>
    <p:extLst>
      <p:ext uri="{BB962C8B-B14F-4D97-AF65-F5344CB8AC3E}">
        <p14:creationId xmlns:p14="http://schemas.microsoft.com/office/powerpoint/2010/main" val="2184621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lgn="ctr">
              <a:buNone/>
            </a:pPr>
            <a:r>
              <a:rPr lang="en-US" sz="4000" dirty="0" smtClean="0">
                <a:solidFill>
                  <a:srgbClr val="000000"/>
                </a:solidFill>
              </a:rPr>
              <a:t>Regardless of the degree of your compromise</a:t>
            </a:r>
          </a:p>
          <a:p>
            <a:pPr marL="0" indent="0" algn="ctr">
              <a:buNone/>
            </a:pPr>
            <a:endParaRPr lang="en-US" sz="4000" dirty="0">
              <a:solidFill>
                <a:srgbClr val="000000"/>
              </a:solidFill>
            </a:endParaRPr>
          </a:p>
          <a:p>
            <a:pPr marL="0" indent="0" algn="ctr">
              <a:buNone/>
            </a:pPr>
            <a:r>
              <a:rPr lang="en-US" sz="4000" dirty="0" smtClean="0">
                <a:solidFill>
                  <a:srgbClr val="000000"/>
                </a:solidFill>
              </a:rPr>
              <a:t> </a:t>
            </a:r>
            <a:r>
              <a:rPr lang="en-US" sz="4000" b="1" u="sng" dirty="0" smtClean="0">
                <a:solidFill>
                  <a:srgbClr val="000000"/>
                </a:solidFill>
              </a:rPr>
              <a:t>God is committed to your call</a:t>
            </a:r>
            <a:endParaRPr lang="en-US" sz="4000" b="1" u="sng" dirty="0">
              <a:solidFill>
                <a:srgbClr val="000000"/>
              </a:solidFill>
            </a:endParaRPr>
          </a:p>
        </p:txBody>
      </p:sp>
    </p:spTree>
    <p:extLst>
      <p:ext uri="{BB962C8B-B14F-4D97-AF65-F5344CB8AC3E}">
        <p14:creationId xmlns:p14="http://schemas.microsoft.com/office/powerpoint/2010/main" val="381894266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Executive.thmx</Template>
  <TotalTime>54</TotalTime>
  <Words>673</Words>
  <Application>Microsoft Macintosh PowerPoint</Application>
  <PresentationFormat>On-screen Show (4:3)</PresentationFormat>
  <Paragraphs>44</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Executive</vt:lpstr>
      <vt:lpstr>PowerPoint Presentation</vt:lpstr>
      <vt:lpstr>The Nazirite Vow</vt:lpstr>
      <vt:lpstr>Judges 14:1-3 </vt:lpstr>
      <vt:lpstr>Genesis 3:6 </vt:lpstr>
      <vt:lpstr>The first step to the path of compromise </vt:lpstr>
      <vt:lpstr>Judges 14:5-7 </vt:lpstr>
      <vt:lpstr>  The 2nd step on the path to Spiritual Decline </vt:lpstr>
      <vt:lpstr>Deuteronomy 7:3-4 </vt:lpstr>
      <vt:lpstr>PowerPoint Presentation</vt:lpstr>
      <vt:lpstr>Judges 14:8-9 </vt:lpstr>
      <vt:lpstr>PowerPoint Presentation</vt:lpstr>
      <vt:lpstr>PowerPoint Presentation</vt:lpstr>
      <vt:lpstr>Judges 15:14-16 </vt:lpstr>
      <vt:lpstr>   In the midst of compromise </vt:lpstr>
      <vt:lpstr>Judges 15:18-19</vt:lpstr>
      <vt:lpstr>Judges 16:1-4</vt:lpstr>
      <vt:lpstr>PowerPoint Presentation</vt:lpstr>
      <vt:lpstr>PowerPoint Presentation</vt:lpstr>
      <vt:lpstr>Judges 16:17</vt:lpstr>
      <vt:lpstr>Unrelenting Compromise </vt:lpstr>
      <vt:lpstr>Samson loses his power</vt:lpstr>
      <vt:lpstr>Compromise ultimately leads to Spiritual Blindness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Apple User</dc:creator>
  <cp:lastModifiedBy>Apple User</cp:lastModifiedBy>
  <cp:revision>6</cp:revision>
  <dcterms:created xsi:type="dcterms:W3CDTF">2018-02-25T03:56:44Z</dcterms:created>
  <dcterms:modified xsi:type="dcterms:W3CDTF">2018-02-25T04:51:19Z</dcterms:modified>
</cp:coreProperties>
</file>