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9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02DE47-2E8B-486D-89D9-2E6D4590D5BD}"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F439B-8E12-4CF0-8058-E62DBCEE79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52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02DE47-2E8B-486D-89D9-2E6D4590D5BD}"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203822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02DE47-2E8B-486D-89D9-2E6D4590D5BD}"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26801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02DE47-2E8B-486D-89D9-2E6D4590D5BD}"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212636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02DE47-2E8B-486D-89D9-2E6D4590D5BD}"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F439B-8E12-4CF0-8058-E62DBCEE79B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59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02DE47-2E8B-486D-89D9-2E6D4590D5BD}"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189132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02DE47-2E8B-486D-89D9-2E6D4590D5BD}" type="datetimeFigureOut">
              <a:rPr lang="en-US" smtClean="0"/>
              <a:t>7/23/2017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237782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02DE47-2E8B-486D-89D9-2E6D4590D5BD}" type="datetimeFigureOut">
              <a:rPr lang="en-US" smtClean="0"/>
              <a:t>7/23/2017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339766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02DE47-2E8B-486D-89D9-2E6D4590D5BD}" type="datetimeFigureOut">
              <a:rPr lang="en-US" smtClean="0"/>
              <a:t>7/23/2017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43259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02DE47-2E8B-486D-89D9-2E6D4590D5BD}" type="datetimeFigureOut">
              <a:rPr lang="en-US" smtClean="0"/>
              <a:t>7/23/2017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CF439B-8E12-4CF0-8058-E62DBCEE79B6}" type="slidenum">
              <a:rPr lang="en-US" smtClean="0"/>
              <a:t>‹#›</a:t>
            </a:fld>
            <a:endParaRPr lang="en-US"/>
          </a:p>
        </p:txBody>
      </p:sp>
    </p:spTree>
    <p:extLst>
      <p:ext uri="{BB962C8B-B14F-4D97-AF65-F5344CB8AC3E}">
        <p14:creationId xmlns:p14="http://schemas.microsoft.com/office/powerpoint/2010/main" val="418676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002DE47-2E8B-486D-89D9-2E6D4590D5BD}"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F439B-8E12-4CF0-8058-E62DBCEE79B6}" type="slidenum">
              <a:rPr lang="en-US" smtClean="0"/>
              <a:t>‹#›</a:t>
            </a:fld>
            <a:endParaRPr lang="en-US"/>
          </a:p>
        </p:txBody>
      </p:sp>
    </p:spTree>
    <p:extLst>
      <p:ext uri="{BB962C8B-B14F-4D97-AF65-F5344CB8AC3E}">
        <p14:creationId xmlns:p14="http://schemas.microsoft.com/office/powerpoint/2010/main" val="227819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02DE47-2E8B-486D-89D9-2E6D4590D5BD}" type="datetimeFigureOut">
              <a:rPr lang="en-US" smtClean="0"/>
              <a:t>7/23/2017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8CF439B-8E12-4CF0-8058-E62DBCEE79B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67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1618488"/>
          </a:xfrm>
        </p:spPr>
        <p:txBody>
          <a:bodyPr/>
          <a:lstStyle/>
          <a:p>
            <a:pPr algn="ctr"/>
            <a:r>
              <a:rPr lang="en-US" b="1" u="sng" dirty="0" smtClean="0">
                <a:solidFill>
                  <a:srgbClr val="FFFF00"/>
                </a:solidFill>
              </a:rPr>
              <a:t>Cloud of Witnesses</a:t>
            </a:r>
            <a:endParaRPr lang="en-US" b="1" u="sng" dirty="0">
              <a:solidFill>
                <a:srgbClr val="FFFF00"/>
              </a:solidFill>
            </a:endParaRPr>
          </a:p>
        </p:txBody>
      </p:sp>
      <p:sp>
        <p:nvSpPr>
          <p:cNvPr id="3" name="Subtitle 2"/>
          <p:cNvSpPr>
            <a:spLocks noGrp="1"/>
          </p:cNvSpPr>
          <p:nvPr>
            <p:ph type="subTitle" idx="1"/>
          </p:nvPr>
        </p:nvSpPr>
        <p:spPr/>
        <p:txBody>
          <a:bodyPr>
            <a:normAutofit/>
          </a:bodyPr>
          <a:lstStyle/>
          <a:p>
            <a:pPr algn="ctr"/>
            <a:r>
              <a:rPr lang="en-US" sz="4400" b="1" u="sng" dirty="0" smtClean="0">
                <a:solidFill>
                  <a:srgbClr val="FFFF00"/>
                </a:solidFill>
              </a:rPr>
              <a:t>Saints Series</a:t>
            </a:r>
            <a:endParaRPr lang="en-US" sz="4400" b="1" u="sng" dirty="0">
              <a:solidFill>
                <a:srgbClr val="FFFF00"/>
              </a:solidFill>
            </a:endParaRPr>
          </a:p>
        </p:txBody>
      </p:sp>
    </p:spTree>
    <p:extLst>
      <p:ext uri="{BB962C8B-B14F-4D97-AF65-F5344CB8AC3E}">
        <p14:creationId xmlns:p14="http://schemas.microsoft.com/office/powerpoint/2010/main" val="2278562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She overcome?</a:t>
            </a:r>
            <a:endParaRPr lang="en-US" dirty="0"/>
          </a:p>
        </p:txBody>
      </p:sp>
      <p:sp>
        <p:nvSpPr>
          <p:cNvPr id="3" name="Content Placeholder 2"/>
          <p:cNvSpPr>
            <a:spLocks noGrp="1"/>
          </p:cNvSpPr>
          <p:nvPr>
            <p:ph idx="1"/>
          </p:nvPr>
        </p:nvSpPr>
        <p:spPr/>
        <p:txBody>
          <a:bodyPr>
            <a:normAutofit/>
          </a:bodyPr>
          <a:lstStyle/>
          <a:p>
            <a:r>
              <a:rPr lang="en-US" sz="2800" i="1" dirty="0"/>
              <a:t>When I only reflect on the evils from which Our Lord has delivered me I have imperishable food for hope o of salvation. I am fed and clothed by the all-powerful Word of God, the Lord of all. </a:t>
            </a:r>
            <a:endParaRPr lang="en-US" sz="2800" i="1" dirty="0" smtClean="0"/>
          </a:p>
          <a:p>
            <a:r>
              <a:rPr lang="en-US" sz="2800" b="1" i="1" dirty="0" smtClean="0"/>
              <a:t>For </a:t>
            </a:r>
            <a:r>
              <a:rPr lang="en-US" sz="2800" b="1" i="1" dirty="0"/>
              <a:t>it is not by bread alone that man lives. And those who have stripped off the rags of sin have no refuge, hiding themselves in the clefts of the rocks (Job 24; Heb. 11:38)."</a:t>
            </a:r>
            <a:endParaRPr lang="en-US" sz="2800" b="1" i="1" dirty="0"/>
          </a:p>
        </p:txBody>
      </p:sp>
    </p:spTree>
    <p:extLst>
      <p:ext uri="{BB962C8B-B14F-4D97-AF65-F5344CB8AC3E}">
        <p14:creationId xmlns:p14="http://schemas.microsoft.com/office/powerpoint/2010/main" val="114657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sz="4000" b="1" u="sng" dirty="0" smtClean="0"/>
          </a:p>
          <a:p>
            <a:pPr algn="ctr"/>
            <a:r>
              <a:rPr lang="en-US" sz="4000" b="1" u="sng" dirty="0" smtClean="0"/>
              <a:t>The burning desires within us can be transformed and redirected to long for the  fiery love of God</a:t>
            </a:r>
          </a:p>
          <a:p>
            <a:endParaRPr lang="en-US" dirty="0"/>
          </a:p>
        </p:txBody>
      </p:sp>
    </p:spTree>
    <p:extLst>
      <p:ext uri="{BB962C8B-B14F-4D97-AF65-F5344CB8AC3E}">
        <p14:creationId xmlns:p14="http://schemas.microsoft.com/office/powerpoint/2010/main" val="135041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Abba Zosima gives her communion</a:t>
            </a:r>
            <a:endParaRPr lang="en-US" dirty="0"/>
          </a:p>
        </p:txBody>
      </p:sp>
      <p:sp>
        <p:nvSpPr>
          <p:cNvPr id="5" name="Content Placeholder 4"/>
          <p:cNvSpPr>
            <a:spLocks noGrp="1"/>
          </p:cNvSpPr>
          <p:nvPr>
            <p:ph sz="half" idx="2"/>
          </p:nvPr>
        </p:nvSpPr>
        <p:spPr/>
        <p:txBody>
          <a:bodyPr>
            <a:normAutofit/>
          </a:bodyPr>
          <a:lstStyle/>
          <a:p>
            <a:r>
              <a:rPr lang="en-US" sz="3200" i="1" dirty="0"/>
              <a:t>"Truly God did not lie when He promised that when we purify ourselves we shall be like Him. Glory to Thee, Christ our God, Who has shown me through this thy slave how far away I stand from perfection."</a:t>
            </a:r>
            <a:endParaRPr lang="en-US" sz="3200" i="1" dirty="0"/>
          </a:p>
        </p:txBody>
      </p:sp>
      <p:pic>
        <p:nvPicPr>
          <p:cNvPr id="2050" name="Picture 2" descr="Image result for mary of Egypt elevate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26370" y="1846263"/>
            <a:ext cx="336859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78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90687"/>
          </a:xfrm>
        </p:spPr>
        <p:txBody>
          <a:bodyPr/>
          <a:lstStyle/>
          <a:p>
            <a:pPr algn="ctr"/>
            <a:r>
              <a:rPr lang="en-US" b="1" dirty="0" smtClean="0"/>
              <a:t>Abba Zosima</a:t>
            </a:r>
            <a:endParaRPr lang="en-US" b="1" dirty="0"/>
          </a:p>
        </p:txBody>
      </p:sp>
      <p:pic>
        <p:nvPicPr>
          <p:cNvPr id="4" name="Content Placeholder 3"/>
          <p:cNvPicPr>
            <a:picLocks noGrp="1" noChangeAspect="1"/>
          </p:cNvPicPr>
          <p:nvPr>
            <p:ph idx="1"/>
          </p:nvPr>
        </p:nvPicPr>
        <p:blipFill>
          <a:blip r:embed="rId2"/>
          <a:stretch>
            <a:fillRect/>
          </a:stretch>
        </p:blipFill>
        <p:spPr>
          <a:xfrm>
            <a:off x="3840480" y="1394460"/>
            <a:ext cx="4812030" cy="5040630"/>
          </a:xfrm>
          <a:prstGeom prst="rect">
            <a:avLst/>
          </a:prstGeom>
        </p:spPr>
      </p:pic>
    </p:spTree>
    <p:extLst>
      <p:ext uri="{BB962C8B-B14F-4D97-AF65-F5344CB8AC3E}">
        <p14:creationId xmlns:p14="http://schemas.microsoft.com/office/powerpoint/2010/main" val="167028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22157"/>
          </a:xfrm>
        </p:spPr>
        <p:txBody>
          <a:bodyPr/>
          <a:lstStyle/>
          <a:p>
            <a:pPr algn="ctr"/>
            <a:r>
              <a:rPr lang="en-US" b="1" dirty="0" smtClean="0"/>
              <a:t>St Mary of Egypt</a:t>
            </a:r>
            <a:endParaRPr lang="en-US" b="1" dirty="0"/>
          </a:p>
        </p:txBody>
      </p:sp>
      <p:pic>
        <p:nvPicPr>
          <p:cNvPr id="4" name="Content Placeholder 3"/>
          <p:cNvPicPr>
            <a:picLocks noGrp="1" noChangeAspect="1"/>
          </p:cNvPicPr>
          <p:nvPr>
            <p:ph idx="1"/>
          </p:nvPr>
        </p:nvPicPr>
        <p:blipFill>
          <a:blip r:embed="rId2"/>
          <a:stretch>
            <a:fillRect/>
          </a:stretch>
        </p:blipFill>
        <p:spPr>
          <a:xfrm>
            <a:off x="4229100" y="1645920"/>
            <a:ext cx="4354830" cy="4766310"/>
          </a:xfrm>
          <a:prstGeom prst="rect">
            <a:avLst/>
          </a:prstGeom>
        </p:spPr>
      </p:pic>
    </p:spTree>
    <p:extLst>
      <p:ext uri="{BB962C8B-B14F-4D97-AF65-F5344CB8AC3E}">
        <p14:creationId xmlns:p14="http://schemas.microsoft.com/office/powerpoint/2010/main" val="185394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Abba Zosima at meeting Mary of Egypt</a:t>
            </a:r>
            <a:endParaRPr lang="en-US" dirty="0"/>
          </a:p>
        </p:txBody>
      </p:sp>
      <p:sp>
        <p:nvSpPr>
          <p:cNvPr id="3" name="Content Placeholder 2"/>
          <p:cNvSpPr>
            <a:spLocks noGrp="1"/>
          </p:cNvSpPr>
          <p:nvPr>
            <p:ph idx="1"/>
          </p:nvPr>
        </p:nvSpPr>
        <p:spPr/>
        <p:txBody>
          <a:bodyPr>
            <a:normAutofit/>
          </a:bodyPr>
          <a:lstStyle/>
          <a:p>
            <a:pPr algn="ctr"/>
            <a:r>
              <a:rPr lang="en-US" sz="3200" dirty="0" smtClean="0"/>
              <a:t>"</a:t>
            </a:r>
            <a:r>
              <a:rPr lang="en-US" sz="3200" dirty="0"/>
              <a:t>O mother, filled with </a:t>
            </a:r>
            <a:r>
              <a:rPr lang="en-US" sz="3200" dirty="0" smtClean="0"/>
              <a:t>the </a:t>
            </a:r>
            <a:r>
              <a:rPr lang="en-US" sz="3200" dirty="0"/>
              <a:t>S</a:t>
            </a:r>
            <a:r>
              <a:rPr lang="en-US" sz="3200" dirty="0" smtClean="0"/>
              <a:t>pirit</a:t>
            </a:r>
            <a:r>
              <a:rPr lang="en-US" sz="3200" dirty="0"/>
              <a:t>, by your mode of life it is evident that you live with God and have died to the world. The Grace granted to you is apparent -- for you have called me by name and recognized that I am a priest, though you have never seen me before. Grace is recognized not by one's orders, but by gifts of the Spirit, so give me your blessing for God's sake, for I need your prayers." </a:t>
            </a:r>
            <a:endParaRPr lang="en-US" sz="3200" dirty="0"/>
          </a:p>
        </p:txBody>
      </p:sp>
    </p:spTree>
    <p:extLst>
      <p:ext uri="{BB962C8B-B14F-4D97-AF65-F5344CB8AC3E}">
        <p14:creationId xmlns:p14="http://schemas.microsoft.com/office/powerpoint/2010/main" val="238220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a:t>
            </a:r>
            <a:r>
              <a:rPr lang="en-US" dirty="0" err="1" smtClean="0"/>
              <a:t>Humilty</a:t>
            </a:r>
            <a:endParaRPr lang="en-US" dirty="0"/>
          </a:p>
        </p:txBody>
      </p:sp>
      <p:sp>
        <p:nvSpPr>
          <p:cNvPr id="3" name="Content Placeholder 2"/>
          <p:cNvSpPr>
            <a:spLocks noGrp="1"/>
          </p:cNvSpPr>
          <p:nvPr>
            <p:ph idx="1"/>
          </p:nvPr>
        </p:nvSpPr>
        <p:spPr/>
        <p:txBody>
          <a:bodyPr>
            <a:normAutofit/>
          </a:bodyPr>
          <a:lstStyle/>
          <a:p>
            <a:pPr algn="ctr"/>
            <a:endParaRPr lang="en-US" sz="3200" dirty="0" smtClean="0"/>
          </a:p>
          <a:p>
            <a:pPr algn="ctr"/>
            <a:r>
              <a:rPr lang="en-US" sz="3200" dirty="0" smtClean="0"/>
              <a:t>"</a:t>
            </a:r>
            <a:r>
              <a:rPr lang="en-US" sz="3200" dirty="0"/>
              <a:t>Why have you come, man of God, to me who am so sinful? Why do you wish to see a woman naked an devoid of every virtue</a:t>
            </a:r>
            <a:r>
              <a:rPr lang="en-US" sz="3200" dirty="0" smtClean="0"/>
              <a:t>?”</a:t>
            </a:r>
            <a:endParaRPr lang="en-US" sz="3200" dirty="0"/>
          </a:p>
        </p:txBody>
      </p:sp>
    </p:spTree>
    <p:extLst>
      <p:ext uri="{BB962C8B-B14F-4D97-AF65-F5344CB8AC3E}">
        <p14:creationId xmlns:p14="http://schemas.microsoft.com/office/powerpoint/2010/main" val="79316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Ezekiel 18:21-23</a:t>
            </a:r>
            <a:endParaRPr lang="en-US" dirty="0"/>
          </a:p>
        </p:txBody>
      </p:sp>
      <p:sp>
        <p:nvSpPr>
          <p:cNvPr id="3" name="Content Placeholder 2"/>
          <p:cNvSpPr>
            <a:spLocks noGrp="1"/>
          </p:cNvSpPr>
          <p:nvPr>
            <p:ph idx="1"/>
          </p:nvPr>
        </p:nvSpPr>
        <p:spPr/>
        <p:txBody>
          <a:bodyPr>
            <a:normAutofit/>
          </a:bodyPr>
          <a:lstStyle/>
          <a:p>
            <a:r>
              <a:rPr lang="en-US" sz="3200" dirty="0" smtClean="0"/>
              <a:t>“</a:t>
            </a:r>
            <a:r>
              <a:rPr lang="en-US" sz="3200" dirty="0"/>
              <a:t>“But if a wicked man turns from all his sins which he has committed, keeps all My statutes, and does what is lawful and right, he shall surely live; he shall not die. </a:t>
            </a:r>
            <a:r>
              <a:rPr lang="en-US" sz="3200" b="1" baseline="30000" dirty="0"/>
              <a:t>22 </a:t>
            </a:r>
            <a:r>
              <a:rPr lang="en-US" sz="3200" dirty="0"/>
              <a:t>None of the transgressions which he has committed shall be remembered against him; because of the righteousness which he has done, he shall live. </a:t>
            </a:r>
            <a:r>
              <a:rPr lang="en-US" sz="3200" b="1" baseline="30000" dirty="0">
                <a:solidFill>
                  <a:schemeClr val="accent4">
                    <a:lumMod val="75000"/>
                  </a:schemeClr>
                </a:solidFill>
              </a:rPr>
              <a:t>23 </a:t>
            </a:r>
            <a:r>
              <a:rPr lang="en-US" sz="3200" b="1" dirty="0">
                <a:solidFill>
                  <a:schemeClr val="accent4">
                    <a:lumMod val="75000"/>
                  </a:schemeClr>
                </a:solidFill>
              </a:rPr>
              <a:t>Do I have any pleasure at all that the wicked should die?” says the Lord </a:t>
            </a:r>
            <a:r>
              <a:rPr lang="en-US" sz="3200" b="1" cap="small" dirty="0">
                <a:solidFill>
                  <a:schemeClr val="accent4">
                    <a:lumMod val="75000"/>
                  </a:schemeClr>
                </a:solidFill>
              </a:rPr>
              <a:t>God</a:t>
            </a:r>
            <a:r>
              <a:rPr lang="en-US" sz="3200" b="1" dirty="0">
                <a:solidFill>
                  <a:schemeClr val="accent4">
                    <a:lumMod val="75000"/>
                  </a:schemeClr>
                </a:solidFill>
              </a:rPr>
              <a:t>, “</a:t>
            </a:r>
            <a:r>
              <a:rPr lang="en-US" sz="3200" b="1" i="1" dirty="0">
                <a:solidFill>
                  <a:schemeClr val="accent4">
                    <a:lumMod val="75000"/>
                  </a:schemeClr>
                </a:solidFill>
              </a:rPr>
              <a:t>and</a:t>
            </a:r>
            <a:r>
              <a:rPr lang="en-US" sz="3200" b="1" dirty="0">
                <a:solidFill>
                  <a:schemeClr val="accent4">
                    <a:lumMod val="75000"/>
                  </a:schemeClr>
                </a:solidFill>
              </a:rPr>
              <a:t> not that he should turn from his ways and live</a:t>
            </a:r>
            <a:r>
              <a:rPr lang="en-US" sz="3200" b="1" dirty="0" smtClean="0">
                <a:solidFill>
                  <a:schemeClr val="accent4">
                    <a:lumMod val="75000"/>
                  </a:schemeClr>
                </a:solidFill>
              </a:rPr>
              <a:t>?”</a:t>
            </a:r>
            <a:endParaRPr lang="en-US" sz="3200" b="1" dirty="0">
              <a:solidFill>
                <a:schemeClr val="accent4">
                  <a:lumMod val="75000"/>
                </a:schemeClr>
              </a:solidFill>
            </a:endParaRPr>
          </a:p>
        </p:txBody>
      </p:sp>
    </p:spTree>
    <p:extLst>
      <p:ext uri="{BB962C8B-B14F-4D97-AF65-F5344CB8AC3E}">
        <p14:creationId xmlns:p14="http://schemas.microsoft.com/office/powerpoint/2010/main" val="211643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turning point in her life</a:t>
            </a:r>
            <a:endParaRPr lang="en-US" dirty="0"/>
          </a:p>
        </p:txBody>
      </p:sp>
      <p:pic>
        <p:nvPicPr>
          <p:cNvPr id="1026" name="Picture 2" descr="Image result for icon of theotokos cop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3380" y="1737360"/>
            <a:ext cx="4091939" cy="458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17 years of Struggle</a:t>
            </a:r>
            <a:endParaRPr lang="en-US" dirty="0"/>
          </a:p>
        </p:txBody>
      </p:sp>
      <p:pic>
        <p:nvPicPr>
          <p:cNvPr id="4" name="Content Placeholder 3"/>
          <p:cNvPicPr>
            <a:picLocks noGrp="1" noChangeAspect="1"/>
          </p:cNvPicPr>
          <p:nvPr>
            <p:ph sz="half" idx="1"/>
          </p:nvPr>
        </p:nvPicPr>
        <p:blipFill>
          <a:blip r:embed="rId2"/>
          <a:stretch>
            <a:fillRect/>
          </a:stretch>
        </p:blipFill>
        <p:spPr>
          <a:xfrm>
            <a:off x="1360170" y="1996306"/>
            <a:ext cx="4019337" cy="3787274"/>
          </a:xfrm>
          <a:prstGeom prst="rect">
            <a:avLst/>
          </a:prstGeom>
        </p:spPr>
      </p:pic>
      <p:sp>
        <p:nvSpPr>
          <p:cNvPr id="6" name="Content Placeholder 5"/>
          <p:cNvSpPr>
            <a:spLocks noGrp="1"/>
          </p:cNvSpPr>
          <p:nvPr>
            <p:ph sz="half" idx="2"/>
          </p:nvPr>
        </p:nvSpPr>
        <p:spPr/>
        <p:txBody>
          <a:bodyPr/>
          <a:lstStyle/>
          <a:p>
            <a:pPr>
              <a:buFont typeface="Wingdings" panose="05000000000000000000" pitchFamily="2" charset="2"/>
              <a:buChar char="q"/>
            </a:pPr>
            <a:r>
              <a:rPr lang="en-US" sz="2800" dirty="0"/>
              <a:t> </a:t>
            </a:r>
            <a:r>
              <a:rPr lang="en-US" sz="2800" dirty="0" smtClean="0"/>
              <a:t>Missed the meat and fish</a:t>
            </a:r>
          </a:p>
          <a:p>
            <a:pPr>
              <a:buFont typeface="Wingdings" panose="05000000000000000000" pitchFamily="2" charset="2"/>
              <a:buChar char="q"/>
            </a:pPr>
            <a:r>
              <a:rPr lang="en-US" sz="2800" dirty="0" smtClean="0"/>
              <a:t>Missed drinking the wine</a:t>
            </a:r>
          </a:p>
          <a:p>
            <a:pPr>
              <a:buFont typeface="Wingdings" panose="05000000000000000000" pitchFamily="2" charset="2"/>
              <a:buChar char="q"/>
            </a:pPr>
            <a:r>
              <a:rPr lang="en-US" sz="2800" dirty="0" smtClean="0"/>
              <a:t>Strong desire to sing the satanic songs</a:t>
            </a:r>
          </a:p>
          <a:p>
            <a:pPr>
              <a:buFont typeface="Wingdings" panose="05000000000000000000" pitchFamily="2" charset="2"/>
              <a:buChar char="q"/>
            </a:pPr>
            <a:r>
              <a:rPr lang="en-US" sz="2800" dirty="0" smtClean="0"/>
              <a:t>A strong thirst for embraces by others</a:t>
            </a:r>
          </a:p>
          <a:p>
            <a:pPr>
              <a:buFont typeface="Wingdings" panose="05000000000000000000" pitchFamily="2" charset="2"/>
              <a:buChar char="q"/>
            </a:pPr>
            <a:r>
              <a:rPr lang="en-US" sz="2800" dirty="0" smtClean="0"/>
              <a:t>The thoughts of lust again and their memories</a:t>
            </a:r>
          </a:p>
          <a:p>
            <a:pPr marL="0" indent="0">
              <a:buNone/>
            </a:pPr>
            <a:endParaRPr lang="en-US" dirty="0" smtClean="0"/>
          </a:p>
          <a:p>
            <a:endParaRPr lang="en-US" dirty="0"/>
          </a:p>
        </p:txBody>
      </p:sp>
    </p:spTree>
    <p:extLst>
      <p:ext uri="{BB962C8B-B14F-4D97-AF65-F5344CB8AC3E}">
        <p14:creationId xmlns:p14="http://schemas.microsoft.com/office/powerpoint/2010/main" val="2946225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0"/>
            <a:ext cx="10058400" cy="5869094"/>
          </a:xfrm>
        </p:spPr>
        <p:txBody>
          <a:bodyPr>
            <a:normAutofit fontScale="92500" lnSpcReduction="20000"/>
          </a:bodyPr>
          <a:lstStyle/>
          <a:p>
            <a:r>
              <a:rPr lang="en-US" dirty="0"/>
              <a:t> </a:t>
            </a:r>
            <a:r>
              <a:rPr lang="en-US" sz="2600" dirty="0"/>
              <a:t>But when such desires entered me I struck myself on the breast and reminded myself of the vow which I had made, when going into the desert. In my thoughts I returned to the </a:t>
            </a:r>
            <a:r>
              <a:rPr lang="en-US" sz="2600" dirty="0" err="1"/>
              <a:t>ikon</a:t>
            </a:r>
            <a:r>
              <a:rPr lang="en-US" sz="2600" dirty="0"/>
              <a:t> of the Mother of God which had received me and to her I cried in prayer. I implored her to chase away the thoughts to which my miserable soul was succumbing. And after weeping for long and beating my breast I used to see light at last which seemed to shine on me from everywhere. And after the violent storm, lasting calm descended</a:t>
            </a:r>
            <a:r>
              <a:rPr lang="en-US" sz="2600" dirty="0" smtClean="0"/>
              <a:t>.</a:t>
            </a:r>
          </a:p>
          <a:p>
            <a:endParaRPr lang="en-US" dirty="0"/>
          </a:p>
          <a:p>
            <a:r>
              <a:rPr lang="en-US" sz="2400" dirty="0"/>
              <a:t> </a:t>
            </a:r>
            <a:r>
              <a:rPr lang="en-US" sz="2600" dirty="0"/>
              <a:t>As soon as this craving came to me, </a:t>
            </a:r>
            <a:r>
              <a:rPr lang="en-US" sz="2600" u="sng" dirty="0"/>
              <a:t>I flung myself on the earth and watered it with my tears, as if I saw before me my witness, who had appeared to me in my disobedience, and who seemed to threaten punishment for the crime. And I did not rise from the ground (sometimes I lay thus prostrate for a day and a night) until a calm and sweet light descended and enlightened me and chased away the thoughts that possessed me</a:t>
            </a:r>
            <a:r>
              <a:rPr lang="en-US" sz="2600" dirty="0"/>
              <a:t>. But always I turned to the eyes of my mind to my </a:t>
            </a:r>
            <a:r>
              <a:rPr lang="en-US" sz="2600" dirty="0" err="1"/>
              <a:t>Protectress</a:t>
            </a:r>
            <a:r>
              <a:rPr lang="en-US" sz="2600" dirty="0"/>
              <a:t>, asking her to extend help to one who was sinking fast in the waves of the desert. And I always had her as my Helper and the Accepter of my repentance. And thus I lived for seventeen years amid constant dangers. And since then even till now the Mother of God helps me in everything and leads me as it were by the hand."</a:t>
            </a:r>
            <a:endParaRPr lang="en-US" sz="2600" dirty="0"/>
          </a:p>
        </p:txBody>
      </p:sp>
    </p:spTree>
    <p:extLst>
      <p:ext uri="{BB962C8B-B14F-4D97-AF65-F5344CB8AC3E}">
        <p14:creationId xmlns:p14="http://schemas.microsoft.com/office/powerpoint/2010/main" val="367767711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59</TotalTime>
  <Words>379</Words>
  <Application>Microsoft Office PowerPoint</Application>
  <PresentationFormat>Widescreen</PresentationFormat>
  <Paragraphs>28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Cloud of Witnesses</vt:lpstr>
      <vt:lpstr>Abba Zosima</vt:lpstr>
      <vt:lpstr>St Mary of Egypt</vt:lpstr>
      <vt:lpstr>Abba Zosima at meeting Mary of Egypt</vt:lpstr>
      <vt:lpstr>Great Humilty</vt:lpstr>
      <vt:lpstr>Ezekiel 18:21-23</vt:lpstr>
      <vt:lpstr>The turning point in her life</vt:lpstr>
      <vt:lpstr>17 years of Struggle</vt:lpstr>
      <vt:lpstr>PowerPoint Presentation</vt:lpstr>
      <vt:lpstr>How did She overcome?</vt:lpstr>
      <vt:lpstr>PowerPoint Presentation</vt:lpstr>
      <vt:lpstr>Abba Zosima gives her communion</vt:lpstr>
    </vt:vector>
  </TitlesOfParts>
  <Company>SMCOC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of Witnesses</dc:title>
  <dc:creator>Fr . Paul Girguis</dc:creator>
  <cp:lastModifiedBy>Fr . Paul Girguis</cp:lastModifiedBy>
  <cp:revision>8</cp:revision>
  <dcterms:created xsi:type="dcterms:W3CDTF">2017-07-23T12:50:32Z</dcterms:created>
  <dcterms:modified xsi:type="dcterms:W3CDTF">2017-07-23T13:50:26Z</dcterms:modified>
</cp:coreProperties>
</file>