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57" r:id="rId5"/>
    <p:sldId id="271" r:id="rId6"/>
    <p:sldId id="258" r:id="rId7"/>
    <p:sldId id="259" r:id="rId8"/>
    <p:sldId id="260" r:id="rId9"/>
    <p:sldId id="263" r:id="rId10"/>
    <p:sldId id="272" r:id="rId11"/>
    <p:sldId id="262" r:id="rId12"/>
    <p:sldId id="261" r:id="rId13"/>
    <p:sldId id="264" r:id="rId14"/>
    <p:sldId id="265" r:id="rId15"/>
    <p:sldId id="274" r:id="rId16"/>
    <p:sldId id="266" r:id="rId17"/>
    <p:sldId id="277" r:id="rId18"/>
    <p:sldId id="276" r:id="rId19"/>
    <p:sldId id="267" r:id="rId20"/>
    <p:sldId id="26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275" y="4208929"/>
            <a:ext cx="8352093" cy="104868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atin typeface="Times New Roman"/>
                <a:cs typeface="Times New Roman"/>
              </a:rPr>
              <a:t>But you are the sons of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9844" y="5308226"/>
            <a:ext cx="5458968" cy="621792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>
                <a:latin typeface="Times New Roman"/>
                <a:cs typeface="Times New Roman"/>
              </a:rPr>
              <a:t>4</a:t>
            </a:r>
            <a:r>
              <a:rPr lang="en-US" sz="2800" b="1" u="sng" baseline="30000" dirty="0" smtClean="0">
                <a:latin typeface="Times New Roman"/>
                <a:cs typeface="Times New Roman"/>
              </a:rPr>
              <a:t>th</a:t>
            </a:r>
            <a:r>
              <a:rPr lang="en-US" sz="2800" b="1" u="sng" dirty="0" smtClean="0">
                <a:latin typeface="Times New Roman"/>
                <a:cs typeface="Times New Roman"/>
              </a:rPr>
              <a:t> Sunday of </a:t>
            </a:r>
            <a:r>
              <a:rPr lang="en-US" sz="2800" b="1" u="sng" dirty="0" err="1" smtClean="0">
                <a:latin typeface="Times New Roman"/>
                <a:cs typeface="Times New Roman"/>
              </a:rPr>
              <a:t>Messra</a:t>
            </a:r>
            <a:endParaRPr lang="en-US" sz="2800" b="1" u="sng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81" y="494203"/>
            <a:ext cx="6980125" cy="35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Submit, resist and draw near</a:t>
            </a:r>
            <a:endParaRPr lang="en-US" b="1" u="sng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2707"/>
          <a:stretch/>
        </p:blipFill>
        <p:spPr>
          <a:xfrm>
            <a:off x="457199" y="2260600"/>
            <a:ext cx="7543801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5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latin typeface="Times New Roman"/>
                <a:cs typeface="Times New Roman"/>
              </a:rPr>
              <a:t>Submit</a:t>
            </a:r>
            <a:endParaRPr lang="en-US" sz="48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7 </a:t>
            </a:r>
            <a:r>
              <a:rPr lang="en-US" sz="4400" dirty="0">
                <a:latin typeface="Times New Roman"/>
                <a:cs typeface="Times New Roman"/>
              </a:rPr>
              <a:t>Therefore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submit</a:t>
            </a:r>
            <a:r>
              <a:rPr lang="en-US" sz="4400" dirty="0">
                <a:latin typeface="Times New Roman"/>
                <a:cs typeface="Times New Roman"/>
              </a:rPr>
              <a:t> to God.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Resist</a:t>
            </a:r>
            <a:r>
              <a:rPr lang="en-US" sz="4400" dirty="0">
                <a:latin typeface="Times New Roman"/>
                <a:cs typeface="Times New Roman"/>
              </a:rPr>
              <a:t> the devil and he will </a:t>
            </a:r>
            <a:r>
              <a:rPr lang="en-US" sz="44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flee from you</a:t>
            </a:r>
            <a:r>
              <a:rPr lang="en-US" sz="4400" dirty="0">
                <a:latin typeface="Times New Roman"/>
                <a:cs typeface="Times New Roman"/>
              </a:rPr>
              <a:t>. </a:t>
            </a:r>
            <a:r>
              <a:rPr lang="en-US" sz="4400" b="1" dirty="0">
                <a:latin typeface="Times New Roman"/>
                <a:cs typeface="Times New Roman"/>
              </a:rPr>
              <a:t>8 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Draw near to God and He will draw near to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you</a:t>
            </a:r>
            <a:r>
              <a:rPr lang="en-US" sz="4400" dirty="0" smtClean="0">
                <a:latin typeface="Times New Roman"/>
                <a:cs typeface="Times New Roman"/>
              </a:rPr>
              <a:t>.. Jas 4:7,8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76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It is Even a Vapor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485451" cy="42548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13 </a:t>
            </a:r>
            <a:r>
              <a:rPr lang="en-US" sz="3200" dirty="0">
                <a:latin typeface="Times New Roman"/>
                <a:cs typeface="Times New Roman"/>
              </a:rPr>
              <a:t>Come now, you who say, “Today or tomorrow we </a:t>
            </a:r>
            <a:r>
              <a:rPr lang="en-US" sz="3200" dirty="0" smtClean="0">
                <a:latin typeface="Times New Roman"/>
                <a:cs typeface="Times New Roman"/>
              </a:rPr>
              <a:t>will </a:t>
            </a:r>
            <a:r>
              <a:rPr lang="en-US" sz="3200" dirty="0">
                <a:latin typeface="Times New Roman"/>
                <a:cs typeface="Times New Roman"/>
              </a:rPr>
              <a:t>go to such and such a city, spend a year there,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buy and sell, and make a profit</a:t>
            </a:r>
            <a:r>
              <a:rPr lang="en-US" sz="3200" dirty="0">
                <a:latin typeface="Times New Roman"/>
                <a:cs typeface="Times New Roman"/>
              </a:rPr>
              <a:t>”; </a:t>
            </a:r>
            <a:r>
              <a:rPr lang="en-US" sz="3200" b="1" dirty="0">
                <a:latin typeface="Times New Roman"/>
                <a:cs typeface="Times New Roman"/>
              </a:rPr>
              <a:t>14 </a:t>
            </a:r>
            <a:r>
              <a:rPr lang="en-US" sz="3200" dirty="0">
                <a:latin typeface="Times New Roman"/>
                <a:cs typeface="Times New Roman"/>
              </a:rPr>
              <a:t>whereas you do not know what </a:t>
            </a:r>
            <a:r>
              <a:rPr lang="en-US" sz="3200" i="1" dirty="0">
                <a:latin typeface="Times New Roman"/>
                <a:cs typeface="Times New Roman"/>
              </a:rPr>
              <a:t>will happen</a:t>
            </a:r>
            <a:r>
              <a:rPr lang="en-US" sz="3200" dirty="0">
                <a:latin typeface="Times New Roman"/>
                <a:cs typeface="Times New Roman"/>
              </a:rPr>
              <a:t> tomorrow.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For what </a:t>
            </a:r>
            <a:r>
              <a:rPr lang="en-US" sz="32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your life? It is even a vapor that appears for a little time and then vanishes away</a:t>
            </a:r>
            <a:r>
              <a:rPr lang="en-US" sz="3200" dirty="0">
                <a:latin typeface="Times New Roman"/>
                <a:cs typeface="Times New Roman"/>
              </a:rPr>
              <a:t>. </a:t>
            </a:r>
            <a:r>
              <a:rPr lang="en-US" sz="3200" dirty="0" smtClean="0">
                <a:latin typeface="Times New Roman"/>
                <a:cs typeface="Times New Roman"/>
              </a:rPr>
              <a:t>Jas 4:13,14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27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latin typeface="Times New Roman"/>
                <a:cs typeface="Times New Roman"/>
              </a:rPr>
              <a:t>St John </a:t>
            </a:r>
            <a:r>
              <a:rPr lang="en-US" sz="4000" b="1" u="sng" dirty="0" err="1" smtClean="0">
                <a:latin typeface="Times New Roman"/>
                <a:cs typeface="Times New Roman"/>
              </a:rPr>
              <a:t>Chrysotom</a:t>
            </a:r>
            <a:r>
              <a:rPr lang="en-US" sz="4000" b="1" u="sng" dirty="0" smtClean="0">
                <a:latin typeface="Times New Roman"/>
                <a:cs typeface="Times New Roman"/>
              </a:rPr>
              <a:t/>
            </a:r>
            <a:br>
              <a:rPr lang="en-US" sz="4000" b="1" u="sng" dirty="0" smtClean="0">
                <a:latin typeface="Times New Roman"/>
                <a:cs typeface="Times New Roman"/>
              </a:rPr>
            </a:br>
            <a:r>
              <a:rPr lang="en-GB" sz="1600" b="1" dirty="0">
                <a:latin typeface="Times New Roman"/>
                <a:cs typeface="Times New Roman"/>
              </a:rPr>
              <a:t>The Providence: St. John Chrysostom, translated from French by Aida Hanna, p.11</a:t>
            </a:r>
            <a:r>
              <a:rPr lang="en-GB" sz="1600" b="1" dirty="0" smtClean="0">
                <a:latin typeface="Times New Roman"/>
                <a:cs typeface="Times New Roman"/>
              </a:rPr>
              <a:t>.</a:t>
            </a:r>
            <a:endParaRPr lang="en-US" sz="16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sz="3600" dirty="0">
                <a:latin typeface="Times New Roman"/>
                <a:cs typeface="Times New Roman"/>
              </a:rPr>
              <a:t>Life here is </a:t>
            </a:r>
            <a:r>
              <a:rPr lang="en-GB" sz="36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just a path</a:t>
            </a:r>
            <a:r>
              <a:rPr lang="en-GB" sz="3600" dirty="0">
                <a:latin typeface="Times New Roman"/>
                <a:cs typeface="Times New Roman"/>
              </a:rPr>
              <a:t>, but our dwelling is in </a:t>
            </a:r>
            <a:r>
              <a:rPr lang="en-GB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the things to come</a:t>
            </a:r>
            <a:r>
              <a:rPr lang="en-GB" sz="3600" dirty="0">
                <a:latin typeface="Times New Roman"/>
                <a:cs typeface="Times New Roman"/>
              </a:rPr>
              <a:t>. Matters of this present life satisfy the spring, </a:t>
            </a:r>
            <a:r>
              <a:rPr lang="en-GB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but the life to come is like a rock, which cannot be destroyed</a:t>
            </a:r>
            <a:r>
              <a:rPr lang="en-GB" sz="3600" dirty="0"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Many people were added to the Lord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207964" cy="438699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21 </a:t>
            </a:r>
            <a:r>
              <a:rPr lang="en-US" sz="2800" dirty="0">
                <a:latin typeface="Times New Roman"/>
                <a:cs typeface="Times New Roman"/>
              </a:rPr>
              <a:t>And the hand of 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 Lord was with them</a:t>
            </a:r>
            <a:r>
              <a:rPr lang="en-US" sz="2800" dirty="0">
                <a:latin typeface="Times New Roman"/>
                <a:cs typeface="Times New Roman"/>
              </a:rPr>
              <a:t>, and a great number believed and turned to the Lord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r>
              <a:rPr lang="en-US" sz="2800" b="1" dirty="0" smtClean="0">
                <a:latin typeface="Times New Roman"/>
                <a:cs typeface="Times New Roman"/>
              </a:rPr>
              <a:t>22</a:t>
            </a:r>
            <a:r>
              <a:rPr lang="en-US" sz="2800" b="1" dirty="0">
                <a:latin typeface="Times New Roman"/>
                <a:cs typeface="Times New Roman"/>
              </a:rPr>
              <a:t> </a:t>
            </a:r>
            <a:r>
              <a:rPr lang="en-US" sz="2800" dirty="0">
                <a:latin typeface="Times New Roman"/>
                <a:cs typeface="Times New Roman"/>
              </a:rPr>
              <a:t>Then news of these things came to the ears of the church in Jerusalem, and they sent out Barnabas to go as far as Antioch. </a:t>
            </a:r>
            <a:r>
              <a:rPr lang="en-US" sz="2800" b="1" dirty="0">
                <a:latin typeface="Times New Roman"/>
                <a:cs typeface="Times New Roman"/>
              </a:rPr>
              <a:t>23 </a:t>
            </a:r>
            <a:r>
              <a:rPr lang="en-US" sz="28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When he came and had seen the grace of God, he was glad, and encouraged them </a:t>
            </a:r>
            <a:r>
              <a:rPr lang="en-US" sz="2800" dirty="0">
                <a:latin typeface="Times New Roman"/>
                <a:cs typeface="Times New Roman"/>
              </a:rPr>
              <a:t>all that with purpose of heart they should continue with the Lord. </a:t>
            </a:r>
            <a:r>
              <a:rPr lang="en-US" sz="2800" b="1" dirty="0">
                <a:latin typeface="Times New Roman"/>
                <a:cs typeface="Times New Roman"/>
              </a:rPr>
              <a:t>24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 For he was a good man, full of the Holy Spirit and of faith</a:t>
            </a:r>
            <a:r>
              <a:rPr lang="en-US" sz="2800" dirty="0">
                <a:latin typeface="Times New Roman"/>
                <a:cs typeface="Times New Roman"/>
              </a:rPr>
              <a:t>. And a </a:t>
            </a:r>
            <a:r>
              <a:rPr lang="en-US" sz="2800" b="1" u="sng" dirty="0">
                <a:solidFill>
                  <a:srgbClr val="3366FF"/>
                </a:solidFill>
                <a:latin typeface="Times New Roman"/>
                <a:cs typeface="Times New Roman"/>
              </a:rPr>
              <a:t>great many people were added to the Lord</a:t>
            </a:r>
            <a:r>
              <a:rPr lang="en-US" sz="2800" b="1" u="sng" dirty="0" smtClean="0">
                <a:solidFill>
                  <a:srgbClr val="3366FF"/>
                </a:solidFill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atin typeface="Times New Roman"/>
                <a:cs typeface="Times New Roman"/>
              </a:rPr>
              <a:t>Acts 11:21-24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115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5078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Enjoy it now and watch</a:t>
            </a:r>
            <a:endParaRPr lang="en-US" b="1" u="sng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821278"/>
            <a:ext cx="6883400" cy="46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Enjoy it Now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Shall Your </a:t>
            </a:r>
            <a:r>
              <a:rPr lang="en-US" sz="3200" b="1" u="sng" dirty="0" err="1">
                <a:solidFill>
                  <a:srgbClr val="008000"/>
                </a:solidFill>
                <a:latin typeface="Times New Roman"/>
                <a:cs typeface="Times New Roman"/>
              </a:rPr>
              <a:t>lovingkindness</a:t>
            </a:r>
            <a:r>
              <a:rPr lang="en-US" sz="3200" dirty="0">
                <a:latin typeface="Times New Roman"/>
                <a:cs typeface="Times New Roman"/>
              </a:rPr>
              <a:t> be declared in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 grave</a:t>
            </a:r>
            <a:r>
              <a:rPr lang="en-US" sz="3200" dirty="0">
                <a:latin typeface="Times New Roman"/>
                <a:cs typeface="Times New Roman"/>
              </a:rPr>
              <a:t>? 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Or Your </a:t>
            </a:r>
            <a:r>
              <a:rPr lang="en-US" sz="32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faithfulness</a:t>
            </a:r>
            <a:r>
              <a:rPr lang="en-US" sz="3200" dirty="0">
                <a:latin typeface="Times New Roman"/>
                <a:cs typeface="Times New Roman"/>
              </a:rPr>
              <a:t> in the place of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destruction</a:t>
            </a:r>
            <a:r>
              <a:rPr lang="en-US" sz="3200" dirty="0">
                <a:latin typeface="Times New Roman"/>
                <a:cs typeface="Times New Roman"/>
              </a:rPr>
              <a:t>? </a:t>
            </a:r>
            <a:r>
              <a:rPr lang="en-US" sz="3200" dirty="0" smtClean="0">
                <a:latin typeface="Times New Roman"/>
                <a:cs typeface="Times New Roman"/>
              </a:rPr>
              <a:t> Shall </a:t>
            </a:r>
            <a:r>
              <a:rPr lang="en-US" sz="3200" dirty="0">
                <a:latin typeface="Times New Roman"/>
                <a:cs typeface="Times New Roman"/>
              </a:rPr>
              <a:t>Your </a:t>
            </a:r>
            <a:r>
              <a:rPr lang="en-US" sz="32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wonders</a:t>
            </a:r>
            <a:r>
              <a:rPr lang="en-US" sz="3200" dirty="0">
                <a:latin typeface="Times New Roman"/>
                <a:cs typeface="Times New Roman"/>
              </a:rPr>
              <a:t> be known in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 dark</a:t>
            </a:r>
            <a:r>
              <a:rPr lang="en-US" sz="3200" dirty="0">
                <a:latin typeface="Times New Roman"/>
                <a:cs typeface="Times New Roman"/>
              </a:rPr>
              <a:t>? </a:t>
            </a:r>
            <a:r>
              <a:rPr lang="en-US" sz="3200" dirty="0" smtClean="0">
                <a:latin typeface="Times New Roman"/>
                <a:cs typeface="Times New Roman"/>
              </a:rPr>
              <a:t> And </a:t>
            </a:r>
            <a:r>
              <a:rPr lang="en-US" sz="3200" dirty="0">
                <a:latin typeface="Times New Roman"/>
                <a:cs typeface="Times New Roman"/>
              </a:rPr>
              <a:t>Your </a:t>
            </a:r>
            <a:r>
              <a:rPr lang="en-US" sz="32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righteousness</a:t>
            </a:r>
            <a:r>
              <a:rPr lang="en-US" sz="3200" dirty="0">
                <a:latin typeface="Times New Roman"/>
                <a:cs typeface="Times New Roman"/>
              </a:rPr>
              <a:t> in the land of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forgetfulness</a:t>
            </a:r>
            <a:r>
              <a:rPr lang="en-US" sz="3200" dirty="0" smtClean="0">
                <a:latin typeface="Times New Roman"/>
                <a:cs typeface="Times New Roman"/>
              </a:rPr>
              <a:t>? PS 88:11,12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63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 End of the Creed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We look for </a:t>
            </a:r>
            <a:r>
              <a:rPr lang="en-US" sz="5400" dirty="0">
                <a:latin typeface="Times New Roman"/>
                <a:cs typeface="Times New Roman"/>
              </a:rPr>
              <a:t>the resurrection of the dead, and the </a:t>
            </a:r>
            <a:r>
              <a:rPr lang="en-US" sz="5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life of the coming age</a:t>
            </a:r>
            <a:r>
              <a:rPr lang="en-US" sz="5400" dirty="0">
                <a:latin typeface="Times New Roman"/>
                <a:cs typeface="Times New Roman"/>
              </a:rPr>
              <a:t>. Amen.</a:t>
            </a:r>
            <a:endParaRPr lang="en-US" sz="5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566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Times New Roman"/>
                <a:cs typeface="Times New Roman"/>
              </a:rPr>
              <a:t>Looking forward and be diligent </a:t>
            </a:r>
            <a:endParaRPr lang="en-US" sz="32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077201" cy="42926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 looking for and hastening the coming of the day of God</a:t>
            </a:r>
            <a:r>
              <a:rPr lang="en-US" sz="3600" dirty="0">
                <a:latin typeface="Times New Roman"/>
                <a:cs typeface="Times New Roman"/>
              </a:rPr>
              <a:t>, because of which the heavens will be dissolved, being on fire, and the elements will melt with fervent heat</a:t>
            </a:r>
            <a:r>
              <a:rPr lang="en-US" sz="3600" dirty="0" smtClean="0">
                <a:latin typeface="Times New Roman"/>
                <a:cs typeface="Times New Roman"/>
              </a:rPr>
              <a:t>? …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Therefore, beloved, looking forward to these things, be diligent to be found by Him in peace, without spot and blameless</a:t>
            </a:r>
            <a:r>
              <a:rPr lang="en-US" sz="3600" dirty="0" smtClean="0">
                <a:latin typeface="Times New Roman"/>
                <a:cs typeface="Times New Roman"/>
              </a:rPr>
              <a:t>; 2 Pet 3:12,14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61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Let no one deceives you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“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Tell us</a:t>
            </a:r>
            <a:r>
              <a:rPr lang="en-US" sz="3600" dirty="0">
                <a:latin typeface="Times New Roman"/>
                <a:cs typeface="Times New Roman"/>
              </a:rPr>
              <a:t>, when will these things be? And what </a:t>
            </a:r>
            <a:r>
              <a:rPr lang="en-US" sz="3600" i="1" dirty="0">
                <a:latin typeface="Times New Roman"/>
                <a:cs typeface="Times New Roman"/>
              </a:rPr>
              <a:t>will be</a:t>
            </a:r>
            <a:r>
              <a:rPr lang="en-US" sz="3600" dirty="0">
                <a:latin typeface="Times New Roman"/>
                <a:cs typeface="Times New Roman"/>
              </a:rPr>
              <a:t> the sign when all these things will be fulfilled?</a:t>
            </a:r>
            <a:r>
              <a:rPr lang="en-US" sz="3600" dirty="0" smtClean="0">
                <a:latin typeface="Times New Roman"/>
                <a:cs typeface="Times New Roman"/>
              </a:rPr>
              <a:t>” </a:t>
            </a:r>
            <a:r>
              <a:rPr lang="en-US" sz="3600" b="1" dirty="0">
                <a:latin typeface="Times New Roman"/>
                <a:cs typeface="Times New Roman"/>
              </a:rPr>
              <a:t> </a:t>
            </a:r>
            <a:r>
              <a:rPr lang="en-US" sz="3600" dirty="0">
                <a:latin typeface="Times New Roman"/>
                <a:cs typeface="Times New Roman"/>
              </a:rPr>
              <a:t>And Jesus, answering them, began to say: “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Take heed that no one deceives you</a:t>
            </a:r>
            <a:r>
              <a:rPr lang="en-US" sz="3600" dirty="0" smtClean="0">
                <a:latin typeface="Times New Roman"/>
                <a:cs typeface="Times New Roman"/>
              </a:rPr>
              <a:t>. Mk 13:3,5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435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5000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 Fourth Sunday of </a:t>
            </a:r>
            <a:r>
              <a:rPr lang="en-US" b="1" u="sng" dirty="0" err="1" smtClean="0">
                <a:latin typeface="Times New Roman"/>
                <a:cs typeface="Times New Roman"/>
              </a:rPr>
              <a:t>Messra</a:t>
            </a:r>
            <a:r>
              <a:rPr lang="en-US" b="1" u="sng" dirty="0" smtClean="0">
                <a:latin typeface="Times New Roman"/>
                <a:cs typeface="Times New Roman"/>
              </a:rPr>
              <a:t> 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3600" b="1" dirty="0" smtClean="0">
                <a:latin typeface="Times New Roman"/>
                <a:cs typeface="Times New Roman"/>
              </a:rPr>
              <a:t>But you are the sons of Light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3600" b="1" dirty="0">
                <a:latin typeface="Times New Roman"/>
                <a:cs typeface="Times New Roman"/>
              </a:rPr>
              <a:t>The Word leads us to the </a:t>
            </a:r>
            <a:r>
              <a:rPr lang="en-US" sz="3600" b="1" dirty="0" smtClean="0">
                <a:latin typeface="Times New Roman"/>
                <a:cs typeface="Times New Roman"/>
              </a:rPr>
              <a:t>Light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3600" b="1" u="sng" dirty="0">
                <a:latin typeface="Times New Roman"/>
                <a:cs typeface="Times New Roman"/>
              </a:rPr>
              <a:t>Submit, resist and draw </a:t>
            </a:r>
            <a:r>
              <a:rPr lang="en-US" sz="3600" b="1" u="sng" dirty="0" smtClean="0">
                <a:latin typeface="Times New Roman"/>
                <a:cs typeface="Times New Roman"/>
              </a:rPr>
              <a:t>near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3600" b="1" u="sng" dirty="0" smtClean="0">
                <a:latin typeface="Times New Roman"/>
                <a:cs typeface="Times New Roman"/>
              </a:rPr>
              <a:t>Many will be added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3600" b="1" u="sng" dirty="0" smtClean="0">
                <a:latin typeface="Times New Roman"/>
                <a:cs typeface="Times New Roman"/>
              </a:rPr>
              <a:t>Enjoy now and Watch!</a:t>
            </a:r>
            <a:endParaRPr lang="en-US" sz="3600" b="1" dirty="0" smtClean="0">
              <a:latin typeface="Times New Roman"/>
              <a:cs typeface="Times New Roman"/>
            </a:endParaRPr>
          </a:p>
          <a:p>
            <a:pPr marL="457200" indent="-457200">
              <a:buFont typeface="+mj-ea"/>
              <a:buAutoNum type="circleNumDbPlain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8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Watch !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023599" cy="418212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35 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Watch therefore</a:t>
            </a:r>
            <a:r>
              <a:rPr lang="en-US" sz="3600" dirty="0">
                <a:latin typeface="Times New Roman"/>
                <a:cs typeface="Times New Roman"/>
              </a:rPr>
              <a:t>, for you do not know when the master of the house is </a:t>
            </a:r>
            <a:r>
              <a:rPr lang="en-US" sz="3600" dirty="0" smtClean="0">
                <a:latin typeface="Times New Roman"/>
                <a:cs typeface="Times New Roman"/>
              </a:rPr>
              <a:t>coming in </a:t>
            </a:r>
            <a:r>
              <a:rPr lang="en-US" sz="3600" dirty="0">
                <a:latin typeface="Times New Roman"/>
                <a:cs typeface="Times New Roman"/>
              </a:rPr>
              <a:t>the evening, at midnight, at the crowing of the rooster, or in the </a:t>
            </a:r>
            <a:r>
              <a:rPr lang="en-US" sz="3600" dirty="0" smtClean="0">
                <a:latin typeface="Times New Roman"/>
                <a:cs typeface="Times New Roman"/>
              </a:rPr>
              <a:t>morning </a:t>
            </a:r>
            <a:r>
              <a:rPr lang="en-US" sz="3600" b="1" dirty="0">
                <a:latin typeface="Times New Roman"/>
                <a:cs typeface="Times New Roman"/>
              </a:rPr>
              <a:t>36 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lest, coming suddenly</a:t>
            </a:r>
            <a:r>
              <a:rPr lang="en-US" sz="3600" dirty="0">
                <a:latin typeface="Times New Roman"/>
                <a:cs typeface="Times New Roman"/>
              </a:rPr>
              <a:t>, he find you sleeping. </a:t>
            </a:r>
            <a:r>
              <a:rPr lang="en-US" sz="3600" b="1" dirty="0">
                <a:latin typeface="Times New Roman"/>
                <a:cs typeface="Times New Roman"/>
              </a:rPr>
              <a:t>37 </a:t>
            </a:r>
            <a:r>
              <a:rPr lang="en-US" sz="3600" dirty="0">
                <a:latin typeface="Times New Roman"/>
                <a:cs typeface="Times New Roman"/>
              </a:rPr>
              <a:t>And what I say to you,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I say to all: Watch!</a:t>
            </a:r>
            <a:r>
              <a:rPr lang="en-US" sz="3600" dirty="0" smtClean="0">
                <a:latin typeface="Times New Roman"/>
                <a:cs typeface="Times New Roman"/>
              </a:rPr>
              <a:t>” Mk 13:35,36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47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/>
                <a:cs typeface="Times New Roman"/>
              </a:rPr>
              <a:t>St. John Chrysostom	</a:t>
            </a:r>
            <a:endParaRPr lang="en-US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He does not just care for us, but </a:t>
            </a:r>
            <a:r>
              <a:rPr lang="en-US" sz="44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loves us </a:t>
            </a:r>
            <a:r>
              <a:rPr lang="en-US" sz="4400" b="1" u="sng" dirty="0" smtClean="0">
                <a:solidFill>
                  <a:srgbClr val="990000"/>
                </a:solidFill>
                <a:latin typeface="Times New Roman"/>
                <a:cs typeface="Times New Roman"/>
              </a:rPr>
              <a:t>with no </a:t>
            </a:r>
            <a:r>
              <a:rPr lang="en-US" sz="4400" b="1" u="sng" dirty="0">
                <a:solidFill>
                  <a:srgbClr val="990000"/>
                </a:solidFill>
                <a:latin typeface="Times New Roman"/>
                <a:cs typeface="Times New Roman"/>
              </a:rPr>
              <a:t>limits</a:t>
            </a:r>
            <a:r>
              <a:rPr lang="en-US" sz="4400" b="1" dirty="0">
                <a:latin typeface="Times New Roman"/>
                <a:cs typeface="Times New Roman"/>
              </a:rPr>
              <a:t>, a flaring unquenchable holy love</a:t>
            </a:r>
            <a:r>
              <a:rPr lang="en-US" sz="4400" b="1" dirty="0" smtClean="0">
                <a:latin typeface="Times New Roman"/>
                <a:cs typeface="Times New Roman"/>
              </a:rPr>
              <a:t>, and </a:t>
            </a:r>
            <a:r>
              <a:rPr lang="en-US" sz="4400" b="1" dirty="0">
                <a:latin typeface="Times New Roman"/>
                <a:cs typeface="Times New Roman"/>
              </a:rPr>
              <a:t>a truly unbreakable strong love.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9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b="1" u="sng" dirty="0" smtClean="0">
                <a:latin typeface="Times New Roman"/>
                <a:cs typeface="Times New Roman"/>
              </a:rPr>
              <a:t>Basil </a:t>
            </a:r>
            <a:r>
              <a:rPr lang="en-US" sz="4000" b="1" u="sng" dirty="0">
                <a:latin typeface="Times New Roman"/>
                <a:cs typeface="Times New Roman"/>
              </a:rPr>
              <a:t>the Great, </a:t>
            </a:r>
            <a:r>
              <a:rPr lang="en-US" sz="4000" b="1" u="sng" dirty="0" smtClean="0">
                <a:latin typeface="Times New Roman"/>
                <a:cs typeface="Times New Roman"/>
              </a:rPr>
              <a:t/>
            </a:r>
            <a:br>
              <a:rPr lang="en-US" sz="4000" b="1" u="sng" dirty="0" smtClean="0">
                <a:latin typeface="Times New Roman"/>
                <a:cs typeface="Times New Roman"/>
              </a:rPr>
            </a:br>
            <a:r>
              <a:rPr lang="en-US" sz="2000" b="1" u="sng" dirty="0" smtClean="0">
                <a:latin typeface="Times New Roman"/>
                <a:cs typeface="Times New Roman"/>
              </a:rPr>
              <a:t>Commentary </a:t>
            </a:r>
            <a:r>
              <a:rPr lang="en-US" sz="2000" b="1" u="sng" dirty="0">
                <a:latin typeface="Times New Roman"/>
                <a:cs typeface="Times New Roman"/>
              </a:rPr>
              <a:t>on Psalm 1</a:t>
            </a:r>
            <a:r>
              <a:rPr lang="en-US" sz="2000" b="1" u="sng" dirty="0" smtClean="0">
                <a:latin typeface="Times New Roman"/>
                <a:cs typeface="Times New Roman"/>
              </a:rPr>
              <a:t>, 4th </a:t>
            </a:r>
            <a:r>
              <a:rPr lang="en-US" sz="2000" b="1" u="sng" dirty="0">
                <a:latin typeface="Times New Roman"/>
                <a:cs typeface="Times New Roman"/>
              </a:rPr>
              <a:t>century</a:t>
            </a:r>
            <a:endParaRPr lang="en-US" sz="20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Any part of the Scriptures you like to choose is inspired by God</a:t>
            </a:r>
            <a:r>
              <a:rPr lang="en-US" sz="3200" dirty="0">
                <a:latin typeface="Times New Roman"/>
                <a:cs typeface="Times New Roman"/>
              </a:rPr>
              <a:t>. The </a:t>
            </a:r>
            <a:r>
              <a:rPr lang="en-US" sz="32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Holy Spirit </a:t>
            </a:r>
            <a:r>
              <a:rPr lang="en-US" sz="32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composed </a:t>
            </a:r>
            <a:r>
              <a:rPr lang="en-US" sz="32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the Scriptures so that in them</a:t>
            </a:r>
            <a:r>
              <a:rPr lang="en-US" sz="3200" dirty="0">
                <a:latin typeface="Times New Roman"/>
                <a:cs typeface="Times New Roman"/>
              </a:rPr>
              <a:t>, as in a </a:t>
            </a:r>
            <a:r>
              <a:rPr lang="en-US" sz="4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pharmacy </a:t>
            </a:r>
            <a:r>
              <a:rPr lang="en-US" sz="3200" dirty="0">
                <a:latin typeface="Times New Roman"/>
                <a:cs typeface="Times New Roman"/>
              </a:rPr>
              <a:t>open to all souls, we </a:t>
            </a:r>
            <a:r>
              <a:rPr lang="en-US" sz="3200" dirty="0" smtClean="0">
                <a:latin typeface="Times New Roman"/>
                <a:cs typeface="Times New Roman"/>
              </a:rPr>
              <a:t>might </a:t>
            </a:r>
            <a:r>
              <a:rPr lang="en-US" sz="3200" dirty="0">
                <a:latin typeface="Times New Roman"/>
                <a:cs typeface="Times New Roman"/>
              </a:rPr>
              <a:t>each of us be </a:t>
            </a:r>
            <a:r>
              <a:rPr lang="en-US" sz="3200" dirty="0">
                <a:solidFill>
                  <a:srgbClr val="008000"/>
                </a:solidFill>
                <a:latin typeface="Times New Roman"/>
                <a:cs typeface="Times New Roman"/>
              </a:rPr>
              <a:t>able to find the medicine suited to our own particular illness.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But you are the sons of Light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9601"/>
            <a:ext cx="8300568" cy="4785644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Times New Roman"/>
                <a:cs typeface="Times New Roman"/>
              </a:rPr>
              <a:t> </a:t>
            </a:r>
            <a:r>
              <a:rPr lang="en-US" sz="2600" dirty="0">
                <a:latin typeface="Times New Roman"/>
                <a:cs typeface="Times New Roman"/>
              </a:rPr>
              <a:t>But concerning the times and the seasons, brethren, you have no need that I should write to you. </a:t>
            </a:r>
            <a:r>
              <a:rPr lang="en-US" sz="2600" b="1" dirty="0">
                <a:latin typeface="Times New Roman"/>
                <a:cs typeface="Times New Roman"/>
              </a:rPr>
              <a:t>2 </a:t>
            </a:r>
            <a:r>
              <a:rPr lang="en-US" sz="2600" dirty="0">
                <a:latin typeface="Times New Roman"/>
                <a:cs typeface="Times New Roman"/>
              </a:rPr>
              <a:t>For you yourselves know perfectly that the day of the Lord so comes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as a thief in the night</a:t>
            </a:r>
            <a:r>
              <a:rPr lang="en-US" sz="2600" dirty="0">
                <a:latin typeface="Times New Roman"/>
                <a:cs typeface="Times New Roman"/>
              </a:rPr>
              <a:t>. </a:t>
            </a:r>
            <a:r>
              <a:rPr lang="en-US" sz="2600" b="1" dirty="0">
                <a:latin typeface="Times New Roman"/>
                <a:cs typeface="Times New Roman"/>
              </a:rPr>
              <a:t>3 </a:t>
            </a:r>
            <a:r>
              <a:rPr lang="en-US" sz="2600" dirty="0">
                <a:latin typeface="Times New Roman"/>
                <a:cs typeface="Times New Roman"/>
              </a:rPr>
              <a:t>For when they say, “Peace and safety!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” then sudden destruction comes upon them</a:t>
            </a:r>
            <a:r>
              <a:rPr lang="en-US" sz="2600" dirty="0">
                <a:latin typeface="Times New Roman"/>
                <a:cs typeface="Times New Roman"/>
              </a:rPr>
              <a:t>, as labor pains upon a pregnant woman. And they shall not escape. </a:t>
            </a:r>
            <a:r>
              <a:rPr lang="en-US" sz="2600" b="1" dirty="0">
                <a:latin typeface="Times New Roman"/>
                <a:cs typeface="Times New Roman"/>
              </a:rPr>
              <a:t>4 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But you</a:t>
            </a:r>
            <a:r>
              <a:rPr lang="en-US" sz="2600" dirty="0">
                <a:latin typeface="Times New Roman"/>
                <a:cs typeface="Times New Roman"/>
              </a:rPr>
              <a:t>, brethren, 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are not in darkness</a:t>
            </a:r>
            <a:r>
              <a:rPr lang="en-US" sz="2600" dirty="0">
                <a:latin typeface="Times New Roman"/>
                <a:cs typeface="Times New Roman"/>
              </a:rPr>
              <a:t>, so that 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this Day should overtake you as a thief</a:t>
            </a:r>
            <a:r>
              <a:rPr lang="en-US" sz="2600" dirty="0">
                <a:latin typeface="Times New Roman"/>
                <a:cs typeface="Times New Roman"/>
              </a:rPr>
              <a:t>. </a:t>
            </a:r>
            <a:r>
              <a:rPr lang="en-US" sz="2600" b="1" dirty="0">
                <a:latin typeface="Times New Roman"/>
                <a:cs typeface="Times New Roman"/>
              </a:rPr>
              <a:t>5 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You are all sons of light and sons of the day. </a:t>
            </a:r>
            <a:r>
              <a:rPr lang="en-US" sz="2600" dirty="0">
                <a:latin typeface="Times New Roman"/>
                <a:cs typeface="Times New Roman"/>
              </a:rPr>
              <a:t>We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are not of the night nor of darkness. </a:t>
            </a:r>
            <a:r>
              <a:rPr lang="en-US" sz="2600" b="1" dirty="0">
                <a:latin typeface="Times New Roman"/>
                <a:cs typeface="Times New Roman"/>
              </a:rPr>
              <a:t>6 </a:t>
            </a:r>
            <a:r>
              <a:rPr lang="en-US" sz="2600" dirty="0">
                <a:latin typeface="Times New Roman"/>
                <a:cs typeface="Times New Roman"/>
              </a:rPr>
              <a:t>Therefore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let us not sleep</a:t>
            </a:r>
            <a:r>
              <a:rPr lang="en-US" sz="2600" dirty="0">
                <a:latin typeface="Times New Roman"/>
                <a:cs typeface="Times New Roman"/>
              </a:rPr>
              <a:t>, as 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others </a:t>
            </a:r>
            <a:r>
              <a:rPr lang="en-US" sz="26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do,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but let us watch and be sober</a:t>
            </a:r>
            <a:r>
              <a:rPr lang="en-US" sz="2600" dirty="0">
                <a:latin typeface="Times New Roman"/>
                <a:cs typeface="Times New Roman"/>
              </a:rPr>
              <a:t>. </a:t>
            </a:r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39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 Word leads us to the Light</a:t>
            </a:r>
            <a:endParaRPr lang="en-US" b="1" u="sng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8" b="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17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 Authority of the Word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845619" cy="419795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For this reason we also thank God without </a:t>
            </a:r>
            <a:r>
              <a:rPr lang="en-US" sz="3600" dirty="0">
                <a:latin typeface="Times New Roman"/>
                <a:cs typeface="Times New Roman"/>
              </a:rPr>
              <a:t>ceasing, because when you received the word of God which you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heard from us</a:t>
            </a:r>
            <a:r>
              <a:rPr lang="en-US" sz="3600" dirty="0">
                <a:latin typeface="Times New Roman"/>
                <a:cs typeface="Times New Roman"/>
              </a:rPr>
              <a:t>, you welcomed </a:t>
            </a:r>
            <a:r>
              <a:rPr lang="en-US" sz="3600" i="1" dirty="0">
                <a:latin typeface="Times New Roman"/>
                <a:cs typeface="Times New Roman"/>
              </a:rPr>
              <a:t>it</a:t>
            </a:r>
            <a:r>
              <a:rPr lang="en-US" sz="3600" dirty="0">
                <a:latin typeface="Times New Roman"/>
                <a:cs typeface="Times New Roman"/>
              </a:rPr>
              <a:t> not </a:t>
            </a:r>
            <a:r>
              <a:rPr lang="en-US" sz="3600" i="1" dirty="0">
                <a:latin typeface="Times New Roman"/>
                <a:cs typeface="Times New Roman"/>
              </a:rPr>
              <a:t>as</a:t>
            </a:r>
            <a:r>
              <a:rPr lang="en-US" sz="3600" dirty="0">
                <a:latin typeface="Times New Roman"/>
                <a:cs typeface="Times New Roman"/>
              </a:rPr>
              <a:t> the word of men,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but as it is in truth</a:t>
            </a:r>
            <a:r>
              <a:rPr lang="en-US" sz="3600" dirty="0">
                <a:latin typeface="Times New Roman"/>
                <a:cs typeface="Times New Roman"/>
              </a:rPr>
              <a:t>,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 word of God,</a:t>
            </a:r>
            <a:r>
              <a:rPr lang="en-US" sz="3600" dirty="0">
                <a:latin typeface="Times New Roman"/>
                <a:cs typeface="Times New Roman"/>
              </a:rPr>
              <a:t> which also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effectively works in you who believe</a:t>
            </a:r>
            <a:r>
              <a:rPr lang="en-US" sz="3600" dirty="0" smtClean="0">
                <a:latin typeface="Times New Roman"/>
                <a:cs typeface="Times New Roman"/>
              </a:rPr>
              <a:t>. 1 </a:t>
            </a:r>
            <a:r>
              <a:rPr lang="en-US" sz="3600" dirty="0" err="1" smtClean="0">
                <a:latin typeface="Times New Roman"/>
                <a:cs typeface="Times New Roman"/>
              </a:rPr>
              <a:t>Thes</a:t>
            </a:r>
            <a:r>
              <a:rPr lang="en-US" sz="3600" dirty="0" smtClean="0">
                <a:latin typeface="Times New Roman"/>
                <a:cs typeface="Times New Roman"/>
              </a:rPr>
              <a:t> 2:13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95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You are our Glory and Joy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19 </a:t>
            </a:r>
            <a:r>
              <a:rPr lang="en-US" sz="4000" dirty="0">
                <a:latin typeface="Times New Roman"/>
                <a:cs typeface="Times New Roman"/>
              </a:rPr>
              <a:t>For what </a:t>
            </a:r>
            <a:r>
              <a:rPr lang="en-US" sz="4000" i="1" dirty="0">
                <a:latin typeface="Times New Roman"/>
                <a:cs typeface="Times New Roman"/>
              </a:rPr>
              <a:t>is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our hope</a:t>
            </a:r>
            <a:r>
              <a:rPr lang="en-US" sz="4000" dirty="0">
                <a:latin typeface="Times New Roman"/>
                <a:cs typeface="Times New Roman"/>
              </a:rPr>
              <a:t>, or joy, or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crown of rejoicing</a:t>
            </a:r>
            <a:r>
              <a:rPr lang="en-US" sz="4000" dirty="0">
                <a:latin typeface="Times New Roman"/>
                <a:cs typeface="Times New Roman"/>
              </a:rPr>
              <a:t>? </a:t>
            </a:r>
            <a:r>
              <a:rPr lang="en-US" sz="4000" i="1" dirty="0">
                <a:latin typeface="Times New Roman"/>
                <a:cs typeface="Times New Roman"/>
              </a:rPr>
              <a:t>Is it</a:t>
            </a:r>
            <a:r>
              <a:rPr lang="en-US" sz="4000" dirty="0">
                <a:latin typeface="Times New Roman"/>
                <a:cs typeface="Times New Roman"/>
              </a:rPr>
              <a:t> not even you in the presence of our Lord Jesus </a:t>
            </a:r>
            <a:r>
              <a:rPr lang="en-US" sz="4000" u="sng" dirty="0">
                <a:solidFill>
                  <a:srgbClr val="FF0000"/>
                </a:solidFill>
                <a:latin typeface="Times New Roman"/>
                <a:cs typeface="Times New Roman"/>
              </a:rPr>
              <a:t>Christ at His coming</a:t>
            </a:r>
            <a:r>
              <a:rPr lang="en-US" sz="4000" dirty="0">
                <a:latin typeface="Times New Roman"/>
                <a:cs typeface="Times New Roman"/>
              </a:rPr>
              <a:t>? </a:t>
            </a:r>
            <a:r>
              <a:rPr lang="en-US" sz="4000" b="1" dirty="0">
                <a:latin typeface="Times New Roman"/>
                <a:cs typeface="Times New Roman"/>
              </a:rPr>
              <a:t>20 </a:t>
            </a:r>
            <a:r>
              <a:rPr lang="en-US" sz="4000" dirty="0">
                <a:latin typeface="Times New Roman"/>
                <a:cs typeface="Times New Roman"/>
              </a:rPr>
              <a:t>For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you are our glory and joy</a:t>
            </a:r>
            <a:r>
              <a:rPr lang="en-US" sz="4000" dirty="0" smtClean="0">
                <a:latin typeface="Times New Roman"/>
                <a:cs typeface="Times New Roman"/>
              </a:rPr>
              <a:t>. 1 </a:t>
            </a:r>
            <a:r>
              <a:rPr lang="en-US" sz="4000" dirty="0" err="1" smtClean="0">
                <a:latin typeface="Times New Roman"/>
                <a:cs typeface="Times New Roman"/>
              </a:rPr>
              <a:t>Thes</a:t>
            </a:r>
            <a:r>
              <a:rPr lang="en-US" sz="4000" dirty="0" smtClean="0">
                <a:latin typeface="Times New Roman"/>
                <a:cs typeface="Times New Roman"/>
              </a:rPr>
              <a:t> 2:19,20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695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We Live if you stand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447539" cy="43116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7 </a:t>
            </a:r>
            <a:r>
              <a:rPr lang="en-US" sz="4400" dirty="0">
                <a:latin typeface="Times New Roman"/>
                <a:cs typeface="Times New Roman"/>
              </a:rPr>
              <a:t>therefore, brethren, in all 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our affliction and distress </a:t>
            </a:r>
            <a:r>
              <a:rPr lang="en-US" sz="4400" dirty="0">
                <a:latin typeface="Times New Roman"/>
                <a:cs typeface="Times New Roman"/>
              </a:rPr>
              <a:t>we were 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comforted concerning you by your faith</a:t>
            </a:r>
            <a:r>
              <a:rPr lang="en-US" sz="4400" dirty="0">
                <a:latin typeface="Times New Roman"/>
                <a:cs typeface="Times New Roman"/>
              </a:rPr>
              <a:t>. </a:t>
            </a:r>
            <a:r>
              <a:rPr lang="en-US" sz="4400" b="1" dirty="0">
                <a:latin typeface="Times New Roman"/>
                <a:cs typeface="Times New Roman"/>
              </a:rPr>
              <a:t>8 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For now we live, if you stand fast in the Lord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4400" dirty="0" smtClean="0">
                <a:latin typeface="Times New Roman"/>
                <a:cs typeface="Times New Roman"/>
              </a:rPr>
              <a:t> 1 </a:t>
            </a:r>
            <a:r>
              <a:rPr lang="en-US" sz="4400" dirty="0" err="1" smtClean="0">
                <a:latin typeface="Times New Roman"/>
                <a:cs typeface="Times New Roman"/>
              </a:rPr>
              <a:t>Thes</a:t>
            </a:r>
            <a:r>
              <a:rPr lang="en-US" sz="4400" dirty="0" smtClean="0">
                <a:latin typeface="Times New Roman"/>
                <a:cs typeface="Times New Roman"/>
              </a:rPr>
              <a:t> 3:7,8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73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u="sng" dirty="0">
                <a:latin typeface="Times New Roman"/>
                <a:cs typeface="Times New Roman"/>
              </a:rPr>
              <a:t>St. Augustine </a:t>
            </a:r>
            <a:r>
              <a:rPr lang="en-GB" sz="4000" b="1" u="sng" dirty="0" smtClean="0">
                <a:latin typeface="Times New Roman"/>
                <a:cs typeface="Times New Roman"/>
              </a:rPr>
              <a:t/>
            </a:r>
            <a:br>
              <a:rPr lang="en-GB" sz="4000" b="1" u="sng" dirty="0" smtClean="0">
                <a:latin typeface="Times New Roman"/>
                <a:cs typeface="Times New Roman"/>
              </a:rPr>
            </a:br>
            <a:r>
              <a:rPr lang="en-GB" sz="2000" i="1" dirty="0">
                <a:latin typeface="Times New Roman"/>
                <a:cs typeface="Times New Roman"/>
              </a:rPr>
              <a:t>Sermons on N.T. 54:4</a:t>
            </a:r>
            <a:r>
              <a:rPr lang="en-GB" i="1" dirty="0" smtClean="0"/>
              <a:t>.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GB" sz="3200" dirty="0" smtClean="0">
                <a:latin typeface="Times New Roman"/>
                <a:cs typeface="Times New Roman"/>
              </a:rPr>
              <a:t>St</a:t>
            </a:r>
            <a:r>
              <a:rPr lang="en-GB" sz="3200" dirty="0">
                <a:latin typeface="Times New Roman"/>
                <a:cs typeface="Times New Roman"/>
              </a:rPr>
              <a:t>. Paul </a:t>
            </a:r>
            <a:r>
              <a:rPr lang="en-GB" sz="3200" dirty="0" smtClean="0">
                <a:latin typeface="Times New Roman"/>
                <a:cs typeface="Times New Roman"/>
              </a:rPr>
              <a:t> </a:t>
            </a:r>
            <a:r>
              <a:rPr lang="en-GB" sz="3200" dirty="0">
                <a:latin typeface="Times New Roman"/>
                <a:cs typeface="Times New Roman"/>
              </a:rPr>
              <a:t>did not want them </a:t>
            </a:r>
            <a:r>
              <a:rPr lang="en-GB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to be </a:t>
            </a:r>
            <a:r>
              <a:rPr lang="en-GB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steadfast </a:t>
            </a:r>
            <a:r>
              <a:rPr lang="en-GB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in him but in the Lord</a:t>
            </a:r>
            <a:r>
              <a:rPr lang="en-GB" sz="3200" dirty="0">
                <a:latin typeface="Times New Roman"/>
                <a:cs typeface="Times New Roman"/>
              </a:rPr>
              <a:t>, for “</a:t>
            </a:r>
            <a:r>
              <a:rPr lang="en-GB" sz="3200" i="1" dirty="0">
                <a:latin typeface="Times New Roman"/>
                <a:cs typeface="Times New Roman"/>
              </a:rPr>
              <a:t>Neither he who plants is anything, nor he who waters, but God who gives the increase</a:t>
            </a:r>
            <a:r>
              <a:rPr lang="en-GB" sz="3200" dirty="0">
                <a:latin typeface="Times New Roman"/>
                <a:cs typeface="Times New Roman"/>
              </a:rPr>
              <a:t>” (1 Cor. 3:7). </a:t>
            </a:r>
            <a:r>
              <a:rPr lang="en-GB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What rejoices a wise shepherd is the steadfastness of his people and not their attachment to his person</a:t>
            </a:r>
            <a:r>
              <a:rPr lang="en-GB" sz="32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54397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267</TotalTime>
  <Words>466</Words>
  <Application>Microsoft Macintosh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Plaza</vt:lpstr>
      <vt:lpstr>But you are the sons of Light</vt:lpstr>
      <vt:lpstr>The Fourth Sunday of Messra </vt:lpstr>
      <vt:lpstr>  Basil the Great,  Commentary on Psalm 1, 4th century</vt:lpstr>
      <vt:lpstr>But you are the sons of Light</vt:lpstr>
      <vt:lpstr>The Word leads us to the Light</vt:lpstr>
      <vt:lpstr>The Authority of the Word</vt:lpstr>
      <vt:lpstr>You are our Glory and Joy</vt:lpstr>
      <vt:lpstr>We Live if you stand</vt:lpstr>
      <vt:lpstr>St. Augustine  Sermons on N.T. 54:4.</vt:lpstr>
      <vt:lpstr>Submit, resist and draw near</vt:lpstr>
      <vt:lpstr>Submit</vt:lpstr>
      <vt:lpstr>It is Even a Vapor</vt:lpstr>
      <vt:lpstr>St John Chrysotom The Providence: St. John Chrysostom, translated from French by Aida Hanna, p.11.</vt:lpstr>
      <vt:lpstr>Many people were added to the Lord</vt:lpstr>
      <vt:lpstr>Enjoy it now and watch</vt:lpstr>
      <vt:lpstr>Enjoy it Now</vt:lpstr>
      <vt:lpstr>The End of the Creed</vt:lpstr>
      <vt:lpstr>Looking forward and be diligent </vt:lpstr>
      <vt:lpstr>Let no one deceives you</vt:lpstr>
      <vt:lpstr>Watch !</vt:lpstr>
      <vt:lpstr>St. John Chrysostom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Abouna</dc:creator>
  <cp:lastModifiedBy>Abouna</cp:lastModifiedBy>
  <cp:revision>13</cp:revision>
  <dcterms:created xsi:type="dcterms:W3CDTF">2016-08-26T17:00:38Z</dcterms:created>
  <dcterms:modified xsi:type="dcterms:W3CDTF">2016-08-26T21:28:25Z</dcterms:modified>
</cp:coreProperties>
</file>