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69" r:id="rId6"/>
    <p:sldId id="264" r:id="rId7"/>
    <p:sldId id="259" r:id="rId8"/>
    <p:sldId id="260" r:id="rId9"/>
    <p:sldId id="261" r:id="rId10"/>
    <p:sldId id="262" r:id="rId11"/>
    <p:sldId id="266" r:id="rId12"/>
    <p:sldId id="263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/>
    <p:restoredTop sz="93350"/>
  </p:normalViewPr>
  <p:slideViewPr>
    <p:cSldViewPr snapToGrid="0" snapToObjects="1">
      <p:cViewPr varScale="1">
        <p:scale>
          <a:sx n="62" d="100"/>
          <a:sy n="62" d="100"/>
        </p:scale>
        <p:origin x="3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477" y="4395965"/>
            <a:ext cx="8730007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Brokenness as mystery of revival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810661"/>
            <a:ext cx="5458968" cy="62179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/>
              <a:t>Fifth </a:t>
            </a:r>
            <a:r>
              <a:rPr lang="en-US" sz="2000" b="1" dirty="0" smtClean="0"/>
              <a:t>Sunday</a:t>
            </a: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80" y="564573"/>
            <a:ext cx="4217555" cy="346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02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3-The Remedy For Brokenness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2209799"/>
            <a:ext cx="7959437" cy="429490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sz="2800" b="1" u="sng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sz="2800" b="1" u="sng" dirty="0" smtClean="0">
                <a:latin typeface="Times New Roman" charset="0"/>
                <a:ea typeface="Times New Roman" charset="0"/>
                <a:cs typeface="Times New Roman" charset="0"/>
              </a:rPr>
              <a:t>relationship:</a:t>
            </a:r>
          </a:p>
          <a:p>
            <a:pPr lvl="1">
              <a:buFont typeface="Wingdings" charset="2"/>
              <a:buChar char="v"/>
            </a:pPr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For 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You </a:t>
            </a:r>
            <a:r>
              <a:rPr lang="en-US" sz="2400" b="1" i="1" dirty="0">
                <a:latin typeface="Times New Roman" charset="0"/>
                <a:ea typeface="Times New Roman" charset="0"/>
                <a:cs typeface="Times New Roman" charset="0"/>
              </a:rPr>
              <a:t>are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my rock 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sz="2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my fortress</a:t>
            </a:r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; Therefore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, for Your name’s sake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, Lead </a:t>
            </a:r>
            <a:r>
              <a:rPr lang="en-US" sz="2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me and guide me</a:t>
            </a:r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. Ps 31:3</a:t>
            </a:r>
          </a:p>
          <a:p>
            <a:pPr>
              <a:buFont typeface="Wingdings" charset="2"/>
              <a:buChar char="v"/>
            </a:pPr>
            <a:r>
              <a:rPr lang="en-US" sz="2800" b="1" u="sng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sz="2800" b="1" u="sng" dirty="0" smtClean="0">
                <a:latin typeface="Times New Roman" charset="0"/>
                <a:ea typeface="Times New Roman" charset="0"/>
                <a:cs typeface="Times New Roman" charset="0"/>
              </a:rPr>
              <a:t>realization</a:t>
            </a:r>
          </a:p>
          <a:p>
            <a:pPr lvl="1">
              <a:buFont typeface="Wingdings" charset="2"/>
              <a:buChar char="v"/>
            </a:pPr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I 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will be glad and rejoice in </a:t>
            </a:r>
            <a:r>
              <a:rPr lang="en-US" sz="2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Your mercy</a:t>
            </a:r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, For </a:t>
            </a:r>
            <a:r>
              <a:rPr lang="en-US" sz="2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You have considered my trouble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; You </a:t>
            </a:r>
            <a:r>
              <a:rPr lang="en-US" sz="2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have known my soul in adversities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,</a:t>
            </a:r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 Ps 31:7</a:t>
            </a:r>
            <a:endParaRPr lang="en-US" sz="24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Font typeface="Wingdings" charset="2"/>
              <a:buChar char="v"/>
            </a:pPr>
            <a:r>
              <a:rPr lang="en-US" sz="2800" b="1" u="sng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US" sz="2800" b="1" u="sng" dirty="0" smtClean="0">
                <a:latin typeface="Times New Roman" charset="0"/>
                <a:ea typeface="Times New Roman" charset="0"/>
                <a:cs typeface="Times New Roman" charset="0"/>
              </a:rPr>
              <a:t>reliance :  </a:t>
            </a:r>
          </a:p>
          <a:p>
            <a:pPr marL="228600" lvl="1" indent="0">
              <a:buNone/>
            </a:pPr>
            <a:r>
              <a:rPr lang="en-US" sz="2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In You, O Lord, I put my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trust </a:t>
            </a:r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.. Ps 31:1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7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>
                <a:latin typeface="Times New Roman"/>
                <a:cs typeface="Times New Roman"/>
              </a:rPr>
              <a:t>St. John Chrysostom	</a:t>
            </a:r>
            <a:endParaRPr lang="en-US" sz="4400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400" b="1" dirty="0">
                <a:latin typeface="Times New Roman"/>
                <a:cs typeface="Times New Roman"/>
              </a:rPr>
              <a:t>That there is no one stronger than him </a:t>
            </a:r>
            <a:r>
              <a:rPr lang="en-US" sz="4400" b="1" u="sng" dirty="0" smtClean="0">
                <a:solidFill>
                  <a:srgbClr val="FF2929"/>
                </a:solidFill>
                <a:latin typeface="Times New Roman"/>
                <a:cs typeface="Times New Roman"/>
              </a:rPr>
              <a:t>who enjoys </a:t>
            </a:r>
            <a:r>
              <a:rPr lang="en-US" sz="4400" b="1" u="sng" dirty="0">
                <a:solidFill>
                  <a:srgbClr val="FF2929"/>
                </a:solidFill>
                <a:latin typeface="Times New Roman"/>
                <a:cs typeface="Times New Roman"/>
              </a:rPr>
              <a:t>the heavenly help</a:t>
            </a:r>
            <a:r>
              <a:rPr lang="en-US" sz="4400" b="1" dirty="0">
                <a:latin typeface="Times New Roman"/>
                <a:cs typeface="Times New Roman"/>
              </a:rPr>
              <a:t>; and no one </a:t>
            </a:r>
            <a:r>
              <a:rPr lang="en-US" sz="4400" b="1" dirty="0" smtClean="0">
                <a:latin typeface="Times New Roman"/>
                <a:cs typeface="Times New Roman"/>
              </a:rPr>
              <a:t>weaker than </a:t>
            </a:r>
            <a:r>
              <a:rPr lang="en-US" sz="4400" b="1" dirty="0">
                <a:latin typeface="Times New Roman"/>
                <a:cs typeface="Times New Roman"/>
              </a:rPr>
              <a:t>him </a:t>
            </a:r>
            <a:r>
              <a:rPr lang="en-US" sz="4400" b="1" u="sng" dirty="0">
                <a:solidFill>
                  <a:srgbClr val="FF2929"/>
                </a:solidFill>
                <a:latin typeface="Times New Roman"/>
                <a:cs typeface="Times New Roman"/>
              </a:rPr>
              <a:t>who is deprived of it</a:t>
            </a:r>
            <a:r>
              <a:rPr lang="en-US" sz="4400" b="1" dirty="0">
                <a:latin typeface="Times New Roman"/>
                <a:cs typeface="Times New Roman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5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Earthen Vessels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charset="2"/>
              <a:buChar char="v"/>
            </a:pPr>
            <a:r>
              <a:rPr lang="en-US" sz="4000" dirty="0"/>
              <a:t>But we have this </a:t>
            </a:r>
            <a:r>
              <a:rPr lang="en-US" sz="4000" b="1" u="sng" dirty="0">
                <a:solidFill>
                  <a:srgbClr val="FF0000"/>
                </a:solidFill>
              </a:rPr>
              <a:t>treasure</a:t>
            </a:r>
            <a:r>
              <a:rPr lang="en-US" sz="4000" dirty="0"/>
              <a:t> in </a:t>
            </a:r>
            <a:r>
              <a:rPr lang="en-US" sz="4000" b="1" u="sng" dirty="0">
                <a:solidFill>
                  <a:srgbClr val="FF0000"/>
                </a:solidFill>
              </a:rPr>
              <a:t>earthen vessels</a:t>
            </a:r>
            <a:r>
              <a:rPr lang="en-US" sz="4000" dirty="0"/>
              <a:t>, that the excellence of the power may be of God and not of </a:t>
            </a:r>
            <a:r>
              <a:rPr lang="en-US" sz="4000" dirty="0" smtClean="0"/>
              <a:t>us. 2 </a:t>
            </a:r>
            <a:r>
              <a:rPr lang="en-US" sz="4000" dirty="0" err="1" smtClean="0"/>
              <a:t>Cor</a:t>
            </a:r>
            <a:r>
              <a:rPr lang="en-US" sz="4000" dirty="0" smtClean="0"/>
              <a:t> 4:7</a:t>
            </a:r>
          </a:p>
          <a:p>
            <a:pPr>
              <a:buFont typeface="Wingdings" charset="2"/>
              <a:buChar char="v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2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Ultimate brokenness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charset="2"/>
              <a:buChar char="v"/>
            </a:pPr>
            <a:r>
              <a:rPr lang="en-US" sz="3600" dirty="0" smtClean="0"/>
              <a:t>And </a:t>
            </a:r>
            <a:r>
              <a:rPr lang="en-US" sz="3600" dirty="0"/>
              <a:t>when He had given thanks, He </a:t>
            </a:r>
            <a:r>
              <a:rPr lang="en-US" sz="3600" b="1" u="sng" dirty="0">
                <a:solidFill>
                  <a:srgbClr val="FF0000"/>
                </a:solidFill>
              </a:rPr>
              <a:t>broke </a:t>
            </a:r>
            <a:r>
              <a:rPr lang="en-US" sz="3600" b="1" i="1" u="sng" dirty="0">
                <a:solidFill>
                  <a:srgbClr val="FF0000"/>
                </a:solidFill>
              </a:rPr>
              <a:t>i</a:t>
            </a:r>
            <a:r>
              <a:rPr lang="en-US" sz="3600" i="1" dirty="0"/>
              <a:t>t</a:t>
            </a:r>
            <a:r>
              <a:rPr lang="en-US" sz="3600" dirty="0"/>
              <a:t> and said, “Take, eat</a:t>
            </a:r>
            <a:r>
              <a:rPr lang="en-US" sz="3600" dirty="0" smtClean="0"/>
              <a:t>; </a:t>
            </a:r>
            <a:r>
              <a:rPr lang="en-US" sz="3600" dirty="0"/>
              <a:t>this is My body which is </a:t>
            </a:r>
            <a:r>
              <a:rPr lang="en-US" sz="3600" b="1" dirty="0" smtClean="0">
                <a:solidFill>
                  <a:srgbClr val="FF0000"/>
                </a:solidFill>
              </a:rPr>
              <a:t>broken </a:t>
            </a:r>
            <a:r>
              <a:rPr lang="en-US" sz="3600" b="1" dirty="0">
                <a:solidFill>
                  <a:srgbClr val="FF0000"/>
                </a:solidFill>
              </a:rPr>
              <a:t>for you</a:t>
            </a:r>
            <a:r>
              <a:rPr lang="en-US" sz="3600" dirty="0"/>
              <a:t>; do this in remembrance of Me.</a:t>
            </a:r>
            <a:r>
              <a:rPr lang="en-US" sz="3600" dirty="0" smtClean="0"/>
              <a:t>” 1 </a:t>
            </a:r>
            <a:r>
              <a:rPr lang="en-US" sz="3600" dirty="0" err="1" smtClean="0"/>
              <a:t>Cor</a:t>
            </a:r>
            <a:r>
              <a:rPr lang="en-US" sz="3600" dirty="0" smtClean="0"/>
              <a:t> 11:24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048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u="sng" dirty="0" smtClean="0">
                <a:solidFill>
                  <a:srgbClr val="FF0000"/>
                </a:solidFill>
              </a:rPr>
              <a:t>St. Augustine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2209800"/>
            <a:ext cx="7377546" cy="4357255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5400" b="1" dirty="0" smtClean="0"/>
              <a:t>"</a:t>
            </a:r>
            <a:r>
              <a:rPr lang="en-US" sz="6500" b="1" dirty="0" smtClean="0">
                <a:latin typeface="Times New Roman" charset="0"/>
                <a:ea typeface="Times New Roman" charset="0"/>
                <a:cs typeface="Times New Roman" charset="0"/>
              </a:rPr>
              <a:t>Through the Holy Eucharist the faithful </a:t>
            </a:r>
            <a:r>
              <a:rPr lang="en-US" sz="6500" b="1" dirty="0" smtClean="0">
                <a:latin typeface="Times New Roman" charset="0"/>
                <a:ea typeface="Times New Roman" charset="0"/>
                <a:cs typeface="Times New Roman" charset="0"/>
              </a:rPr>
              <a:t>eats </a:t>
            </a:r>
            <a:r>
              <a:rPr lang="en-US" sz="6500" b="1" dirty="0" smtClean="0">
                <a:latin typeface="Times New Roman" charset="0"/>
                <a:ea typeface="Times New Roman" charset="0"/>
                <a:cs typeface="Times New Roman" charset="0"/>
              </a:rPr>
              <a:t>and </a:t>
            </a:r>
            <a:r>
              <a:rPr lang="en-US" sz="6500" b="1" dirty="0" smtClean="0">
                <a:latin typeface="Times New Roman" charset="0"/>
                <a:ea typeface="Times New Roman" charset="0"/>
                <a:cs typeface="Times New Roman" charset="0"/>
              </a:rPr>
              <a:t>drinks </a:t>
            </a:r>
            <a:r>
              <a:rPr lang="en-US" sz="65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the Life of Christ</a:t>
            </a:r>
            <a:r>
              <a:rPr lang="en-US" sz="6500" b="1" dirty="0" smtClean="0">
                <a:latin typeface="Times New Roman" charset="0"/>
                <a:ea typeface="Times New Roman" charset="0"/>
                <a:cs typeface="Times New Roman" charset="0"/>
              </a:rPr>
              <a:t>." </a:t>
            </a:r>
            <a:r>
              <a:rPr lang="en-US" sz="65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>
                <a:latin typeface="Times New Roman"/>
                <a:cs typeface="Times New Roman"/>
              </a:rPr>
              <a:t>(St. Augustine</a:t>
            </a:r>
            <a:r>
              <a:rPr lang="en-US" sz="4000" b="1" u="sng" dirty="0" smtClean="0">
                <a:latin typeface="Times New Roman"/>
                <a:cs typeface="Times New Roman"/>
              </a:rPr>
              <a:t>)</a:t>
            </a:r>
            <a:endParaRPr lang="en-US" sz="4000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800" b="1" dirty="0">
                <a:latin typeface="Times New Roman"/>
                <a:cs typeface="Times New Roman"/>
              </a:rPr>
              <a:t>Send the </a:t>
            </a:r>
            <a:r>
              <a:rPr lang="en-US" sz="4800" b="1" u="sng" dirty="0">
                <a:solidFill>
                  <a:srgbClr val="FF2929"/>
                </a:solidFill>
                <a:latin typeface="Times New Roman"/>
                <a:cs typeface="Times New Roman"/>
              </a:rPr>
              <a:t>ray of Your wisdom </a:t>
            </a:r>
            <a:r>
              <a:rPr lang="en-US" sz="4800" b="1" dirty="0">
                <a:latin typeface="Times New Roman"/>
                <a:cs typeface="Times New Roman"/>
              </a:rPr>
              <a:t>to scatter </a:t>
            </a:r>
            <a:r>
              <a:rPr lang="en-US" sz="4800" b="1" dirty="0" smtClean="0">
                <a:latin typeface="Times New Roman"/>
                <a:cs typeface="Times New Roman"/>
              </a:rPr>
              <a:t>our darkness</a:t>
            </a:r>
            <a:r>
              <a:rPr lang="en-US" sz="4800" b="1" dirty="0">
                <a:latin typeface="Times New Roman"/>
                <a:cs typeface="Times New Roman"/>
              </a:rPr>
              <a:t>, </a:t>
            </a:r>
            <a:r>
              <a:rPr lang="en-US" sz="4800" b="1" u="sng" dirty="0">
                <a:solidFill>
                  <a:srgbClr val="FF2929"/>
                </a:solidFill>
                <a:latin typeface="Times New Roman"/>
                <a:cs typeface="Times New Roman"/>
              </a:rPr>
              <a:t>for Your image to shine in us</a:t>
            </a:r>
            <a:r>
              <a:rPr lang="en-US" sz="4800" b="1" dirty="0">
                <a:latin typeface="Times New Roman"/>
                <a:cs typeface="Times New Roman"/>
              </a:rPr>
              <a:t>. 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3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/>
              <a:t>A cry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I am forgotten like a </a:t>
            </a:r>
            <a:r>
              <a:rPr lang="en-US" sz="4400" b="1" u="sng" dirty="0">
                <a:solidFill>
                  <a:srgbClr val="FF0000"/>
                </a:solidFill>
              </a:rPr>
              <a:t>dead man</a:t>
            </a:r>
            <a:r>
              <a:rPr lang="en-US" sz="4400" dirty="0"/>
              <a:t>, </a:t>
            </a:r>
            <a:r>
              <a:rPr lang="en-US" sz="4400" b="1" u="sng" dirty="0">
                <a:solidFill>
                  <a:srgbClr val="FF0000"/>
                </a:solidFill>
              </a:rPr>
              <a:t>out of mind</a:t>
            </a:r>
            <a:r>
              <a:rPr lang="en-US" sz="4400" dirty="0" smtClean="0"/>
              <a:t>;  I </a:t>
            </a:r>
            <a:r>
              <a:rPr lang="en-US" sz="4400" dirty="0"/>
              <a:t>am like a </a:t>
            </a:r>
            <a:r>
              <a:rPr lang="en-US" sz="4400" b="1" u="sng" dirty="0">
                <a:solidFill>
                  <a:srgbClr val="FF0000"/>
                </a:solidFill>
              </a:rPr>
              <a:t>broken vessel</a:t>
            </a:r>
            <a:r>
              <a:rPr lang="en-US" sz="4400" dirty="0" smtClean="0"/>
              <a:t>.</a:t>
            </a:r>
          </a:p>
          <a:p>
            <a:pPr marL="0" indent="0" algn="ctr">
              <a:buNone/>
            </a:pPr>
            <a:r>
              <a:rPr lang="en-US" sz="4400" dirty="0" smtClean="0"/>
              <a:t>Ps 31:12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0832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A reply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5400" dirty="0"/>
              <a:t>He </a:t>
            </a:r>
            <a:r>
              <a:rPr lang="en-US" sz="5400" b="1" u="sng" dirty="0">
                <a:solidFill>
                  <a:srgbClr val="FF0000"/>
                </a:solidFill>
              </a:rPr>
              <a:t>heals</a:t>
            </a:r>
            <a:r>
              <a:rPr lang="en-US" sz="5400" dirty="0"/>
              <a:t> the </a:t>
            </a:r>
            <a:r>
              <a:rPr lang="en-US" sz="5400" b="1" u="sng" dirty="0" smtClean="0">
                <a:solidFill>
                  <a:srgbClr val="FF0000"/>
                </a:solidFill>
              </a:rPr>
              <a:t>brokenhearted</a:t>
            </a:r>
            <a:r>
              <a:rPr lang="en-US" sz="5400" dirty="0" smtClean="0"/>
              <a:t>. And </a:t>
            </a:r>
            <a:r>
              <a:rPr lang="en-US" sz="5400" b="1" u="sng" dirty="0">
                <a:solidFill>
                  <a:srgbClr val="FF0000"/>
                </a:solidFill>
              </a:rPr>
              <a:t>binds up their wounds</a:t>
            </a:r>
            <a:r>
              <a:rPr lang="en-US" sz="5400" dirty="0" smtClean="0"/>
              <a:t>.</a:t>
            </a:r>
          </a:p>
          <a:p>
            <a:pPr marL="0" indent="0" algn="ctr">
              <a:buNone/>
            </a:pPr>
            <a:r>
              <a:rPr lang="en-US" sz="5400" dirty="0" smtClean="0"/>
              <a:t>Ps 147:3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2718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>
                <a:latin typeface="Times New Roman"/>
                <a:cs typeface="Times New Roman"/>
              </a:rPr>
              <a:t>St. Cyprian</a:t>
            </a:r>
            <a:endParaRPr lang="en-US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920346" cy="4170218"/>
          </a:xfrm>
        </p:spPr>
        <p:txBody>
          <a:bodyPr>
            <a:normAutofit/>
          </a:bodyPr>
          <a:lstStyle/>
          <a:p>
            <a:endParaRPr lang="en-US" b="1" dirty="0"/>
          </a:p>
          <a:p>
            <a:pPr algn="ctr"/>
            <a:r>
              <a:rPr lang="en-US" sz="5400" b="1" dirty="0">
                <a:latin typeface="Times New Roman"/>
                <a:cs typeface="Times New Roman"/>
              </a:rPr>
              <a:t>What fear is there in this life, to </a:t>
            </a:r>
            <a:r>
              <a:rPr lang="en-US" sz="5400" b="1" dirty="0" smtClean="0">
                <a:latin typeface="Times New Roman"/>
                <a:cs typeface="Times New Roman"/>
              </a:rPr>
              <a:t>the man </a:t>
            </a:r>
            <a:r>
              <a:rPr lang="en-US" sz="5400" b="1" dirty="0">
                <a:latin typeface="Times New Roman"/>
                <a:cs typeface="Times New Roman"/>
              </a:rPr>
              <a:t>whose </a:t>
            </a:r>
            <a:r>
              <a:rPr lang="en-US" sz="5400" b="1" u="sng" dirty="0">
                <a:solidFill>
                  <a:srgbClr val="FF2929"/>
                </a:solidFill>
                <a:latin typeface="Times New Roman"/>
                <a:cs typeface="Times New Roman"/>
              </a:rPr>
              <a:t>guardian in this life is God</a:t>
            </a:r>
            <a:r>
              <a:rPr lang="en-US" sz="5400" b="1" dirty="0">
                <a:latin typeface="Times New Roman"/>
                <a:cs typeface="Times New Roman"/>
              </a:rPr>
              <a:t>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8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1-The Reality of Brokenness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3200" b="1" dirty="0" smtClean="0"/>
              <a:t>There is an Outward Problem (Circumstances)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b="1" dirty="0" smtClean="0"/>
              <a:t>There is an Inward Problem (Old wounds)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b="1" dirty="0" smtClean="0"/>
              <a:t>There is an upward Problem (Blaming God)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482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2- Reasons for Brokenness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88554" cy="441310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And we know that all things work together </a:t>
            </a:r>
            <a:r>
              <a:rPr lang="en-US" sz="2800" b="1" u="sng" dirty="0">
                <a:solidFill>
                  <a:srgbClr val="FF0000"/>
                </a:solidFill>
              </a:rPr>
              <a:t>for good </a:t>
            </a:r>
            <a:r>
              <a:rPr lang="en-US" sz="2800" dirty="0"/>
              <a:t>to </a:t>
            </a:r>
            <a:r>
              <a:rPr lang="en-US" sz="2800" b="1" dirty="0">
                <a:solidFill>
                  <a:srgbClr val="FF0000"/>
                </a:solidFill>
              </a:rPr>
              <a:t>those who love God</a:t>
            </a:r>
            <a:r>
              <a:rPr lang="en-US" sz="2800" dirty="0"/>
              <a:t>, to those who are the called according to </a:t>
            </a:r>
            <a:r>
              <a:rPr lang="en-US" sz="2800" i="1" dirty="0"/>
              <a:t>His</a:t>
            </a:r>
            <a:r>
              <a:rPr lang="en-US" sz="2800" dirty="0"/>
              <a:t> purpose</a:t>
            </a:r>
            <a:r>
              <a:rPr lang="en-US" sz="2800" dirty="0" smtClean="0"/>
              <a:t>. Rom 8:28</a:t>
            </a:r>
          </a:p>
          <a:p>
            <a:pPr algn="ctr"/>
            <a:r>
              <a:rPr lang="en-US" sz="2800" b="1" u="sng" dirty="0">
                <a:solidFill>
                  <a:srgbClr val="FF0000"/>
                </a:solidFill>
              </a:rPr>
              <a:t>Now</a:t>
            </a:r>
            <a:r>
              <a:rPr lang="en-US" sz="2800" dirty="0"/>
              <a:t> no chastening seems to be joyful for the present, but painful; nevertheless, </a:t>
            </a:r>
            <a:r>
              <a:rPr lang="en-US" sz="2800" b="1" u="sng" dirty="0">
                <a:solidFill>
                  <a:srgbClr val="FF0000"/>
                </a:solidFill>
              </a:rPr>
              <a:t>afterward it yields the peaceable fruit of righteousness to those who have been trained by it</a:t>
            </a:r>
            <a:r>
              <a:rPr lang="en-US" sz="2800" dirty="0" smtClean="0"/>
              <a:t>. </a:t>
            </a:r>
            <a:r>
              <a:rPr lang="en-US" sz="2800" dirty="0" err="1" smtClean="0"/>
              <a:t>Heb</a:t>
            </a:r>
            <a:r>
              <a:rPr lang="en-US" sz="2800" dirty="0" smtClean="0"/>
              <a:t> 12:11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861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Examples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980219" cy="417021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Abraham – father of many nations – Childless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Jacob 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–Israel -  Prince with God 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– wounded in wrestling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Joseph – ruled Egypt – sold as a slave and 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falsely 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imprisoned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Job – double estate – lost everything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Moses Great deliverer –lost his position and possession </a:t>
            </a:r>
          </a:p>
          <a:p>
            <a:pPr marL="457200" indent="-45720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8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Hand of the Potter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600" dirty="0"/>
              <a:t>And the vessel that he made of clay was marred in the </a:t>
            </a:r>
            <a:r>
              <a:rPr lang="en-US" sz="3600" b="1" u="sng" dirty="0">
                <a:solidFill>
                  <a:srgbClr val="FF0000"/>
                </a:solidFill>
              </a:rPr>
              <a:t>hand of the potter</a:t>
            </a:r>
            <a:r>
              <a:rPr lang="en-US" sz="3600" dirty="0"/>
              <a:t>; so he made it </a:t>
            </a:r>
            <a:r>
              <a:rPr lang="en-US" sz="3600" b="1" u="sng" dirty="0">
                <a:solidFill>
                  <a:srgbClr val="FF0000"/>
                </a:solidFill>
              </a:rPr>
              <a:t>again </a:t>
            </a:r>
            <a:r>
              <a:rPr lang="en-US" sz="3600" dirty="0"/>
              <a:t>into another vessel, as it </a:t>
            </a:r>
            <a:r>
              <a:rPr lang="en-US" sz="3600" b="1" u="sng" dirty="0">
                <a:solidFill>
                  <a:srgbClr val="FF0000"/>
                </a:solidFill>
              </a:rPr>
              <a:t>seemed good to the potter to make</a:t>
            </a:r>
            <a:r>
              <a:rPr lang="en-US" sz="3600" dirty="0" smtClean="0"/>
              <a:t>. </a:t>
            </a:r>
            <a:r>
              <a:rPr lang="en-US" sz="3600" dirty="0" err="1" smtClean="0"/>
              <a:t>Jer</a:t>
            </a:r>
            <a:r>
              <a:rPr lang="en-US" sz="3600" dirty="0" smtClean="0"/>
              <a:t> 18:4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3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64</TotalTime>
  <Words>474</Words>
  <Application>Microsoft Macintosh PowerPoint</Application>
  <PresentationFormat>On-screen Show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Georgia</vt:lpstr>
      <vt:lpstr>Times New Roman</vt:lpstr>
      <vt:lpstr>Wingdings</vt:lpstr>
      <vt:lpstr>Wingdings 2</vt:lpstr>
      <vt:lpstr>Plaza</vt:lpstr>
      <vt:lpstr>Brokenness as mystery of revival</vt:lpstr>
      <vt:lpstr>(St. Augustine)</vt:lpstr>
      <vt:lpstr>A cry</vt:lpstr>
      <vt:lpstr>A reply</vt:lpstr>
      <vt:lpstr>St. Cyprian</vt:lpstr>
      <vt:lpstr>1-The Reality of Brokenness </vt:lpstr>
      <vt:lpstr>2- Reasons for Brokenness</vt:lpstr>
      <vt:lpstr>Examples</vt:lpstr>
      <vt:lpstr>The Hand of the Potter</vt:lpstr>
      <vt:lpstr>3-The Remedy For Brokenness</vt:lpstr>
      <vt:lpstr>St. John Chrysostom </vt:lpstr>
      <vt:lpstr>Earthen Vessels</vt:lpstr>
      <vt:lpstr>The Ultimate brokenness</vt:lpstr>
      <vt:lpstr>St. Augustine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Microsoft Office User</cp:lastModifiedBy>
  <cp:revision>7</cp:revision>
  <dcterms:created xsi:type="dcterms:W3CDTF">2014-11-09T08:01:03Z</dcterms:created>
  <dcterms:modified xsi:type="dcterms:W3CDTF">2017-08-06T02:39:07Z</dcterms:modified>
</cp:coreProperties>
</file>