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9" r:id="rId4"/>
    <p:sldId id="258" r:id="rId5"/>
    <p:sldId id="257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2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03/10/15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130" y="4208929"/>
            <a:ext cx="8372238" cy="104868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A</a:t>
            </a:r>
            <a:r>
              <a:rPr lang="en-US" sz="3600" b="1" dirty="0" smtClean="0"/>
              <a:t>rrogant religious or Repented humble Sinner?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270" y="5236630"/>
            <a:ext cx="5458968" cy="621792"/>
          </a:xfrm>
        </p:spPr>
        <p:txBody>
          <a:bodyPr/>
          <a:lstStyle/>
          <a:p>
            <a:pPr algn="ctr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Sunday of Tout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260" y="507562"/>
            <a:ext cx="4925391" cy="33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28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St. Augustine</a:t>
            </a:r>
            <a:r>
              <a:rPr lang="en-US" b="1" dirty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b="1" dirty="0"/>
              <a:t>Man should withdraw from himself, not </a:t>
            </a:r>
            <a:r>
              <a:rPr lang="en-US" sz="4400" b="1" dirty="0" smtClean="0"/>
              <a:t>for worldly </a:t>
            </a:r>
            <a:r>
              <a:rPr lang="en-US" sz="4400" b="1" dirty="0"/>
              <a:t>affairs, </a:t>
            </a:r>
            <a:r>
              <a:rPr lang="en-US" sz="4400" b="1" u="sng" dirty="0">
                <a:solidFill>
                  <a:srgbClr val="990000"/>
                </a:solidFill>
              </a:rPr>
              <a:t>but to get attached to God</a:t>
            </a:r>
            <a:r>
              <a:rPr lang="en-US" sz="4400" b="1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55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Arrogance of the Pharisee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200" b="1" dirty="0"/>
              <a:t> </a:t>
            </a:r>
            <a:r>
              <a:rPr lang="en-US" sz="3200" dirty="0"/>
              <a:t>Now when the Pharisee who had invited Him saw </a:t>
            </a:r>
            <a:r>
              <a:rPr lang="en-US" sz="3200" i="1" dirty="0"/>
              <a:t>this,</a:t>
            </a:r>
            <a:r>
              <a:rPr lang="en-US" sz="3200" dirty="0"/>
              <a:t> he spoke to himself, saying, “</a:t>
            </a:r>
            <a:r>
              <a:rPr lang="en-US" sz="3200" b="1" u="sng" dirty="0">
                <a:solidFill>
                  <a:srgbClr val="990000"/>
                </a:solidFill>
              </a:rPr>
              <a:t>This Man, if He were a prophet, would know who and what manner of woman </a:t>
            </a:r>
            <a:r>
              <a:rPr lang="en-US" sz="3200" b="1" i="1" u="sng" dirty="0">
                <a:solidFill>
                  <a:srgbClr val="990000"/>
                </a:solidFill>
              </a:rPr>
              <a:t>this is</a:t>
            </a:r>
            <a:r>
              <a:rPr lang="en-US" sz="3200" b="1" u="sng" dirty="0">
                <a:solidFill>
                  <a:srgbClr val="990000"/>
                </a:solidFill>
              </a:rPr>
              <a:t> who is touching Him, for she is a sinner</a:t>
            </a:r>
            <a:r>
              <a:rPr lang="en-US" sz="3200" dirty="0"/>
              <a:t>.</a:t>
            </a:r>
            <a:r>
              <a:rPr lang="en-US" sz="3200" dirty="0" smtClean="0"/>
              <a:t>” </a:t>
            </a:r>
            <a:r>
              <a:rPr lang="en-US" sz="3200" dirty="0" err="1" smtClean="0"/>
              <a:t>Lk</a:t>
            </a:r>
            <a:r>
              <a:rPr lang="en-US" sz="3200" dirty="0" smtClean="0"/>
              <a:t> 7:39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5340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Forgiven woman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798366" cy="421750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48 Then He said to her, “</a:t>
            </a:r>
            <a:r>
              <a:rPr lang="en-US" sz="4000" b="1" u="sng" dirty="0">
                <a:solidFill>
                  <a:srgbClr val="990000"/>
                </a:solidFill>
              </a:rPr>
              <a:t>Your sins are forgiven</a:t>
            </a:r>
            <a:r>
              <a:rPr lang="en-US" sz="4000" b="1" dirty="0"/>
              <a:t>.”</a:t>
            </a:r>
          </a:p>
          <a:p>
            <a:pPr algn="ctr"/>
            <a:r>
              <a:rPr lang="en-US" sz="4000" b="1" dirty="0" smtClean="0"/>
              <a:t>50</a:t>
            </a:r>
            <a:r>
              <a:rPr lang="en-US" sz="4000" b="1" dirty="0"/>
              <a:t> Then He said to the woman, “</a:t>
            </a:r>
            <a:r>
              <a:rPr lang="en-US" sz="4000" b="1" u="sng" dirty="0">
                <a:solidFill>
                  <a:srgbClr val="990000"/>
                </a:solidFill>
              </a:rPr>
              <a:t>Your faith has saved you. Go in peace</a:t>
            </a:r>
            <a:r>
              <a:rPr lang="en-US" sz="4000" b="1" dirty="0"/>
              <a:t>.</a:t>
            </a:r>
            <a:r>
              <a:rPr lang="en-US" sz="4000" b="1" dirty="0" smtClean="0"/>
              <a:t>” </a:t>
            </a:r>
            <a:r>
              <a:rPr lang="en-US" sz="4000" b="1" dirty="0" err="1" smtClean="0"/>
              <a:t>Lk</a:t>
            </a:r>
            <a:r>
              <a:rPr lang="en-US" sz="4000" b="1" dirty="0" smtClean="0"/>
              <a:t> 7:48,50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77091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St. John Chrysostom	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b="1" dirty="0"/>
              <a:t>He does not just care for us, but </a:t>
            </a:r>
            <a:r>
              <a:rPr lang="en-US" sz="3600" b="1" u="sng" dirty="0">
                <a:solidFill>
                  <a:srgbClr val="990000"/>
                </a:solidFill>
              </a:rPr>
              <a:t>loves us </a:t>
            </a:r>
            <a:r>
              <a:rPr lang="en-US" sz="3600" b="1" u="sng" dirty="0" smtClean="0">
                <a:solidFill>
                  <a:srgbClr val="990000"/>
                </a:solidFill>
              </a:rPr>
              <a:t>with no </a:t>
            </a:r>
            <a:r>
              <a:rPr lang="en-US" sz="3600" b="1" u="sng" dirty="0">
                <a:solidFill>
                  <a:srgbClr val="990000"/>
                </a:solidFill>
              </a:rPr>
              <a:t>limits</a:t>
            </a:r>
            <a:r>
              <a:rPr lang="en-US" sz="3600" b="1" dirty="0"/>
              <a:t>, a flaring unquenchable holy love</a:t>
            </a:r>
            <a:r>
              <a:rPr lang="en-US" sz="3600" b="1" dirty="0" smtClean="0"/>
              <a:t>, and </a:t>
            </a:r>
            <a:r>
              <a:rPr lang="en-US" sz="3600" b="1" dirty="0"/>
              <a:t>a truly unbreakable strong love.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4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St. Augustine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b="1" dirty="0"/>
              <a:t>I would not exist--I would simply not be </a:t>
            </a:r>
            <a:r>
              <a:rPr lang="en-US" sz="4000" b="1" dirty="0" smtClean="0"/>
              <a:t>at all</a:t>
            </a:r>
            <a:r>
              <a:rPr lang="en-US" sz="4000" b="1" dirty="0"/>
              <a:t>--unless I exist in You, from whom </a:t>
            </a:r>
            <a:r>
              <a:rPr lang="en-US" sz="4000" b="1" dirty="0" smtClean="0"/>
              <a:t>and by </a:t>
            </a:r>
            <a:r>
              <a:rPr lang="en-US" sz="4000" b="1" dirty="0"/>
              <a:t>whom and in whom all things are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75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In Flow and our Flow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99584" cy="39163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4 who </a:t>
            </a:r>
            <a:r>
              <a:rPr lang="en-US" sz="3600" b="1" u="sng" dirty="0">
                <a:solidFill>
                  <a:srgbClr val="990000"/>
                </a:solidFill>
              </a:rPr>
              <a:t>comforts us </a:t>
            </a:r>
            <a:r>
              <a:rPr lang="en-US" sz="3600" b="1" dirty="0"/>
              <a:t>in all our tribulation, that we may </a:t>
            </a:r>
            <a:r>
              <a:rPr lang="en-US" sz="3600" b="1" u="sng" dirty="0">
                <a:solidFill>
                  <a:srgbClr val="990000"/>
                </a:solidFill>
              </a:rPr>
              <a:t>be able to comfort </a:t>
            </a:r>
            <a:r>
              <a:rPr lang="en-US" sz="3600" b="1" dirty="0"/>
              <a:t>those who are in any trouble, </a:t>
            </a:r>
            <a:r>
              <a:rPr lang="en-US" sz="3600" b="1" u="sng" dirty="0">
                <a:solidFill>
                  <a:srgbClr val="990000"/>
                </a:solidFill>
              </a:rPr>
              <a:t>with the comfort </a:t>
            </a:r>
            <a:r>
              <a:rPr lang="en-US" sz="3600" b="1" dirty="0"/>
              <a:t>with which we ourselves </a:t>
            </a:r>
            <a:r>
              <a:rPr lang="en-US" sz="3600" b="1" u="sng" dirty="0">
                <a:solidFill>
                  <a:srgbClr val="990000"/>
                </a:solidFill>
              </a:rPr>
              <a:t>are comforted by God</a:t>
            </a:r>
            <a:r>
              <a:rPr lang="en-US" sz="3600" b="1" dirty="0" smtClean="0"/>
              <a:t>. 2 </a:t>
            </a:r>
            <a:r>
              <a:rPr lang="en-US" sz="3600" b="1" dirty="0" err="1" smtClean="0"/>
              <a:t>Cor</a:t>
            </a:r>
            <a:r>
              <a:rPr lang="en-US" sz="3600" b="1" dirty="0" smtClean="0"/>
              <a:t> 1:4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448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Of God or of the Devil 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He </a:t>
            </a:r>
            <a:r>
              <a:rPr lang="en-US" sz="3600" b="1" u="sng" dirty="0">
                <a:solidFill>
                  <a:srgbClr val="990000"/>
                </a:solidFill>
              </a:rPr>
              <a:t>who sins is of the devil</a:t>
            </a:r>
            <a:r>
              <a:rPr lang="en-US" sz="3600" b="1" dirty="0"/>
              <a:t>, for the devil has sinned from the beginning. </a:t>
            </a:r>
            <a:r>
              <a:rPr lang="en-US" sz="3600" b="1" u="sng" dirty="0">
                <a:solidFill>
                  <a:srgbClr val="990000"/>
                </a:solidFill>
              </a:rPr>
              <a:t>For this purpose the Son of God was manifested, that He might destroy the works of the devil</a:t>
            </a:r>
            <a:r>
              <a:rPr lang="en-US" sz="3600" b="1" u="sng" dirty="0" smtClean="0">
                <a:solidFill>
                  <a:srgbClr val="990000"/>
                </a:solidFill>
              </a:rPr>
              <a:t>.</a:t>
            </a:r>
            <a:r>
              <a:rPr lang="en-US" sz="3600" b="1" dirty="0" smtClean="0"/>
              <a:t> 1 </a:t>
            </a:r>
            <a:r>
              <a:rPr lang="en-US" sz="3600" b="1" dirty="0" err="1" smtClean="0"/>
              <a:t>Jn</a:t>
            </a:r>
            <a:r>
              <a:rPr lang="en-US" sz="3600" b="1" dirty="0" smtClean="0"/>
              <a:t> 3:8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20273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Woman of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809410" cy="410707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 </a:t>
            </a:r>
            <a:r>
              <a:rPr lang="en-US" sz="3600" b="1" dirty="0"/>
              <a:t>At Joppa there was a certain disciple named Tabitha, which is translated </a:t>
            </a:r>
            <a:r>
              <a:rPr lang="en-US" sz="3600" b="1" dirty="0" err="1"/>
              <a:t>Dorcas</a:t>
            </a:r>
            <a:r>
              <a:rPr lang="en-US" sz="3600" b="1" dirty="0"/>
              <a:t>. </a:t>
            </a:r>
            <a:r>
              <a:rPr lang="en-US" sz="3600" b="1" dirty="0">
                <a:solidFill>
                  <a:srgbClr val="990000"/>
                </a:solidFill>
              </a:rPr>
              <a:t>This woman was full of good works and charitable deeds which she did</a:t>
            </a:r>
            <a:r>
              <a:rPr lang="en-US" sz="3600" b="1" dirty="0" smtClean="0"/>
              <a:t>. Acts 9:36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99883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He is my strength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692888" cy="4394200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r>
              <a:rPr lang="en-US" sz="2200" dirty="0" smtClean="0"/>
              <a:t>		</a:t>
            </a:r>
            <a:r>
              <a:rPr lang="en-US" sz="2200" b="1" dirty="0" smtClean="0"/>
              <a:t>The </a:t>
            </a:r>
            <a:r>
              <a:rPr lang="en-US" sz="2200" b="1" dirty="0"/>
              <a:t>LORD is their strength, </a:t>
            </a:r>
          </a:p>
          <a:p>
            <a:r>
              <a:rPr lang="en-US" sz="2400" b="1" dirty="0"/>
              <a:t>        And He is the saving refuge of His anointed. </a:t>
            </a:r>
          </a:p>
          <a:p>
            <a:r>
              <a:rPr lang="en-US" sz="2400" b="1" dirty="0"/>
              <a:t>        Save Your people, </a:t>
            </a:r>
          </a:p>
          <a:p>
            <a:r>
              <a:rPr lang="en-US" sz="2400" b="1" dirty="0"/>
              <a:t>        And bless Your inheritance; </a:t>
            </a:r>
          </a:p>
          <a:p>
            <a:r>
              <a:rPr lang="en-US" sz="2400" b="1" dirty="0"/>
              <a:t>        Shepherd them also, </a:t>
            </a:r>
          </a:p>
          <a:p>
            <a:r>
              <a:rPr lang="en-US" sz="2400" b="1" dirty="0"/>
              <a:t>        And bear them up forever</a:t>
            </a:r>
            <a:r>
              <a:rPr lang="en-US" sz="2400" dirty="0" smtClean="0"/>
              <a:t>. Ps 28:8,9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8942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Pharisee’s invitation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/>
              <a:t>Then one of the </a:t>
            </a:r>
            <a:r>
              <a:rPr lang="en-US" sz="4400" b="1" u="sng" dirty="0">
                <a:solidFill>
                  <a:srgbClr val="990000"/>
                </a:solidFill>
              </a:rPr>
              <a:t>Pharisees asked </a:t>
            </a:r>
            <a:r>
              <a:rPr lang="en-US" sz="4400" dirty="0"/>
              <a:t>Him to eat with him. And He went to </a:t>
            </a:r>
            <a:r>
              <a:rPr lang="en-US" sz="4400" b="1" u="sng" dirty="0" smtClean="0">
                <a:solidFill>
                  <a:srgbClr val="990000"/>
                </a:solidFill>
              </a:rPr>
              <a:t>the Pharisee’s house</a:t>
            </a:r>
            <a:r>
              <a:rPr lang="en-US" sz="4400" dirty="0" smtClean="0"/>
              <a:t>, </a:t>
            </a:r>
            <a:r>
              <a:rPr lang="en-US" sz="4400" dirty="0"/>
              <a:t>and sat down to eat. </a:t>
            </a:r>
            <a:r>
              <a:rPr lang="en-US" sz="4400" dirty="0" smtClean="0"/>
              <a:t> </a:t>
            </a:r>
            <a:r>
              <a:rPr lang="en-US" sz="4400" dirty="0" err="1" smtClean="0"/>
              <a:t>Lk</a:t>
            </a:r>
            <a:r>
              <a:rPr lang="en-US" sz="4400" dirty="0" smtClean="0"/>
              <a:t> 7:36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82530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990000"/>
                </a:solidFill>
              </a:rPr>
              <a:t>A woman unexpected visit</a:t>
            </a:r>
            <a:endParaRPr lang="en-US" b="1" u="sng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383671" cy="415124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And behold, </a:t>
            </a:r>
            <a:r>
              <a:rPr lang="en-US" sz="4000" b="1" u="sng" dirty="0">
                <a:solidFill>
                  <a:srgbClr val="990000"/>
                </a:solidFill>
              </a:rPr>
              <a:t>a woman in the city who was a sinner</a:t>
            </a:r>
            <a:r>
              <a:rPr lang="en-US" sz="4000" b="1" dirty="0"/>
              <a:t>, when she knew that </a:t>
            </a:r>
            <a:r>
              <a:rPr lang="en-US" sz="4000" b="1" i="1" dirty="0"/>
              <a:t>Jesus</a:t>
            </a:r>
            <a:r>
              <a:rPr lang="en-US" sz="4000" b="1" dirty="0"/>
              <a:t> sat at the table in the Pharisee’s house, brought an alabaster flask of fragrant </a:t>
            </a:r>
            <a:r>
              <a:rPr lang="en-US" sz="4000" b="1" dirty="0" smtClean="0"/>
              <a:t>oil</a:t>
            </a:r>
            <a:r>
              <a:rPr lang="en-US" sz="4000" b="1" dirty="0"/>
              <a:t>.</a:t>
            </a:r>
            <a:r>
              <a:rPr lang="en-US" sz="4000" b="1" dirty="0" smtClean="0"/>
              <a:t> </a:t>
            </a:r>
            <a:r>
              <a:rPr lang="en-US" sz="4000" dirty="0" err="1" smtClean="0"/>
              <a:t>Lk</a:t>
            </a:r>
            <a:r>
              <a:rPr lang="en-US" sz="4000" dirty="0" smtClean="0"/>
              <a:t> 7:37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0383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Humility of a sinner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and </a:t>
            </a:r>
            <a:r>
              <a:rPr lang="en-US" sz="3200" b="1" u="sng" dirty="0">
                <a:solidFill>
                  <a:srgbClr val="990000"/>
                </a:solidFill>
              </a:rPr>
              <a:t>stood at His feet behind </a:t>
            </a:r>
            <a:r>
              <a:rPr lang="en-US" sz="3200" b="1" i="1" u="sng" dirty="0">
                <a:solidFill>
                  <a:srgbClr val="990000"/>
                </a:solidFill>
              </a:rPr>
              <a:t>Him</a:t>
            </a:r>
            <a:r>
              <a:rPr lang="en-US" sz="3200" b="1" u="sng" dirty="0">
                <a:solidFill>
                  <a:srgbClr val="990000"/>
                </a:solidFill>
              </a:rPr>
              <a:t> weeping</a:t>
            </a:r>
            <a:r>
              <a:rPr lang="en-US" sz="3200" b="1" dirty="0"/>
              <a:t>; and </a:t>
            </a:r>
            <a:r>
              <a:rPr lang="en-US" sz="3200" b="1" u="sng" dirty="0">
                <a:solidFill>
                  <a:srgbClr val="990000"/>
                </a:solidFill>
              </a:rPr>
              <a:t>she began to wash His feet with her tears, and wiped </a:t>
            </a:r>
            <a:r>
              <a:rPr lang="en-US" sz="3200" b="1" i="1" u="sng" dirty="0">
                <a:solidFill>
                  <a:srgbClr val="990000"/>
                </a:solidFill>
              </a:rPr>
              <a:t>them</a:t>
            </a:r>
            <a:r>
              <a:rPr lang="en-US" sz="3200" b="1" u="sng" dirty="0">
                <a:solidFill>
                  <a:srgbClr val="990000"/>
                </a:solidFill>
              </a:rPr>
              <a:t> with the hair of her head</a:t>
            </a:r>
            <a:r>
              <a:rPr lang="en-US" sz="3200" b="1" dirty="0"/>
              <a:t>; and </a:t>
            </a:r>
            <a:r>
              <a:rPr lang="en-US" sz="3200" b="1" u="sng" dirty="0">
                <a:solidFill>
                  <a:srgbClr val="990000"/>
                </a:solidFill>
              </a:rPr>
              <a:t>she kissed His feet and anointed </a:t>
            </a:r>
            <a:r>
              <a:rPr lang="en-US" sz="3200" b="1" i="1" u="sng" dirty="0">
                <a:solidFill>
                  <a:srgbClr val="990000"/>
                </a:solidFill>
              </a:rPr>
              <a:t>them</a:t>
            </a:r>
            <a:r>
              <a:rPr lang="en-US" sz="3200" b="1" u="sng" dirty="0">
                <a:solidFill>
                  <a:srgbClr val="990000"/>
                </a:solidFill>
              </a:rPr>
              <a:t> with the fragrant oil</a:t>
            </a:r>
            <a:r>
              <a:rPr lang="en-US" sz="3200" b="1" dirty="0" smtClean="0"/>
              <a:t>. </a:t>
            </a:r>
            <a:r>
              <a:rPr lang="en-US" sz="3200" b="1" dirty="0" err="1" smtClean="0"/>
              <a:t>Lk</a:t>
            </a:r>
            <a:r>
              <a:rPr lang="en-US" sz="3200" b="1" dirty="0" smtClean="0"/>
              <a:t> 7:38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58744692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72</TotalTime>
  <Words>296</Words>
  <Application>Microsoft Macintosh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Plaza</vt:lpstr>
      <vt:lpstr>Arrogant religious or Repented humble Sinner?</vt:lpstr>
      <vt:lpstr>St. Augustine</vt:lpstr>
      <vt:lpstr>In Flow and our Flow</vt:lpstr>
      <vt:lpstr>Of God or of the Devil ?</vt:lpstr>
      <vt:lpstr>Woman of God</vt:lpstr>
      <vt:lpstr>He is my strength </vt:lpstr>
      <vt:lpstr>The Pharisee’s invitation</vt:lpstr>
      <vt:lpstr>A woman unexpected visit</vt:lpstr>
      <vt:lpstr>Humility of a sinner</vt:lpstr>
      <vt:lpstr>St. Augustine </vt:lpstr>
      <vt:lpstr>Arrogance of the Pharisee</vt:lpstr>
      <vt:lpstr>Forgiven woman</vt:lpstr>
      <vt:lpstr>St. John Chrysostom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Arrogant religious or Repented humble Sinner?</dc:title>
  <dc:creator>Father Mark Aziz</dc:creator>
  <cp:lastModifiedBy>Father Mark Aziz</cp:lastModifiedBy>
  <cp:revision>6</cp:revision>
  <dcterms:created xsi:type="dcterms:W3CDTF">2015-10-03T18:30:43Z</dcterms:created>
  <dcterms:modified xsi:type="dcterms:W3CDTF">2015-10-03T19:42:55Z</dcterms:modified>
</cp:coreProperties>
</file>