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8" r:id="rId2"/>
    <p:sldId id="257" r:id="rId3"/>
    <p:sldId id="258" r:id="rId4"/>
    <p:sldId id="259" r:id="rId5"/>
    <p:sldId id="260" r:id="rId6"/>
    <p:sldId id="261" r:id="rId7"/>
    <p:sldId id="262" r:id="rId8"/>
    <p:sldId id="263"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8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4703" autoAdjust="0"/>
  </p:normalViewPr>
  <p:slideViewPr>
    <p:cSldViewPr snapToGrid="0" snapToObjects="1">
      <p:cViewPr>
        <p:scale>
          <a:sx n="94" d="100"/>
          <a:sy n="94" d="100"/>
        </p:scale>
        <p:origin x="-100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9095AA-F2B6-5C49-B00B-7B9E01057265}" type="datetimeFigureOut">
              <a:rPr lang="en-US" smtClean="0"/>
              <a:t>6/18/17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6B885-791B-D74D-9A60-9822B3C79FD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7B9095AA-F2B6-5C49-B00B-7B9E01057265}" type="datetimeFigureOut">
              <a:rPr lang="en-US" smtClean="0"/>
              <a:t>6/18/17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6B885-791B-D74D-9A60-9822B3C79F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B9095AA-F2B6-5C49-B00B-7B9E01057265}" type="datetimeFigureOut">
              <a:rPr lang="en-US" smtClean="0"/>
              <a:t>6/18/17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6B885-791B-D74D-9A60-9822B3C79FD4}" type="slidenum">
              <a:rPr lang="en-US" smtClean="0"/>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9095AA-F2B6-5C49-B00B-7B9E01057265}" type="datetimeFigureOut">
              <a:rPr lang="en-US" smtClean="0"/>
              <a:t>6/18/17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6B885-791B-D74D-9A60-9822B3C79FD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9095AA-F2B6-5C49-B00B-7B9E01057265}" type="datetimeFigureOut">
              <a:rPr lang="en-US" smtClean="0"/>
              <a:t>6/18/17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6B885-791B-D74D-9A60-9822B3C79F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9095AA-F2B6-5C49-B00B-7B9E01057265}" type="datetimeFigureOut">
              <a:rPr lang="en-US" smtClean="0"/>
              <a:t>6/18/17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6B885-791B-D74D-9A60-9822B3C79FD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095AA-F2B6-5C49-B00B-7B9E01057265}" type="datetimeFigureOut">
              <a:rPr lang="en-US" smtClean="0"/>
              <a:t>6/18/17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6B885-791B-D74D-9A60-9822B3C79FD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9095AA-F2B6-5C49-B00B-7B9E01057265}" type="datetimeFigureOut">
              <a:rPr lang="en-US" smtClean="0"/>
              <a:t>6/18/17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6B885-791B-D74D-9A60-9822B3C79FD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9095AA-F2B6-5C49-B00B-7B9E01057265}" type="datetimeFigureOut">
              <a:rPr lang="en-US" smtClean="0"/>
              <a:t>6/18/17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6B885-791B-D74D-9A60-9822B3C79F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9095AA-F2B6-5C49-B00B-7B9E01057265}" type="datetimeFigureOut">
              <a:rPr lang="en-US" smtClean="0"/>
              <a:t>6/18/17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6B885-791B-D74D-9A60-9822B3C79F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9095AA-F2B6-5C49-B00B-7B9E01057265}" type="datetimeFigureOut">
              <a:rPr lang="en-US" smtClean="0"/>
              <a:t>6/18/17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6B885-791B-D74D-9A60-9822B3C79F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7B9095AA-F2B6-5C49-B00B-7B9E01057265}" type="datetimeFigureOut">
              <a:rPr lang="en-US" smtClean="0"/>
              <a:t>6/18/17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6B885-791B-D74D-9A60-9822B3C79F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7B9095AA-F2B6-5C49-B00B-7B9E01057265}" type="datetimeFigureOut">
              <a:rPr lang="en-US" smtClean="0"/>
              <a:t>6/18/17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6B885-791B-D74D-9A60-9822B3C79F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7B9095AA-F2B6-5C49-B00B-7B9E01057265}" type="datetimeFigureOut">
              <a:rPr lang="en-US" smtClean="0"/>
              <a:t>6/18/17</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8576B885-791B-D74D-9A60-9822B3C79F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blegateway.com/passage/?search=Hebrews+10&amp;version=NKJV%23fen-NKJV-30168h" TargetMode="External"/><Relationship Id="rId3" Type="http://schemas.openxmlformats.org/officeDocument/2006/relationships/hyperlink" Target="https://www.biblegateway.com/passage/?search=Hebrews+10&amp;version=NKJV%23fen-NKJV-30168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blegateway.com/passage/?search=2+Corinthians+8&amp;version=NKJV%23fen-NKJV-28937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2711049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000000"/>
                </a:solidFill>
                <a:effectLst/>
              </a:rPr>
              <a:t>Joy could not be denied</a:t>
            </a:r>
            <a:r>
              <a:rPr lang="en-US" dirty="0">
                <a:solidFill>
                  <a:srgbClr val="000000"/>
                </a:solidFill>
                <a:effectLst/>
              </a:rPr>
              <a:t> </a:t>
            </a:r>
            <a:endParaRPr lang="en-US" dirty="0">
              <a:solidFill>
                <a:srgbClr val="000000"/>
              </a:solidFill>
            </a:endParaRPr>
          </a:p>
        </p:txBody>
      </p:sp>
      <p:pic>
        <p:nvPicPr>
          <p:cNvPr id="4" name="Content Placeholder 3"/>
          <p:cNvPicPr>
            <a:picLocks noGrp="1" noChangeAspect="1"/>
          </p:cNvPicPr>
          <p:nvPr>
            <p:ph idx="1"/>
          </p:nvPr>
        </p:nvPicPr>
        <p:blipFill rotWithShape="1">
          <a:blip r:embed="rId2"/>
          <a:srcRect l="-1120" r="-98"/>
          <a:stretch/>
        </p:blipFill>
        <p:spPr>
          <a:xfrm>
            <a:off x="1872352" y="1600200"/>
            <a:ext cx="5389119" cy="4897674"/>
          </a:xfrm>
        </p:spPr>
      </p:pic>
    </p:spTree>
    <p:extLst>
      <p:ext uri="{BB962C8B-B14F-4D97-AF65-F5344CB8AC3E}">
        <p14:creationId xmlns:p14="http://schemas.microsoft.com/office/powerpoint/2010/main" val="1810693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0000"/>
                </a:solidFill>
                <a:effectLst/>
              </a:rPr>
              <a:t/>
            </a:r>
            <a:br>
              <a:rPr lang="en-US" i="1" dirty="0" smtClean="0">
                <a:solidFill>
                  <a:srgbClr val="000000"/>
                </a:solidFill>
                <a:effectLst/>
              </a:rPr>
            </a:br>
            <a:r>
              <a:rPr lang="en-US" i="1" dirty="0" smtClean="0">
                <a:solidFill>
                  <a:srgbClr val="000000"/>
                </a:solidFill>
                <a:effectLst/>
              </a:rPr>
              <a:t> </a:t>
            </a:r>
            <a:r>
              <a:rPr lang="en-US" i="1" dirty="0">
                <a:solidFill>
                  <a:srgbClr val="000000"/>
                </a:solidFill>
                <a:effectLst/>
              </a:rPr>
              <a:t>Hebrews 10:32</a:t>
            </a:r>
            <a:r>
              <a:rPr lang="en-US" dirty="0">
                <a:solidFill>
                  <a:srgbClr val="000000"/>
                </a:solidFill>
                <a:effectLst/>
              </a:rPr>
              <a:t> </a:t>
            </a:r>
            <a:r>
              <a:rPr lang="en-US" dirty="0">
                <a:solidFill>
                  <a:srgbClr val="000000"/>
                </a:solidFill>
              </a:rPr>
              <a:t/>
            </a:r>
            <a:br>
              <a:rPr lang="en-US" dirty="0">
                <a:solidFill>
                  <a:srgbClr val="000000"/>
                </a:solidFill>
              </a:rPr>
            </a:br>
            <a:endParaRPr lang="en-US" dirty="0">
              <a:solidFill>
                <a:srgbClr val="000000"/>
              </a:solidFill>
            </a:endParaRPr>
          </a:p>
        </p:txBody>
      </p:sp>
      <p:sp>
        <p:nvSpPr>
          <p:cNvPr id="3" name="Content Placeholder 2"/>
          <p:cNvSpPr>
            <a:spLocks noGrp="1"/>
          </p:cNvSpPr>
          <p:nvPr>
            <p:ph idx="1"/>
          </p:nvPr>
        </p:nvSpPr>
        <p:spPr>
          <a:xfrm>
            <a:off x="146532" y="1232648"/>
            <a:ext cx="8808197" cy="5149160"/>
          </a:xfrm>
        </p:spPr>
        <p:txBody>
          <a:bodyPr>
            <a:noAutofit/>
          </a:bodyPr>
          <a:lstStyle/>
          <a:p>
            <a:pPr marL="0" indent="0">
              <a:buNone/>
            </a:pPr>
            <a:r>
              <a:rPr lang="en-US" sz="2800" b="1" i="1" baseline="30000" dirty="0">
                <a:solidFill>
                  <a:srgbClr val="000000"/>
                </a:solidFill>
                <a:effectLst/>
              </a:rPr>
              <a:t>32 </a:t>
            </a:r>
            <a:r>
              <a:rPr lang="en-US" sz="2800" b="1" i="1" dirty="0">
                <a:solidFill>
                  <a:srgbClr val="000000"/>
                </a:solidFill>
                <a:effectLst/>
              </a:rPr>
              <a:t>But recall the former days in which, after you were illuminated, you endured a great struggle with sufferings: </a:t>
            </a:r>
            <a:r>
              <a:rPr lang="en-US" sz="2800" b="1" i="1" baseline="30000" dirty="0">
                <a:solidFill>
                  <a:srgbClr val="000000"/>
                </a:solidFill>
                <a:effectLst/>
              </a:rPr>
              <a:t>33 </a:t>
            </a:r>
            <a:r>
              <a:rPr lang="en-US" sz="2800" b="1" i="1" dirty="0">
                <a:solidFill>
                  <a:srgbClr val="000000"/>
                </a:solidFill>
                <a:effectLst/>
              </a:rPr>
              <a:t>partly while you were made a spectacle both by reproaches and tribulations, and partly while you became companions of those who were so treated; </a:t>
            </a:r>
            <a:r>
              <a:rPr lang="en-US" sz="2800" b="1" i="1" baseline="30000" dirty="0">
                <a:solidFill>
                  <a:srgbClr val="000000"/>
                </a:solidFill>
                <a:effectLst/>
              </a:rPr>
              <a:t>34 </a:t>
            </a:r>
            <a:r>
              <a:rPr lang="en-US" sz="2800" b="1" i="1" dirty="0">
                <a:solidFill>
                  <a:srgbClr val="000000"/>
                </a:solidFill>
                <a:effectLst/>
              </a:rPr>
              <a:t>for you had compassion on me</a:t>
            </a:r>
            <a:r>
              <a:rPr lang="en-US" sz="2800" b="1" i="1" baseline="30000" dirty="0">
                <a:solidFill>
                  <a:srgbClr val="000000"/>
                </a:solidFill>
                <a:effectLst/>
              </a:rPr>
              <a:t>[</a:t>
            </a:r>
            <a:r>
              <a:rPr lang="en-US" sz="2800" b="1" i="1" u="sng" baseline="30000" dirty="0">
                <a:solidFill>
                  <a:srgbClr val="000000"/>
                </a:solidFill>
                <a:effectLst/>
                <a:hlinkClick r:id="rId2" tooltip="See footnote h"/>
              </a:rPr>
              <a:t>h</a:t>
            </a:r>
            <a:r>
              <a:rPr lang="en-US" sz="2800" b="1" i="1" baseline="30000" dirty="0">
                <a:solidFill>
                  <a:srgbClr val="000000"/>
                </a:solidFill>
                <a:effectLst/>
              </a:rPr>
              <a:t>]</a:t>
            </a:r>
            <a:r>
              <a:rPr lang="en-US" sz="2800" b="1" i="1" dirty="0">
                <a:solidFill>
                  <a:srgbClr val="000000"/>
                </a:solidFill>
                <a:effectLst/>
              </a:rPr>
              <a:t> in my chains, and joyfully accepted the plundering of your goods, knowing that you have a better and an enduring possession for yourselves in heaven.</a:t>
            </a:r>
            <a:r>
              <a:rPr lang="en-US" sz="2800" b="1" i="1" baseline="30000" dirty="0">
                <a:solidFill>
                  <a:srgbClr val="000000"/>
                </a:solidFill>
                <a:effectLst/>
              </a:rPr>
              <a:t>[</a:t>
            </a:r>
            <a:r>
              <a:rPr lang="en-US" sz="2800" b="1" i="1" u="sng" baseline="30000" dirty="0">
                <a:solidFill>
                  <a:srgbClr val="000000"/>
                </a:solidFill>
                <a:effectLst/>
                <a:hlinkClick r:id="rId3" tooltip="See footnote i"/>
              </a:rPr>
              <a:t>i</a:t>
            </a:r>
            <a:r>
              <a:rPr lang="en-US" sz="2800" b="1" i="1" baseline="30000" dirty="0">
                <a:solidFill>
                  <a:srgbClr val="000000"/>
                </a:solidFill>
                <a:effectLst/>
              </a:rPr>
              <a:t>]</a:t>
            </a:r>
            <a:r>
              <a:rPr lang="en-US" sz="2800" b="1" i="1" dirty="0">
                <a:solidFill>
                  <a:srgbClr val="000000"/>
                </a:solidFill>
                <a:effectLst/>
              </a:rPr>
              <a:t> </a:t>
            </a:r>
            <a:r>
              <a:rPr lang="en-US" sz="2800" b="1" i="1" baseline="30000" dirty="0">
                <a:solidFill>
                  <a:srgbClr val="000000"/>
                </a:solidFill>
                <a:effectLst/>
              </a:rPr>
              <a:t>35 </a:t>
            </a:r>
            <a:r>
              <a:rPr lang="en-US" sz="2800" b="1" i="1" dirty="0">
                <a:solidFill>
                  <a:srgbClr val="000000"/>
                </a:solidFill>
                <a:effectLst/>
              </a:rPr>
              <a:t>Therefore do not cast away your confidence, which has great </a:t>
            </a:r>
            <a:r>
              <a:rPr lang="en-US" sz="2800" b="1" i="1" dirty="0" smtClean="0">
                <a:solidFill>
                  <a:srgbClr val="000000"/>
                </a:solidFill>
                <a:effectLst/>
              </a:rPr>
              <a:t>reward.</a:t>
            </a:r>
            <a:endParaRPr lang="en-US" sz="2800" dirty="0">
              <a:solidFill>
                <a:srgbClr val="000000"/>
              </a:solidFill>
            </a:endParaRPr>
          </a:p>
        </p:txBody>
      </p:sp>
    </p:spTree>
    <p:extLst>
      <p:ext uri="{BB962C8B-B14F-4D97-AF65-F5344CB8AC3E}">
        <p14:creationId xmlns:p14="http://schemas.microsoft.com/office/powerpoint/2010/main" val="84905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martyrs of Libya</a:t>
            </a:r>
            <a:endParaRPr lang="en-US" dirty="0"/>
          </a:p>
        </p:txBody>
      </p:sp>
      <p:pic>
        <p:nvPicPr>
          <p:cNvPr id="4" name="Content Placeholder 3"/>
          <p:cNvPicPr>
            <a:picLocks noGrp="1" noChangeAspect="1"/>
          </p:cNvPicPr>
          <p:nvPr>
            <p:ph idx="1"/>
          </p:nvPr>
        </p:nvPicPr>
        <p:blipFill>
          <a:blip r:embed="rId2"/>
          <a:srcRect l="4250" r="4250"/>
          <a:stretch>
            <a:fillRect/>
          </a:stretch>
        </p:blipFill>
        <p:spPr/>
      </p:pic>
    </p:spTree>
    <p:extLst>
      <p:ext uri="{BB962C8B-B14F-4D97-AF65-F5344CB8AC3E}">
        <p14:creationId xmlns:p14="http://schemas.microsoft.com/office/powerpoint/2010/main" val="1600957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000000"/>
                </a:solidFill>
                <a:effectLst/>
              </a:rPr>
              <a:t>Holiness</a:t>
            </a:r>
            <a:r>
              <a:rPr lang="en-US" dirty="0">
                <a:solidFill>
                  <a:srgbClr val="000000"/>
                </a:solidFill>
                <a:effectLst/>
              </a:rPr>
              <a:t> </a:t>
            </a:r>
            <a:endParaRPr lang="en-US" dirty="0">
              <a:solidFill>
                <a:srgbClr val="000000"/>
              </a:solidFill>
            </a:endParaRPr>
          </a:p>
        </p:txBody>
      </p:sp>
      <p:pic>
        <p:nvPicPr>
          <p:cNvPr id="4" name="Content Placeholder 3"/>
          <p:cNvPicPr>
            <a:picLocks noGrp="1" noChangeAspect="1"/>
          </p:cNvPicPr>
          <p:nvPr>
            <p:ph idx="1"/>
          </p:nvPr>
        </p:nvPicPr>
        <p:blipFill>
          <a:blip r:embed="rId2"/>
          <a:srcRect l="6176" r="6176"/>
          <a:stretch>
            <a:fillRect/>
          </a:stretch>
        </p:blipFill>
        <p:spPr/>
      </p:pic>
    </p:spTree>
    <p:extLst>
      <p:ext uri="{BB962C8B-B14F-4D97-AF65-F5344CB8AC3E}">
        <p14:creationId xmlns:p14="http://schemas.microsoft.com/office/powerpoint/2010/main" val="572859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93039"/>
            <a:ext cx="7583488" cy="1039607"/>
          </a:xfrm>
        </p:spPr>
        <p:txBody>
          <a:bodyPr/>
          <a:lstStyle/>
          <a:p>
            <a:r>
              <a:rPr lang="en-US" dirty="0" smtClean="0">
                <a:solidFill>
                  <a:srgbClr val="000000"/>
                </a:solidFill>
              </a:rPr>
              <a:t>Theophilus of Antioch </a:t>
            </a:r>
            <a:br>
              <a:rPr lang="en-US" dirty="0" smtClean="0">
                <a:solidFill>
                  <a:srgbClr val="000000"/>
                </a:solidFill>
              </a:rPr>
            </a:br>
            <a:r>
              <a:rPr lang="en-US" dirty="0" smtClean="0">
                <a:solidFill>
                  <a:srgbClr val="000000"/>
                </a:solidFill>
              </a:rPr>
              <a:t>2</a:t>
            </a:r>
            <a:r>
              <a:rPr lang="en-US" baseline="30000" dirty="0" smtClean="0">
                <a:solidFill>
                  <a:srgbClr val="000000"/>
                </a:solidFill>
              </a:rPr>
              <a:t>nd</a:t>
            </a:r>
            <a:r>
              <a:rPr lang="en-US" dirty="0" smtClean="0">
                <a:solidFill>
                  <a:srgbClr val="000000"/>
                </a:solidFill>
              </a:rPr>
              <a:t> Century</a:t>
            </a:r>
            <a:endParaRPr lang="en-US" dirty="0">
              <a:solidFill>
                <a:srgbClr val="000000"/>
              </a:solidFill>
            </a:endParaRPr>
          </a:p>
        </p:txBody>
      </p:sp>
      <p:sp>
        <p:nvSpPr>
          <p:cNvPr id="3" name="Content Placeholder 2"/>
          <p:cNvSpPr>
            <a:spLocks noGrp="1"/>
          </p:cNvSpPr>
          <p:nvPr>
            <p:ph idx="1"/>
          </p:nvPr>
        </p:nvSpPr>
        <p:spPr>
          <a:xfrm>
            <a:off x="553564" y="1600200"/>
            <a:ext cx="8238351" cy="4683926"/>
          </a:xfrm>
        </p:spPr>
        <p:txBody>
          <a:bodyPr/>
          <a:lstStyle/>
          <a:p>
            <a:pPr marL="0" indent="0">
              <a:buNone/>
            </a:pPr>
            <a:r>
              <a:rPr lang="en-US" sz="2800" b="1" i="1" dirty="0">
                <a:solidFill>
                  <a:srgbClr val="000000"/>
                </a:solidFill>
                <a:effectLst/>
              </a:rPr>
              <a:t>Believers are forbidden to go to gladiatorial shows, lest they become hardened to cruelty and condone murder. Be it far from Christians to conceive any such deeds, for with them temperance dwells, self- restraint is practiced, monogamy observed, chastity guarded, righteousness exercised, worship performed and God acknowledged. Truth governs them, grace guards them, peace screens them and the holy word guides. ( Ad </a:t>
            </a:r>
            <a:r>
              <a:rPr lang="en-US" sz="2800" b="1" i="1" dirty="0" err="1">
                <a:solidFill>
                  <a:srgbClr val="000000"/>
                </a:solidFill>
                <a:effectLst/>
              </a:rPr>
              <a:t>Autolochum</a:t>
            </a:r>
            <a:r>
              <a:rPr lang="en-US" sz="2800" b="1" i="1" dirty="0">
                <a:solidFill>
                  <a:srgbClr val="000000"/>
                </a:solidFill>
                <a:effectLst/>
              </a:rPr>
              <a:t>, 15).</a:t>
            </a:r>
            <a:endParaRPr lang="en-US" sz="2800" dirty="0">
              <a:solidFill>
                <a:srgbClr val="000000"/>
              </a:solidFill>
              <a:effectLst/>
            </a:endParaRPr>
          </a:p>
          <a:p>
            <a:endParaRPr lang="en-US" dirty="0"/>
          </a:p>
        </p:txBody>
      </p:sp>
    </p:spTree>
    <p:extLst>
      <p:ext uri="{BB962C8B-B14F-4D97-AF65-F5344CB8AC3E}">
        <p14:creationId xmlns:p14="http://schemas.microsoft.com/office/powerpoint/2010/main" val="217531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Generosity</a:t>
            </a:r>
            <a:endParaRPr lang="en-US" dirty="0">
              <a:solidFill>
                <a:srgbClr val="000000"/>
              </a:solidFill>
            </a:endParaRPr>
          </a:p>
        </p:txBody>
      </p:sp>
      <p:pic>
        <p:nvPicPr>
          <p:cNvPr id="4" name="Content Placeholder 3"/>
          <p:cNvPicPr>
            <a:picLocks noGrp="1" noChangeAspect="1"/>
          </p:cNvPicPr>
          <p:nvPr>
            <p:ph idx="1"/>
          </p:nvPr>
        </p:nvPicPr>
        <p:blipFill>
          <a:blip r:embed="rId2"/>
          <a:srcRect t="2236" b="2236"/>
          <a:stretch>
            <a:fillRect/>
          </a:stretch>
        </p:blipFill>
        <p:spPr/>
      </p:pic>
    </p:spTree>
    <p:extLst>
      <p:ext uri="{BB962C8B-B14F-4D97-AF65-F5344CB8AC3E}">
        <p14:creationId xmlns:p14="http://schemas.microsoft.com/office/powerpoint/2010/main" val="847832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Acts 2:42-45</a:t>
            </a:r>
            <a:endParaRPr lang="en-US" dirty="0">
              <a:solidFill>
                <a:srgbClr val="000000"/>
              </a:solidFill>
            </a:endParaRPr>
          </a:p>
        </p:txBody>
      </p:sp>
      <p:sp>
        <p:nvSpPr>
          <p:cNvPr id="3" name="Content Placeholder 2"/>
          <p:cNvSpPr>
            <a:spLocks noGrp="1"/>
          </p:cNvSpPr>
          <p:nvPr>
            <p:ph idx="1"/>
          </p:nvPr>
        </p:nvSpPr>
        <p:spPr>
          <a:xfrm>
            <a:off x="179095" y="1600200"/>
            <a:ext cx="8743072" cy="4716486"/>
          </a:xfrm>
        </p:spPr>
        <p:txBody>
          <a:bodyPr>
            <a:noAutofit/>
          </a:bodyPr>
          <a:lstStyle/>
          <a:p>
            <a:pPr marL="0" indent="0">
              <a:buNone/>
            </a:pPr>
            <a:r>
              <a:rPr lang="en-US" sz="3000" b="1" dirty="0">
                <a:solidFill>
                  <a:srgbClr val="000000"/>
                </a:solidFill>
                <a:effectLst/>
              </a:rPr>
              <a:t>And they continued steadfastly in the apostles’ doctrine and fellowship, in the breaking of bread, and in prayers. </a:t>
            </a:r>
            <a:r>
              <a:rPr lang="en-US" sz="3000" b="1" baseline="30000" dirty="0">
                <a:solidFill>
                  <a:srgbClr val="000000"/>
                </a:solidFill>
                <a:effectLst/>
              </a:rPr>
              <a:t>43 </a:t>
            </a:r>
            <a:r>
              <a:rPr lang="en-US" sz="3000" b="1" dirty="0">
                <a:solidFill>
                  <a:srgbClr val="000000"/>
                </a:solidFill>
                <a:effectLst/>
              </a:rPr>
              <a:t>Then fear came upon every soul, and many wonders and signs were done through the apostles. </a:t>
            </a:r>
            <a:endParaRPr lang="en-US" sz="3000" b="1" dirty="0" smtClean="0">
              <a:solidFill>
                <a:srgbClr val="000000"/>
              </a:solidFill>
              <a:effectLst/>
            </a:endParaRPr>
          </a:p>
          <a:p>
            <a:pPr marL="0" indent="0">
              <a:buNone/>
            </a:pPr>
            <a:r>
              <a:rPr lang="en-US" sz="3000" b="1" u="sng" baseline="30000" dirty="0" smtClean="0">
                <a:solidFill>
                  <a:srgbClr val="000000"/>
                </a:solidFill>
                <a:effectLst/>
              </a:rPr>
              <a:t>44</a:t>
            </a:r>
            <a:r>
              <a:rPr lang="en-US" sz="3000" b="1" u="sng" baseline="30000" dirty="0">
                <a:solidFill>
                  <a:srgbClr val="000000"/>
                </a:solidFill>
                <a:effectLst/>
              </a:rPr>
              <a:t> </a:t>
            </a:r>
            <a:r>
              <a:rPr lang="en-US" sz="3000" b="1" u="sng" dirty="0">
                <a:solidFill>
                  <a:srgbClr val="000000"/>
                </a:solidFill>
                <a:effectLst/>
              </a:rPr>
              <a:t>Now all who believed were together, and had all things in common, </a:t>
            </a:r>
            <a:r>
              <a:rPr lang="en-US" sz="3000" b="1" u="sng" baseline="30000" dirty="0">
                <a:solidFill>
                  <a:srgbClr val="000000"/>
                </a:solidFill>
                <a:effectLst/>
              </a:rPr>
              <a:t>45 </a:t>
            </a:r>
            <a:r>
              <a:rPr lang="en-US" sz="3000" b="1" u="sng" dirty="0">
                <a:solidFill>
                  <a:srgbClr val="000000"/>
                </a:solidFill>
                <a:effectLst/>
              </a:rPr>
              <a:t>and sold their possessions and goods, and divided them among all, as anyone had need</a:t>
            </a:r>
            <a:r>
              <a:rPr lang="en-US" sz="3000" b="1" dirty="0">
                <a:solidFill>
                  <a:srgbClr val="000000"/>
                </a:solidFill>
                <a:effectLst/>
              </a:rPr>
              <a:t> </a:t>
            </a:r>
            <a:endParaRPr lang="en-US" sz="3000" b="1" dirty="0">
              <a:solidFill>
                <a:srgbClr val="000000"/>
              </a:solidFill>
            </a:endParaRPr>
          </a:p>
        </p:txBody>
      </p:sp>
    </p:spTree>
    <p:extLst>
      <p:ext uri="{BB962C8B-B14F-4D97-AF65-F5344CB8AC3E}">
        <p14:creationId xmlns:p14="http://schemas.microsoft.com/office/powerpoint/2010/main" val="1861538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effectLst/>
              </a:rPr>
              <a:t/>
            </a:r>
            <a:br>
              <a:rPr lang="en-US" dirty="0" smtClean="0">
                <a:solidFill>
                  <a:srgbClr val="000000"/>
                </a:solidFill>
                <a:effectLst/>
              </a:rPr>
            </a:br>
            <a:r>
              <a:rPr lang="en-US" dirty="0" smtClean="0">
                <a:solidFill>
                  <a:srgbClr val="000000"/>
                </a:solidFill>
                <a:effectLst/>
              </a:rPr>
              <a:t>2 Corinthians </a:t>
            </a:r>
            <a:r>
              <a:rPr lang="en-US" dirty="0">
                <a:solidFill>
                  <a:srgbClr val="000000"/>
                </a:solidFill>
                <a:effectLst/>
              </a:rPr>
              <a:t>8: 1-5 </a:t>
            </a:r>
            <a:r>
              <a:rPr lang="en-US" dirty="0">
                <a:solidFill>
                  <a:srgbClr val="000000"/>
                </a:solidFill>
              </a:rPr>
              <a:t/>
            </a:r>
            <a:br>
              <a:rPr lang="en-US" dirty="0">
                <a:solidFill>
                  <a:srgbClr val="000000"/>
                </a:solidFill>
              </a:rPr>
            </a:br>
            <a:endParaRPr lang="en-US" dirty="0"/>
          </a:p>
        </p:txBody>
      </p:sp>
      <p:sp>
        <p:nvSpPr>
          <p:cNvPr id="3" name="Content Placeholder 2"/>
          <p:cNvSpPr>
            <a:spLocks noGrp="1"/>
          </p:cNvSpPr>
          <p:nvPr>
            <p:ph idx="1"/>
          </p:nvPr>
        </p:nvSpPr>
        <p:spPr>
          <a:xfrm>
            <a:off x="146532" y="1232648"/>
            <a:ext cx="8997467" cy="4658566"/>
          </a:xfrm>
        </p:spPr>
        <p:txBody>
          <a:bodyPr>
            <a:noAutofit/>
          </a:bodyPr>
          <a:lstStyle/>
          <a:p>
            <a:pPr marL="0" indent="0">
              <a:buNone/>
            </a:pPr>
            <a:r>
              <a:rPr lang="en-US" sz="2800" b="1" dirty="0">
                <a:solidFill>
                  <a:srgbClr val="000000"/>
                </a:solidFill>
                <a:effectLst/>
              </a:rPr>
              <a:t>Moreover, brethren, we make known to you the grace of God bestowed on the churches of Macedonia: </a:t>
            </a:r>
            <a:r>
              <a:rPr lang="en-US" sz="2800" b="1" baseline="30000" dirty="0">
                <a:solidFill>
                  <a:srgbClr val="000000"/>
                </a:solidFill>
                <a:effectLst/>
              </a:rPr>
              <a:t>2 </a:t>
            </a:r>
            <a:r>
              <a:rPr lang="en-US" sz="2800" b="1" dirty="0">
                <a:solidFill>
                  <a:srgbClr val="000000"/>
                </a:solidFill>
                <a:effectLst/>
              </a:rPr>
              <a:t>that in a great trial of affliction the abundance of their joy and their deep poverty abounded in the riches of their liberality. </a:t>
            </a:r>
            <a:r>
              <a:rPr lang="en-US" sz="2800" b="1" baseline="30000" dirty="0">
                <a:solidFill>
                  <a:srgbClr val="000000"/>
                </a:solidFill>
                <a:effectLst/>
              </a:rPr>
              <a:t>3 </a:t>
            </a:r>
            <a:r>
              <a:rPr lang="en-US" sz="2800" b="1" dirty="0">
                <a:solidFill>
                  <a:srgbClr val="000000"/>
                </a:solidFill>
                <a:effectLst/>
              </a:rPr>
              <a:t>For I bear witness that according to </a:t>
            </a:r>
            <a:r>
              <a:rPr lang="en-US" sz="2800" b="1" i="1" dirty="0">
                <a:solidFill>
                  <a:srgbClr val="000000"/>
                </a:solidFill>
                <a:effectLst/>
              </a:rPr>
              <a:t>their</a:t>
            </a:r>
            <a:r>
              <a:rPr lang="en-US" sz="2800" b="1" dirty="0">
                <a:solidFill>
                  <a:srgbClr val="000000"/>
                </a:solidFill>
                <a:effectLst/>
              </a:rPr>
              <a:t> ability, yes, and beyond </a:t>
            </a:r>
            <a:r>
              <a:rPr lang="en-US" sz="2800" b="1" i="1" dirty="0">
                <a:solidFill>
                  <a:srgbClr val="000000"/>
                </a:solidFill>
                <a:effectLst/>
              </a:rPr>
              <a:t>their</a:t>
            </a:r>
            <a:r>
              <a:rPr lang="en-US" sz="2800" b="1" dirty="0">
                <a:solidFill>
                  <a:srgbClr val="000000"/>
                </a:solidFill>
                <a:effectLst/>
              </a:rPr>
              <a:t> ability, </a:t>
            </a:r>
            <a:r>
              <a:rPr lang="en-US" sz="2800" b="1" i="1" dirty="0">
                <a:solidFill>
                  <a:srgbClr val="000000"/>
                </a:solidFill>
                <a:effectLst/>
              </a:rPr>
              <a:t>they were</a:t>
            </a:r>
            <a:r>
              <a:rPr lang="en-US" sz="2800" b="1" dirty="0">
                <a:solidFill>
                  <a:srgbClr val="000000"/>
                </a:solidFill>
                <a:effectLst/>
              </a:rPr>
              <a:t> freely willing, </a:t>
            </a:r>
            <a:r>
              <a:rPr lang="en-US" sz="2800" b="1" baseline="30000" dirty="0">
                <a:solidFill>
                  <a:srgbClr val="000000"/>
                </a:solidFill>
                <a:effectLst/>
              </a:rPr>
              <a:t>4 </a:t>
            </a:r>
            <a:r>
              <a:rPr lang="en-US" sz="2800" b="1" dirty="0">
                <a:solidFill>
                  <a:srgbClr val="000000"/>
                </a:solidFill>
                <a:effectLst/>
              </a:rPr>
              <a:t>imploring us with much urgency that we would receive</a:t>
            </a:r>
            <a:r>
              <a:rPr lang="en-US" sz="2800" b="1" baseline="30000" dirty="0">
                <a:solidFill>
                  <a:srgbClr val="000000"/>
                </a:solidFill>
                <a:effectLst/>
              </a:rPr>
              <a:t>[</a:t>
            </a:r>
            <a:r>
              <a:rPr lang="en-US" sz="2800" b="1" u="sng" baseline="30000" dirty="0">
                <a:solidFill>
                  <a:srgbClr val="000000"/>
                </a:solidFill>
                <a:effectLst/>
                <a:hlinkClick r:id="rId2" tooltip="See footnote a"/>
              </a:rPr>
              <a:t>a</a:t>
            </a:r>
            <a:r>
              <a:rPr lang="en-US" sz="2800" b="1" baseline="30000" dirty="0">
                <a:solidFill>
                  <a:srgbClr val="000000"/>
                </a:solidFill>
                <a:effectLst/>
              </a:rPr>
              <a:t>]</a:t>
            </a:r>
            <a:r>
              <a:rPr lang="en-US" sz="2800" b="1" dirty="0">
                <a:solidFill>
                  <a:srgbClr val="000000"/>
                </a:solidFill>
                <a:effectLst/>
              </a:rPr>
              <a:t>the gift and the fellowship of the ministering to the saints. </a:t>
            </a:r>
            <a:r>
              <a:rPr lang="en-US" sz="2800" b="1" baseline="30000" dirty="0">
                <a:solidFill>
                  <a:srgbClr val="000000"/>
                </a:solidFill>
                <a:effectLst/>
              </a:rPr>
              <a:t>5 </a:t>
            </a:r>
            <a:r>
              <a:rPr lang="en-US" sz="2800" b="1" dirty="0">
                <a:solidFill>
                  <a:srgbClr val="000000"/>
                </a:solidFill>
                <a:effectLst/>
              </a:rPr>
              <a:t>And not </a:t>
            </a:r>
            <a:r>
              <a:rPr lang="en-US" sz="2800" b="1" i="1" dirty="0">
                <a:solidFill>
                  <a:srgbClr val="000000"/>
                </a:solidFill>
                <a:effectLst/>
              </a:rPr>
              <a:t>only</a:t>
            </a:r>
            <a:r>
              <a:rPr lang="en-US" sz="2800" b="1" dirty="0">
                <a:solidFill>
                  <a:srgbClr val="000000"/>
                </a:solidFill>
                <a:effectLst/>
              </a:rPr>
              <a:t> as we had hoped, but they first gave themselves to the Lord, and </a:t>
            </a:r>
            <a:r>
              <a:rPr lang="en-US" sz="2800" b="1" i="1" dirty="0">
                <a:solidFill>
                  <a:srgbClr val="000000"/>
                </a:solidFill>
                <a:effectLst/>
              </a:rPr>
              <a:t>then</a:t>
            </a:r>
            <a:r>
              <a:rPr lang="en-US" sz="2800" b="1" dirty="0">
                <a:solidFill>
                  <a:srgbClr val="000000"/>
                </a:solidFill>
                <a:effectLst/>
              </a:rPr>
              <a:t> to us by the will of God. </a:t>
            </a:r>
            <a:endParaRPr lang="en-US" sz="2800" b="1" dirty="0">
              <a:solidFill>
                <a:srgbClr val="000000"/>
              </a:solidFill>
            </a:endParaRPr>
          </a:p>
        </p:txBody>
      </p:sp>
    </p:spTree>
    <p:extLst>
      <p:ext uri="{BB962C8B-B14F-4D97-AF65-F5344CB8AC3E}">
        <p14:creationId xmlns:p14="http://schemas.microsoft.com/office/powerpoint/2010/main" val="1866549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20" y="89647"/>
            <a:ext cx="8498852" cy="1143000"/>
          </a:xfrm>
        </p:spPr>
        <p:txBody>
          <a:bodyPr/>
          <a:lstStyle/>
          <a:p>
            <a:endParaRPr lang="en-US" dirty="0">
              <a:solidFill>
                <a:srgbClr val="000000"/>
              </a:solidFill>
            </a:endParaRPr>
          </a:p>
        </p:txBody>
      </p:sp>
      <p:sp>
        <p:nvSpPr>
          <p:cNvPr id="3" name="Content Placeholder 2"/>
          <p:cNvSpPr>
            <a:spLocks noGrp="1"/>
          </p:cNvSpPr>
          <p:nvPr>
            <p:ph idx="1"/>
          </p:nvPr>
        </p:nvSpPr>
        <p:spPr/>
        <p:txBody>
          <a:bodyPr>
            <a:normAutofit/>
          </a:bodyPr>
          <a:lstStyle/>
          <a:p>
            <a:pPr marL="0" indent="0" algn="ctr">
              <a:buNone/>
            </a:pPr>
            <a:r>
              <a:rPr lang="en-US" sz="5400" b="1" dirty="0">
                <a:solidFill>
                  <a:srgbClr val="000000"/>
                </a:solidFill>
                <a:effectLst/>
              </a:rPr>
              <a:t/>
            </a:r>
            <a:br>
              <a:rPr lang="en-US" sz="5400" b="1" dirty="0">
                <a:solidFill>
                  <a:srgbClr val="000000"/>
                </a:solidFill>
                <a:effectLst/>
              </a:rPr>
            </a:br>
            <a:r>
              <a:rPr lang="en-US" sz="5400" b="1" dirty="0">
                <a:solidFill>
                  <a:srgbClr val="000000"/>
                </a:solidFill>
                <a:effectLst/>
              </a:rPr>
              <a:t>Why were they transformed?</a:t>
            </a:r>
            <a:br>
              <a:rPr lang="en-US" sz="5400" b="1" dirty="0">
                <a:solidFill>
                  <a:srgbClr val="000000"/>
                </a:solidFill>
                <a:effectLst/>
              </a:rPr>
            </a:br>
            <a:endParaRPr lang="en-US" sz="5400" b="1" dirty="0"/>
          </a:p>
        </p:txBody>
      </p:sp>
    </p:spTree>
    <p:extLst>
      <p:ext uri="{BB962C8B-B14F-4D97-AF65-F5344CB8AC3E}">
        <p14:creationId xmlns:p14="http://schemas.microsoft.com/office/powerpoint/2010/main" val="3055175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effectLst/>
              </a:rPr>
              <a:t/>
            </a:r>
            <a:br>
              <a:rPr lang="en-US" dirty="0" smtClean="0">
                <a:solidFill>
                  <a:srgbClr val="000000"/>
                </a:solidFill>
                <a:effectLst/>
              </a:rPr>
            </a:br>
            <a:r>
              <a:rPr lang="en-US" dirty="0" smtClean="0">
                <a:solidFill>
                  <a:srgbClr val="000000"/>
                </a:solidFill>
                <a:effectLst/>
              </a:rPr>
              <a:t>Acts </a:t>
            </a:r>
            <a:r>
              <a:rPr lang="en-US" dirty="0">
                <a:solidFill>
                  <a:srgbClr val="000000"/>
                </a:solidFill>
                <a:effectLst/>
              </a:rPr>
              <a:t>4:13-14</a:t>
            </a:r>
            <a:br>
              <a:rPr lang="en-US" dirty="0">
                <a:solidFill>
                  <a:srgbClr val="000000"/>
                </a:solidFill>
                <a:effectLst/>
              </a:rPr>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600" b="1" baseline="30000" dirty="0">
                <a:solidFill>
                  <a:srgbClr val="000000"/>
                </a:solidFill>
                <a:effectLst/>
              </a:rPr>
              <a:t>13</a:t>
            </a:r>
            <a:r>
              <a:rPr lang="en-US" sz="3600" b="1" dirty="0">
                <a:solidFill>
                  <a:srgbClr val="000000"/>
                </a:solidFill>
                <a:effectLst/>
              </a:rPr>
              <a:t> Now when they saw the boldness of Peter and John, and perceived that they were uneducated and untrained men, they marveled. </a:t>
            </a:r>
            <a:r>
              <a:rPr lang="en-US" sz="3600" b="1" u="sng" dirty="0">
                <a:solidFill>
                  <a:srgbClr val="000000"/>
                </a:solidFill>
                <a:effectLst/>
              </a:rPr>
              <a:t>And they realized that they had been with Jesus</a:t>
            </a:r>
            <a:r>
              <a:rPr lang="en-US" sz="3600" b="1" dirty="0">
                <a:solidFill>
                  <a:srgbClr val="000000"/>
                </a:solidFill>
                <a:effectLst/>
              </a:rPr>
              <a:t>. </a:t>
            </a:r>
            <a:r>
              <a:rPr lang="en-US" sz="3600" b="1" baseline="30000" dirty="0">
                <a:solidFill>
                  <a:srgbClr val="000000"/>
                </a:solidFill>
                <a:effectLst/>
              </a:rPr>
              <a:t>14</a:t>
            </a:r>
            <a:r>
              <a:rPr lang="en-US" sz="3600" b="1" dirty="0">
                <a:solidFill>
                  <a:srgbClr val="000000"/>
                </a:solidFill>
                <a:effectLst/>
              </a:rPr>
              <a:t> And seeing the man who had been healed standing with them, they could say nothing against it. </a:t>
            </a:r>
            <a:endParaRPr lang="en-US" dirty="0"/>
          </a:p>
        </p:txBody>
      </p:sp>
    </p:spTree>
    <p:extLst>
      <p:ext uri="{BB962C8B-B14F-4D97-AF65-F5344CB8AC3E}">
        <p14:creationId xmlns:p14="http://schemas.microsoft.com/office/powerpoint/2010/main" val="33684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567" y="89647"/>
            <a:ext cx="8066394" cy="1143000"/>
          </a:xfrm>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b="1" dirty="0" smtClean="0">
              <a:solidFill>
                <a:schemeClr val="tx1"/>
              </a:solidFill>
            </a:endParaRPr>
          </a:p>
          <a:p>
            <a:pPr marL="0" indent="0" algn="ctr">
              <a:buNone/>
            </a:pPr>
            <a:r>
              <a:rPr lang="en-US" sz="4000" b="1" dirty="0" smtClean="0">
                <a:solidFill>
                  <a:schemeClr val="tx1"/>
                </a:solidFill>
              </a:rPr>
              <a:t>The plan of God was to change </a:t>
            </a:r>
            <a:r>
              <a:rPr lang="en-US" sz="4000" b="1" u="sng" dirty="0" smtClean="0">
                <a:solidFill>
                  <a:schemeClr val="tx1"/>
                </a:solidFill>
              </a:rPr>
              <a:t>ordinary</a:t>
            </a:r>
            <a:r>
              <a:rPr lang="en-US" sz="4000" b="1" dirty="0" smtClean="0">
                <a:solidFill>
                  <a:schemeClr val="tx1"/>
                </a:solidFill>
              </a:rPr>
              <a:t> people to live </a:t>
            </a:r>
            <a:r>
              <a:rPr lang="en-US" sz="4000" b="1" u="sng" dirty="0" smtClean="0">
                <a:solidFill>
                  <a:schemeClr val="tx1"/>
                </a:solidFill>
              </a:rPr>
              <a:t>extraordinary </a:t>
            </a:r>
            <a:r>
              <a:rPr lang="en-US" sz="4000" b="1" dirty="0" smtClean="0">
                <a:solidFill>
                  <a:schemeClr val="tx1"/>
                </a:solidFill>
              </a:rPr>
              <a:t>lives</a:t>
            </a:r>
            <a:endParaRPr lang="en-US" sz="4000" b="1" dirty="0">
              <a:solidFill>
                <a:schemeClr val="tx1"/>
              </a:solidFill>
            </a:endParaRPr>
          </a:p>
        </p:txBody>
      </p:sp>
    </p:spTree>
    <p:extLst>
      <p:ext uri="{BB962C8B-B14F-4D97-AF65-F5344CB8AC3E}">
        <p14:creationId xmlns:p14="http://schemas.microsoft.com/office/powerpoint/2010/main" val="254902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0000"/>
                </a:solidFill>
                <a:effectLst/>
              </a:rPr>
              <a:t/>
            </a:r>
            <a:br>
              <a:rPr lang="en-US" i="1" dirty="0" smtClean="0">
                <a:solidFill>
                  <a:srgbClr val="000000"/>
                </a:solidFill>
                <a:effectLst/>
              </a:rPr>
            </a:br>
            <a:r>
              <a:rPr lang="en-US" i="1" dirty="0" smtClean="0">
                <a:solidFill>
                  <a:srgbClr val="000000"/>
                </a:solidFill>
                <a:effectLst/>
              </a:rPr>
              <a:t>Letter </a:t>
            </a:r>
            <a:r>
              <a:rPr lang="en-US" i="1" dirty="0">
                <a:solidFill>
                  <a:srgbClr val="000000"/>
                </a:solidFill>
                <a:effectLst/>
              </a:rPr>
              <a:t>to Hadrian</a:t>
            </a:r>
            <a:r>
              <a:rPr lang="en-US" dirty="0">
                <a:solidFill>
                  <a:srgbClr val="000000"/>
                </a:solidFill>
                <a:effectLst/>
              </a:rPr>
              <a:t/>
            </a:r>
            <a:br>
              <a:rPr lang="en-US" dirty="0">
                <a:solidFill>
                  <a:srgbClr val="000000"/>
                </a:solidFill>
                <a:effectLst/>
              </a:rPr>
            </a:br>
            <a:endParaRPr lang="en-US" dirty="0">
              <a:solidFill>
                <a:srgbClr val="000000"/>
              </a:solidFill>
            </a:endParaRPr>
          </a:p>
        </p:txBody>
      </p:sp>
      <p:sp>
        <p:nvSpPr>
          <p:cNvPr id="3" name="Content Placeholder 2"/>
          <p:cNvSpPr>
            <a:spLocks noGrp="1"/>
          </p:cNvSpPr>
          <p:nvPr>
            <p:ph idx="1"/>
          </p:nvPr>
        </p:nvSpPr>
        <p:spPr>
          <a:xfrm>
            <a:off x="374471" y="1600200"/>
            <a:ext cx="8563977" cy="4291013"/>
          </a:xfrm>
        </p:spPr>
        <p:txBody>
          <a:bodyPr>
            <a:noAutofit/>
          </a:bodyPr>
          <a:lstStyle/>
          <a:p>
            <a:pPr marL="0" indent="0">
              <a:buNone/>
            </a:pPr>
            <a:r>
              <a:rPr lang="en-US" sz="3000" i="1" dirty="0" smtClean="0">
                <a:solidFill>
                  <a:srgbClr val="000000"/>
                </a:solidFill>
                <a:effectLst/>
              </a:rPr>
              <a:t>“</a:t>
            </a:r>
            <a:r>
              <a:rPr lang="en-US" sz="3000" i="1" dirty="0">
                <a:solidFill>
                  <a:srgbClr val="000000"/>
                </a:solidFill>
                <a:effectLst/>
              </a:rPr>
              <a:t>The Christians know and trust their God…If any of them have bondwomen </a:t>
            </a:r>
            <a:r>
              <a:rPr lang="en-US" sz="3000" i="1" dirty="0" err="1" smtClean="0">
                <a:solidFill>
                  <a:srgbClr val="000000"/>
                </a:solidFill>
                <a:effectLst/>
              </a:rPr>
              <a:t>orchildren</a:t>
            </a:r>
            <a:r>
              <a:rPr lang="en-US" sz="3000" i="1" dirty="0">
                <a:solidFill>
                  <a:srgbClr val="000000"/>
                </a:solidFill>
                <a:effectLst/>
              </a:rPr>
              <a:t>, they persuade them to become Christians for the love they have toward them; and when they become so, they call them “brother” without distinction. They love one another</a:t>
            </a:r>
            <a:r>
              <a:rPr lang="en-US" sz="3000" i="1" dirty="0" smtClean="0">
                <a:solidFill>
                  <a:srgbClr val="000000"/>
                </a:solidFill>
                <a:effectLst/>
              </a:rPr>
              <a:t>…</a:t>
            </a:r>
            <a:r>
              <a:rPr lang="en-US" sz="3200" i="1" dirty="0">
                <a:solidFill>
                  <a:srgbClr val="000000"/>
                </a:solidFill>
                <a:effectLst/>
              </a:rPr>
              <a:t>If they see a stranger, they take him into their dwellings and rejoice over him as a real brother; </a:t>
            </a:r>
            <a:endParaRPr lang="en-US" sz="3000" i="1" dirty="0" smtClean="0">
              <a:solidFill>
                <a:srgbClr val="000000"/>
              </a:solidFill>
              <a:effectLst/>
            </a:endParaRPr>
          </a:p>
          <a:p>
            <a:pPr marL="0" indent="0">
              <a:buNone/>
            </a:pPr>
            <a:endParaRPr lang="en-US" sz="2800" dirty="0">
              <a:effectLst/>
            </a:endParaRPr>
          </a:p>
        </p:txBody>
      </p:sp>
    </p:spTree>
    <p:extLst>
      <p:ext uri="{BB962C8B-B14F-4D97-AF65-F5344CB8AC3E}">
        <p14:creationId xmlns:p14="http://schemas.microsoft.com/office/powerpoint/2010/main" val="2597433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752" y="700045"/>
            <a:ext cx="8417445" cy="5877123"/>
          </a:xfrm>
        </p:spPr>
        <p:txBody>
          <a:bodyPr>
            <a:noAutofit/>
          </a:bodyPr>
          <a:lstStyle/>
          <a:p>
            <a:pPr marL="0" indent="0">
              <a:buNone/>
            </a:pPr>
            <a:r>
              <a:rPr lang="en-US" sz="2800" i="1" dirty="0" smtClean="0">
                <a:solidFill>
                  <a:srgbClr val="000000"/>
                </a:solidFill>
                <a:effectLst/>
              </a:rPr>
              <a:t>for </a:t>
            </a:r>
            <a:r>
              <a:rPr lang="en-US" sz="2800" i="1" dirty="0">
                <a:solidFill>
                  <a:srgbClr val="000000"/>
                </a:solidFill>
                <a:effectLst/>
              </a:rPr>
              <a:t>they do not call each other brother after the flesh, but after the Spirit of “”God. If any among them is poor and needy, and they do not have food to spare, they fast two or three days that they may supply him with necessary food. But, the deeds which they do, they do not proclaim to the ears of the multitude, but they take care that no man shall perceive them. Thus they labor to become righteous. Truly, this is a new people and there is something divine in them.”</a:t>
            </a:r>
            <a:endParaRPr lang="en-US" sz="2800" i="1" dirty="0">
              <a:solidFill>
                <a:srgbClr val="000000"/>
              </a:solidFill>
            </a:endParaRPr>
          </a:p>
        </p:txBody>
      </p:sp>
    </p:spTree>
    <p:extLst>
      <p:ext uri="{BB962C8B-B14F-4D97-AF65-F5344CB8AC3E}">
        <p14:creationId xmlns:p14="http://schemas.microsoft.com/office/powerpoint/2010/main" val="2315274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Weekly challenge</a:t>
            </a:r>
            <a:endParaRPr lang="en-US" dirty="0">
              <a:solidFill>
                <a:srgbClr val="000000"/>
              </a:solidFill>
            </a:endParaRPr>
          </a:p>
        </p:txBody>
      </p:sp>
      <p:sp>
        <p:nvSpPr>
          <p:cNvPr id="3" name="Content Placeholder 2"/>
          <p:cNvSpPr>
            <a:spLocks noGrp="1"/>
          </p:cNvSpPr>
          <p:nvPr>
            <p:ph idx="1"/>
          </p:nvPr>
        </p:nvSpPr>
        <p:spPr/>
        <p:txBody>
          <a:bodyPr>
            <a:normAutofit/>
          </a:bodyPr>
          <a:lstStyle/>
          <a:p>
            <a:pPr marL="0" indent="0" algn="ctr">
              <a:buNone/>
            </a:pPr>
            <a:r>
              <a:rPr lang="en-US" sz="3200" dirty="0">
                <a:solidFill>
                  <a:srgbClr val="000000"/>
                </a:solidFill>
                <a:effectLst/>
              </a:rPr>
              <a:t>H</a:t>
            </a:r>
            <a:r>
              <a:rPr lang="en-US" sz="3200" dirty="0" smtClean="0">
                <a:solidFill>
                  <a:srgbClr val="000000"/>
                </a:solidFill>
                <a:effectLst/>
              </a:rPr>
              <a:t>ave </a:t>
            </a:r>
            <a:r>
              <a:rPr lang="en-US" sz="3200" dirty="0">
                <a:solidFill>
                  <a:srgbClr val="000000"/>
                </a:solidFill>
                <a:effectLst/>
              </a:rPr>
              <a:t>a meaningful experience with God in prayer </a:t>
            </a:r>
            <a:r>
              <a:rPr lang="en-US" sz="3200" dirty="0" smtClean="0">
                <a:solidFill>
                  <a:srgbClr val="000000"/>
                </a:solidFill>
                <a:effectLst/>
              </a:rPr>
              <a:t>&amp; while </a:t>
            </a:r>
            <a:r>
              <a:rPr lang="en-US" sz="3200" dirty="0">
                <a:solidFill>
                  <a:srgbClr val="000000"/>
                </a:solidFill>
                <a:effectLst/>
              </a:rPr>
              <a:t>reading His </a:t>
            </a:r>
            <a:r>
              <a:rPr lang="en-US" sz="3200" smtClean="0">
                <a:solidFill>
                  <a:srgbClr val="000000"/>
                </a:solidFill>
                <a:effectLst/>
              </a:rPr>
              <a:t>Word ask </a:t>
            </a:r>
            <a:r>
              <a:rPr lang="en-US" sz="3200" dirty="0" smtClean="0">
                <a:solidFill>
                  <a:srgbClr val="000000"/>
                </a:solidFill>
                <a:effectLst/>
              </a:rPr>
              <a:t>Him to make a change </a:t>
            </a:r>
            <a:r>
              <a:rPr lang="en-US" sz="3200" dirty="0">
                <a:solidFill>
                  <a:srgbClr val="000000"/>
                </a:solidFill>
                <a:effectLst/>
              </a:rPr>
              <a:t>in your behavior, noticeable to your family or coworkers. </a:t>
            </a:r>
            <a:endParaRPr lang="en-US" sz="3200" dirty="0">
              <a:solidFill>
                <a:srgbClr val="000000"/>
              </a:solidFill>
            </a:endParaRPr>
          </a:p>
        </p:txBody>
      </p:sp>
    </p:spTree>
    <p:extLst>
      <p:ext uri="{BB962C8B-B14F-4D97-AF65-F5344CB8AC3E}">
        <p14:creationId xmlns:p14="http://schemas.microsoft.com/office/powerpoint/2010/main" val="362508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000000"/>
                </a:solidFill>
              </a:rPr>
              <a:t>Transformation</a:t>
            </a:r>
            <a:endParaRPr lang="en-US" dirty="0">
              <a:solidFill>
                <a:srgbClr val="000000"/>
              </a:solidFill>
            </a:endParaRPr>
          </a:p>
        </p:txBody>
      </p:sp>
      <p:sp>
        <p:nvSpPr>
          <p:cNvPr id="3" name="Content Placeholder 2"/>
          <p:cNvSpPr>
            <a:spLocks noGrp="1"/>
          </p:cNvSpPr>
          <p:nvPr>
            <p:ph sz="half" idx="1"/>
          </p:nvPr>
        </p:nvSpPr>
        <p:spPr>
          <a:xfrm>
            <a:off x="1" y="1806738"/>
            <a:ext cx="4220996" cy="4081998"/>
          </a:xfrm>
        </p:spPr>
        <p:txBody>
          <a:bodyPr>
            <a:normAutofit/>
          </a:bodyPr>
          <a:lstStyle/>
          <a:p>
            <a:pPr marL="0" indent="0" algn="ctr">
              <a:buNone/>
            </a:pPr>
            <a:r>
              <a:rPr lang="en-US" sz="4000" b="1" dirty="0" smtClean="0">
                <a:solidFill>
                  <a:srgbClr val="000000"/>
                </a:solidFill>
              </a:rPr>
              <a:t>The Church experienced a </a:t>
            </a:r>
            <a:r>
              <a:rPr lang="en-US" sz="4000" b="1" u="sng" dirty="0" smtClean="0">
                <a:solidFill>
                  <a:srgbClr val="000000"/>
                </a:solidFill>
              </a:rPr>
              <a:t>Metamorphosis</a:t>
            </a:r>
            <a:r>
              <a:rPr lang="en-US" sz="4000" b="1" dirty="0" smtClean="0">
                <a:solidFill>
                  <a:srgbClr val="000000"/>
                </a:solidFill>
              </a:rPr>
              <a:t> on the day of Pentecost </a:t>
            </a:r>
          </a:p>
          <a:p>
            <a:pPr algn="ctr"/>
            <a:endParaRPr lang="en-US" sz="4000" b="1" dirty="0">
              <a:solidFill>
                <a:srgbClr val="000000"/>
              </a:solidFill>
            </a:endParaRPr>
          </a:p>
        </p:txBody>
      </p:sp>
      <p:sp>
        <p:nvSpPr>
          <p:cNvPr id="6" name="Content Placeholder 5"/>
          <p:cNvSpPr>
            <a:spLocks noGrp="1"/>
          </p:cNvSpPr>
          <p:nvPr>
            <p:ph sz="half" idx="2"/>
          </p:nvPr>
        </p:nvSpPr>
        <p:spPr/>
        <p:txBody>
          <a:bodyPr>
            <a:normAutofit/>
          </a:bodyPr>
          <a:lstStyle/>
          <a:p>
            <a:endParaRPr lang="en-US"/>
          </a:p>
        </p:txBody>
      </p:sp>
      <p:pic>
        <p:nvPicPr>
          <p:cNvPr id="4" name="Picture 3"/>
          <p:cNvPicPr>
            <a:picLocks noChangeAspect="1"/>
          </p:cNvPicPr>
          <p:nvPr/>
        </p:nvPicPr>
        <p:blipFill>
          <a:blip r:embed="rId2"/>
          <a:stretch>
            <a:fillRect/>
          </a:stretch>
        </p:blipFill>
        <p:spPr>
          <a:xfrm>
            <a:off x="4220996" y="1806738"/>
            <a:ext cx="4923004" cy="3850851"/>
          </a:xfrm>
          <a:prstGeom prst="rect">
            <a:avLst/>
          </a:prstGeom>
        </p:spPr>
      </p:pic>
    </p:spTree>
    <p:extLst>
      <p:ext uri="{BB962C8B-B14F-4D97-AF65-F5344CB8AC3E}">
        <p14:creationId xmlns:p14="http://schemas.microsoft.com/office/powerpoint/2010/main" val="52783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000" b="1" dirty="0" smtClean="0">
                <a:solidFill>
                  <a:srgbClr val="000000"/>
                </a:solidFill>
              </a:rPr>
              <a:t>People in the early church had a sensitivity to the promptings of the Holy Spirit</a:t>
            </a:r>
            <a:endParaRPr lang="en-US" sz="4000" b="1" dirty="0">
              <a:solidFill>
                <a:srgbClr val="000000"/>
              </a:solidFill>
            </a:endParaRPr>
          </a:p>
        </p:txBody>
      </p:sp>
    </p:spTree>
    <p:extLst>
      <p:ext uri="{BB962C8B-B14F-4D97-AF65-F5344CB8AC3E}">
        <p14:creationId xmlns:p14="http://schemas.microsoft.com/office/powerpoint/2010/main" val="254164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0000"/>
                </a:solidFill>
                <a:effectLst/>
              </a:rPr>
              <a:t>People </a:t>
            </a:r>
            <a:r>
              <a:rPr lang="en-US" sz="4000" b="1" dirty="0" smtClean="0">
                <a:solidFill>
                  <a:srgbClr val="000000"/>
                </a:solidFill>
                <a:effectLst/>
              </a:rPr>
              <a:t>witnessed vitality </a:t>
            </a:r>
            <a:r>
              <a:rPr lang="en-US" sz="4000" b="1" dirty="0">
                <a:solidFill>
                  <a:srgbClr val="000000"/>
                </a:solidFill>
                <a:effectLst/>
              </a:rPr>
              <a:t>in the church, a different type of life </a:t>
            </a:r>
            <a:r>
              <a:rPr lang="en-US" sz="4000" b="1" dirty="0" smtClean="0">
                <a:solidFill>
                  <a:srgbClr val="000000"/>
                </a:solidFill>
                <a:effectLst/>
              </a:rPr>
              <a:t>experienced by believers</a:t>
            </a:r>
          </a:p>
        </p:txBody>
      </p:sp>
    </p:spTree>
    <p:extLst>
      <p:ext uri="{BB962C8B-B14F-4D97-AF65-F5344CB8AC3E}">
        <p14:creationId xmlns:p14="http://schemas.microsoft.com/office/powerpoint/2010/main" val="625146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0000"/>
                </a:solidFill>
                <a:effectLst/>
              </a:rPr>
              <a:t/>
            </a:r>
            <a:br>
              <a:rPr lang="en-US" i="1" dirty="0" smtClean="0">
                <a:solidFill>
                  <a:srgbClr val="000000"/>
                </a:solidFill>
                <a:effectLst/>
              </a:rPr>
            </a:br>
            <a:r>
              <a:rPr lang="en-US" i="1" dirty="0" smtClean="0">
                <a:solidFill>
                  <a:srgbClr val="000000"/>
                </a:solidFill>
                <a:effectLst/>
              </a:rPr>
              <a:t>Acts </a:t>
            </a:r>
            <a:r>
              <a:rPr lang="en-US" i="1" dirty="0">
                <a:solidFill>
                  <a:srgbClr val="000000"/>
                </a:solidFill>
                <a:effectLst/>
              </a:rPr>
              <a:t>2:46-48</a:t>
            </a:r>
            <a:r>
              <a:rPr lang="en-US" dirty="0">
                <a:solidFill>
                  <a:srgbClr val="000000"/>
                </a:solidFill>
                <a:effectLst/>
              </a:rPr>
              <a:t/>
            </a:r>
            <a:br>
              <a:rPr lang="en-US" dirty="0">
                <a:solidFill>
                  <a:srgbClr val="000000"/>
                </a:solidFill>
                <a:effectLst/>
              </a:rPr>
            </a:br>
            <a:endParaRPr lang="en-US" dirty="0">
              <a:solidFill>
                <a:srgbClr val="000000"/>
              </a:solidFill>
            </a:endParaRPr>
          </a:p>
        </p:txBody>
      </p:sp>
      <p:sp>
        <p:nvSpPr>
          <p:cNvPr id="3" name="Content Placeholder 2"/>
          <p:cNvSpPr>
            <a:spLocks noGrp="1"/>
          </p:cNvSpPr>
          <p:nvPr>
            <p:ph idx="1"/>
          </p:nvPr>
        </p:nvSpPr>
        <p:spPr>
          <a:xfrm>
            <a:off x="955674" y="1600200"/>
            <a:ext cx="7982773" cy="4291013"/>
          </a:xfrm>
        </p:spPr>
        <p:txBody>
          <a:bodyPr>
            <a:noAutofit/>
          </a:bodyPr>
          <a:lstStyle/>
          <a:p>
            <a:pPr marL="0" indent="0">
              <a:buNone/>
            </a:pPr>
            <a:r>
              <a:rPr lang="en-US" sz="3200" b="1" i="1" baseline="30000" dirty="0">
                <a:solidFill>
                  <a:srgbClr val="000000"/>
                </a:solidFill>
                <a:effectLst/>
              </a:rPr>
              <a:t>46 </a:t>
            </a:r>
            <a:r>
              <a:rPr lang="en-US" sz="3200" b="1" i="1" dirty="0">
                <a:solidFill>
                  <a:srgbClr val="000000"/>
                </a:solidFill>
                <a:effectLst/>
              </a:rPr>
              <a:t>So continuing daily with one accord in the temple, and breaking bread from house to house, they ate their food with gladness and simplicity of heart,</a:t>
            </a:r>
            <a:r>
              <a:rPr lang="en-US" sz="3200" b="1" i="1" baseline="30000" dirty="0">
                <a:solidFill>
                  <a:srgbClr val="000000"/>
                </a:solidFill>
                <a:effectLst/>
              </a:rPr>
              <a:t>47 </a:t>
            </a:r>
            <a:r>
              <a:rPr lang="en-US" sz="3200" b="1" i="1" dirty="0">
                <a:solidFill>
                  <a:srgbClr val="000000"/>
                </a:solidFill>
                <a:effectLst/>
              </a:rPr>
              <a:t>praising God and having favor with all the people. And the Lord added to the </a:t>
            </a:r>
            <a:r>
              <a:rPr lang="en-US" sz="3200" b="1" i="1" dirty="0" smtClean="0">
                <a:solidFill>
                  <a:srgbClr val="000000"/>
                </a:solidFill>
                <a:effectLst/>
              </a:rPr>
              <a:t>church</a:t>
            </a:r>
            <a:r>
              <a:rPr lang="en-US" sz="3200" b="1" i="1" dirty="0">
                <a:solidFill>
                  <a:srgbClr val="000000"/>
                </a:solidFill>
                <a:effectLst/>
              </a:rPr>
              <a:t> daily those who were being saved. </a:t>
            </a:r>
            <a:endParaRPr lang="en-US" sz="3200" dirty="0">
              <a:solidFill>
                <a:srgbClr val="000000"/>
              </a:solidFill>
            </a:endParaRPr>
          </a:p>
        </p:txBody>
      </p:sp>
    </p:spTree>
    <p:extLst>
      <p:ext uri="{BB962C8B-B14F-4D97-AF65-F5344CB8AC3E}">
        <p14:creationId xmlns:p14="http://schemas.microsoft.com/office/powerpoint/2010/main" val="63540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800" dirty="0">
                <a:solidFill>
                  <a:srgbClr val="000000"/>
                </a:solidFill>
                <a:effectLst/>
              </a:rPr>
              <a:t>What were the changes they saw in people?</a:t>
            </a:r>
          </a:p>
          <a:p>
            <a:endParaRPr lang="en-US" dirty="0"/>
          </a:p>
        </p:txBody>
      </p:sp>
    </p:spTree>
    <p:extLst>
      <p:ext uri="{BB962C8B-B14F-4D97-AF65-F5344CB8AC3E}">
        <p14:creationId xmlns:p14="http://schemas.microsoft.com/office/powerpoint/2010/main" val="335932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Dedication</a:t>
            </a:r>
            <a:endParaRPr lang="en-US" dirty="0">
              <a:solidFill>
                <a:schemeClr val="tx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3517" y="1600200"/>
            <a:ext cx="6816965" cy="429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65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00"/>
                </a:solidFill>
              </a:rPr>
              <a:t>Athenagorus</a:t>
            </a:r>
            <a:r>
              <a:rPr lang="en-US" dirty="0" smtClean="0">
                <a:solidFill>
                  <a:srgbClr val="000000"/>
                </a:solidFill>
              </a:rPr>
              <a:t> 2</a:t>
            </a:r>
            <a:r>
              <a:rPr lang="en-US" baseline="30000" dirty="0" smtClean="0">
                <a:solidFill>
                  <a:srgbClr val="000000"/>
                </a:solidFill>
              </a:rPr>
              <a:t>nd</a:t>
            </a:r>
            <a:r>
              <a:rPr lang="en-US" dirty="0" smtClean="0">
                <a:solidFill>
                  <a:srgbClr val="000000"/>
                </a:solidFill>
              </a:rPr>
              <a:t> Century</a:t>
            </a:r>
            <a:endParaRPr lang="en-US" dirty="0">
              <a:solidFill>
                <a:srgbClr val="000000"/>
              </a:solidFill>
            </a:endParaRPr>
          </a:p>
        </p:txBody>
      </p:sp>
      <p:sp>
        <p:nvSpPr>
          <p:cNvPr id="3" name="Content Placeholder 2"/>
          <p:cNvSpPr>
            <a:spLocks noGrp="1"/>
          </p:cNvSpPr>
          <p:nvPr>
            <p:ph idx="1"/>
          </p:nvPr>
        </p:nvSpPr>
        <p:spPr>
          <a:xfrm>
            <a:off x="227939" y="1600200"/>
            <a:ext cx="8645384" cy="4814167"/>
          </a:xfrm>
        </p:spPr>
        <p:txBody>
          <a:bodyPr>
            <a:normAutofit fontScale="92500"/>
          </a:bodyPr>
          <a:lstStyle/>
          <a:p>
            <a:pPr marL="0" indent="0">
              <a:buNone/>
            </a:pPr>
            <a:r>
              <a:rPr lang="en-US" sz="3200" b="1" dirty="0">
                <a:solidFill>
                  <a:srgbClr val="000000"/>
                </a:solidFill>
                <a:effectLst/>
              </a:rPr>
              <a:t>Among us you will find uneducated persons and artisans and old women, who, if they are unable to prove the benefits of our doctrine, yet by their deeds they exhibit the benefits arising from their persuasion of its truth. They do not practice great speeches, but they exhibit good works. When struck, they do not strike back. When robbed, they do not go to law. They give to those that ask of them. And they love their neighbors as themselves. </a:t>
            </a:r>
          </a:p>
          <a:p>
            <a:pPr marL="0" indent="0">
              <a:buNone/>
            </a:pPr>
            <a:endParaRPr lang="en-US" dirty="0"/>
          </a:p>
        </p:txBody>
      </p:sp>
    </p:spTree>
    <p:extLst>
      <p:ext uri="{BB962C8B-B14F-4D97-AF65-F5344CB8AC3E}">
        <p14:creationId xmlns:p14="http://schemas.microsoft.com/office/powerpoint/2010/main" val="2343623469"/>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183</TotalTime>
  <Words>570</Words>
  <Application>Microsoft Macintosh PowerPoint</Application>
  <PresentationFormat>On-screen Show (4:3)</PresentationFormat>
  <Paragraphs>33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Summer</vt:lpstr>
      <vt:lpstr>PowerPoint Presentation</vt:lpstr>
      <vt:lpstr>PowerPoint Presentation</vt:lpstr>
      <vt:lpstr>Transformation</vt:lpstr>
      <vt:lpstr>PowerPoint Presentation</vt:lpstr>
      <vt:lpstr>PowerPoint Presentation</vt:lpstr>
      <vt:lpstr> Acts 2:46-48 </vt:lpstr>
      <vt:lpstr>PowerPoint Presentation</vt:lpstr>
      <vt:lpstr>Dedication</vt:lpstr>
      <vt:lpstr>Athenagorus 2nd Century</vt:lpstr>
      <vt:lpstr>Joy could not be denied </vt:lpstr>
      <vt:lpstr>  Hebrews 10:32  </vt:lpstr>
      <vt:lpstr>21 martyrs of Libya</vt:lpstr>
      <vt:lpstr>Holiness </vt:lpstr>
      <vt:lpstr>Theophilus of Antioch  2nd Century</vt:lpstr>
      <vt:lpstr>Generosity</vt:lpstr>
      <vt:lpstr>Acts 2:42-45</vt:lpstr>
      <vt:lpstr> 2 Corinthians 8: 1-5  </vt:lpstr>
      <vt:lpstr>PowerPoint Presentation</vt:lpstr>
      <vt:lpstr> Acts 4:13-14 </vt:lpstr>
      <vt:lpstr> Letter to Hadrian </vt:lpstr>
      <vt:lpstr>PowerPoint Presentation</vt:lpstr>
      <vt:lpstr>Weekly challenge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 User</dc:creator>
  <cp:lastModifiedBy>Apple User</cp:lastModifiedBy>
  <cp:revision>8</cp:revision>
  <dcterms:created xsi:type="dcterms:W3CDTF">2015-06-13T22:54:45Z</dcterms:created>
  <dcterms:modified xsi:type="dcterms:W3CDTF">2017-06-18T11:13:54Z</dcterms:modified>
</cp:coreProperties>
</file>