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04"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721958-1E11-4DA7-982F-B12C34D417B4}" type="datetimeFigureOut">
              <a:rPr lang="en-US" smtClean="0"/>
              <a:t>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50C9-1EB4-4FC5-9FD7-BE8D1F351783}" type="slidenum">
              <a:rPr lang="en-US" smtClean="0"/>
              <a:t>‹#›</a:t>
            </a:fld>
            <a:endParaRPr lang="en-US"/>
          </a:p>
        </p:txBody>
      </p:sp>
    </p:spTree>
    <p:extLst>
      <p:ext uri="{BB962C8B-B14F-4D97-AF65-F5344CB8AC3E}">
        <p14:creationId xmlns:p14="http://schemas.microsoft.com/office/powerpoint/2010/main" val="173288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721958-1E11-4DA7-982F-B12C34D417B4}" type="datetimeFigureOut">
              <a:rPr lang="en-US" smtClean="0"/>
              <a:t>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50C9-1EB4-4FC5-9FD7-BE8D1F351783}" type="slidenum">
              <a:rPr lang="en-US" smtClean="0"/>
              <a:t>‹#›</a:t>
            </a:fld>
            <a:endParaRPr lang="en-US"/>
          </a:p>
        </p:txBody>
      </p:sp>
    </p:spTree>
    <p:extLst>
      <p:ext uri="{BB962C8B-B14F-4D97-AF65-F5344CB8AC3E}">
        <p14:creationId xmlns:p14="http://schemas.microsoft.com/office/powerpoint/2010/main" val="321642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721958-1E11-4DA7-982F-B12C34D417B4}" type="datetimeFigureOut">
              <a:rPr lang="en-US" smtClean="0"/>
              <a:t>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50C9-1EB4-4FC5-9FD7-BE8D1F351783}" type="slidenum">
              <a:rPr lang="en-US" smtClean="0"/>
              <a:t>‹#›</a:t>
            </a:fld>
            <a:endParaRPr lang="en-US"/>
          </a:p>
        </p:txBody>
      </p:sp>
    </p:spTree>
    <p:extLst>
      <p:ext uri="{BB962C8B-B14F-4D97-AF65-F5344CB8AC3E}">
        <p14:creationId xmlns:p14="http://schemas.microsoft.com/office/powerpoint/2010/main" val="319848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721958-1E11-4DA7-982F-B12C34D417B4}" type="datetimeFigureOut">
              <a:rPr lang="en-US" smtClean="0"/>
              <a:t>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50C9-1EB4-4FC5-9FD7-BE8D1F351783}" type="slidenum">
              <a:rPr lang="en-US" smtClean="0"/>
              <a:t>‹#›</a:t>
            </a:fld>
            <a:endParaRPr lang="en-US"/>
          </a:p>
        </p:txBody>
      </p:sp>
    </p:spTree>
    <p:extLst>
      <p:ext uri="{BB962C8B-B14F-4D97-AF65-F5344CB8AC3E}">
        <p14:creationId xmlns:p14="http://schemas.microsoft.com/office/powerpoint/2010/main" val="191065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721958-1E11-4DA7-982F-B12C34D417B4}" type="datetimeFigureOut">
              <a:rPr lang="en-US" smtClean="0"/>
              <a:t>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50C9-1EB4-4FC5-9FD7-BE8D1F351783}" type="slidenum">
              <a:rPr lang="en-US" smtClean="0"/>
              <a:t>‹#›</a:t>
            </a:fld>
            <a:endParaRPr lang="en-US"/>
          </a:p>
        </p:txBody>
      </p:sp>
    </p:spTree>
    <p:extLst>
      <p:ext uri="{BB962C8B-B14F-4D97-AF65-F5344CB8AC3E}">
        <p14:creationId xmlns:p14="http://schemas.microsoft.com/office/powerpoint/2010/main" val="347099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721958-1E11-4DA7-982F-B12C34D417B4}" type="datetimeFigureOut">
              <a:rPr lang="en-US" smtClean="0"/>
              <a:t>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250C9-1EB4-4FC5-9FD7-BE8D1F351783}" type="slidenum">
              <a:rPr lang="en-US" smtClean="0"/>
              <a:t>‹#›</a:t>
            </a:fld>
            <a:endParaRPr lang="en-US"/>
          </a:p>
        </p:txBody>
      </p:sp>
    </p:spTree>
    <p:extLst>
      <p:ext uri="{BB962C8B-B14F-4D97-AF65-F5344CB8AC3E}">
        <p14:creationId xmlns:p14="http://schemas.microsoft.com/office/powerpoint/2010/main" val="45904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721958-1E11-4DA7-982F-B12C34D417B4}" type="datetimeFigureOut">
              <a:rPr lang="en-US" smtClean="0"/>
              <a:t>11/4/17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3250C9-1EB4-4FC5-9FD7-BE8D1F351783}" type="slidenum">
              <a:rPr lang="en-US" smtClean="0"/>
              <a:t>‹#›</a:t>
            </a:fld>
            <a:endParaRPr lang="en-US"/>
          </a:p>
        </p:txBody>
      </p:sp>
    </p:spTree>
    <p:extLst>
      <p:ext uri="{BB962C8B-B14F-4D97-AF65-F5344CB8AC3E}">
        <p14:creationId xmlns:p14="http://schemas.microsoft.com/office/powerpoint/2010/main" val="425181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721958-1E11-4DA7-982F-B12C34D417B4}" type="datetimeFigureOut">
              <a:rPr lang="en-US" smtClean="0"/>
              <a:t>11/4/17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3250C9-1EB4-4FC5-9FD7-BE8D1F351783}" type="slidenum">
              <a:rPr lang="en-US" smtClean="0"/>
              <a:t>‹#›</a:t>
            </a:fld>
            <a:endParaRPr lang="en-US"/>
          </a:p>
        </p:txBody>
      </p:sp>
    </p:spTree>
    <p:extLst>
      <p:ext uri="{BB962C8B-B14F-4D97-AF65-F5344CB8AC3E}">
        <p14:creationId xmlns:p14="http://schemas.microsoft.com/office/powerpoint/2010/main" val="403085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21958-1E11-4DA7-982F-B12C34D417B4}" type="datetimeFigureOut">
              <a:rPr lang="en-US" smtClean="0"/>
              <a:t>11/4/17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3250C9-1EB4-4FC5-9FD7-BE8D1F351783}" type="slidenum">
              <a:rPr lang="en-US" smtClean="0"/>
              <a:t>‹#›</a:t>
            </a:fld>
            <a:endParaRPr lang="en-US"/>
          </a:p>
        </p:txBody>
      </p:sp>
    </p:spTree>
    <p:extLst>
      <p:ext uri="{BB962C8B-B14F-4D97-AF65-F5344CB8AC3E}">
        <p14:creationId xmlns:p14="http://schemas.microsoft.com/office/powerpoint/2010/main" val="317810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721958-1E11-4DA7-982F-B12C34D417B4}" type="datetimeFigureOut">
              <a:rPr lang="en-US" smtClean="0"/>
              <a:t>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250C9-1EB4-4FC5-9FD7-BE8D1F351783}" type="slidenum">
              <a:rPr lang="en-US" smtClean="0"/>
              <a:t>‹#›</a:t>
            </a:fld>
            <a:endParaRPr lang="en-US"/>
          </a:p>
        </p:txBody>
      </p:sp>
    </p:spTree>
    <p:extLst>
      <p:ext uri="{BB962C8B-B14F-4D97-AF65-F5344CB8AC3E}">
        <p14:creationId xmlns:p14="http://schemas.microsoft.com/office/powerpoint/2010/main" val="3664323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721958-1E11-4DA7-982F-B12C34D417B4}" type="datetimeFigureOut">
              <a:rPr lang="en-US" smtClean="0"/>
              <a:t>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250C9-1EB4-4FC5-9FD7-BE8D1F351783}" type="slidenum">
              <a:rPr lang="en-US" smtClean="0"/>
              <a:t>‹#›</a:t>
            </a:fld>
            <a:endParaRPr lang="en-US"/>
          </a:p>
        </p:txBody>
      </p:sp>
    </p:spTree>
    <p:extLst>
      <p:ext uri="{BB962C8B-B14F-4D97-AF65-F5344CB8AC3E}">
        <p14:creationId xmlns:p14="http://schemas.microsoft.com/office/powerpoint/2010/main" val="3888915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21958-1E11-4DA7-982F-B12C34D417B4}" type="datetimeFigureOut">
              <a:rPr lang="en-US" smtClean="0"/>
              <a:t>11/4/17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250C9-1EB4-4FC5-9FD7-BE8D1F351783}" type="slidenum">
              <a:rPr lang="en-US" smtClean="0"/>
              <a:t>‹#›</a:t>
            </a:fld>
            <a:endParaRPr lang="en-US"/>
          </a:p>
        </p:txBody>
      </p:sp>
    </p:spTree>
    <p:extLst>
      <p:ext uri="{BB962C8B-B14F-4D97-AF65-F5344CB8AC3E}">
        <p14:creationId xmlns:p14="http://schemas.microsoft.com/office/powerpoint/2010/main" val="3465400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4932" y="295342"/>
            <a:ext cx="9144000" cy="1181482"/>
          </a:xfrm>
        </p:spPr>
        <p:txBody>
          <a:bodyPr/>
          <a:lstStyle/>
          <a:p>
            <a:r>
              <a:rPr lang="en-US" dirty="0" smtClean="0">
                <a:solidFill>
                  <a:schemeClr val="bg1"/>
                </a:solidFill>
              </a:rPr>
              <a:t>Accepting of Good and Bad</a:t>
            </a:r>
            <a:endParaRPr lang="en-US" dirty="0">
              <a:solidFill>
                <a:schemeClr val="bg1"/>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6053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What heals our brokenness is:</a:t>
            </a:r>
            <a:endParaRPr lang="en-US" dirty="0"/>
          </a:p>
        </p:txBody>
      </p:sp>
      <p:sp>
        <p:nvSpPr>
          <p:cNvPr id="5" name="Content Placeholder 4"/>
          <p:cNvSpPr>
            <a:spLocks noGrp="1"/>
          </p:cNvSpPr>
          <p:nvPr>
            <p:ph idx="1"/>
          </p:nvPr>
        </p:nvSpPr>
        <p:spPr/>
        <p:txBody>
          <a:bodyPr>
            <a:normAutofit/>
          </a:bodyPr>
          <a:lstStyle/>
          <a:p>
            <a:pPr marL="0" indent="0" algn="ctr">
              <a:buNone/>
            </a:pPr>
            <a:r>
              <a:rPr lang="en-US" sz="3600" b="1" u="sng" dirty="0"/>
              <a:t>Acceptance</a:t>
            </a:r>
            <a:r>
              <a:rPr lang="en-US" sz="3600" dirty="0"/>
              <a:t> is the answer to the dilemma of the ideal versus the real. </a:t>
            </a:r>
          </a:p>
        </p:txBody>
      </p:sp>
      <p:sp>
        <p:nvSpPr>
          <p:cNvPr id="6" name="Content Placeholder 5"/>
          <p:cNvSpPr>
            <a:spLocks noGrp="1"/>
          </p:cNvSpPr>
          <p:nvPr>
            <p:ph sz="half" idx="4294967295"/>
          </p:nvPr>
        </p:nvSpPr>
        <p:spPr>
          <a:xfrm>
            <a:off x="1004156" y="1825625"/>
            <a:ext cx="11187844" cy="4351338"/>
          </a:xfrm>
        </p:spPr>
        <p:txBody>
          <a:bodyPr/>
          <a:lstStyle/>
          <a:p>
            <a:endParaRPr lang="en-US" dirty="0" smtClean="0"/>
          </a:p>
          <a:p>
            <a:endParaRPr lang="en-US" dirty="0"/>
          </a:p>
          <a:p>
            <a:endParaRPr lang="en-US" dirty="0" smtClean="0"/>
          </a:p>
          <a:p>
            <a:pPr marL="0" lvl="0" indent="0">
              <a:buNone/>
            </a:pPr>
            <a:r>
              <a:rPr lang="en-US" sz="3600" i="1" dirty="0"/>
              <a:t>“to the praise of the glory of His grace, by which He made us accepted in the Beloved.” Ephesians 1:6</a:t>
            </a:r>
          </a:p>
          <a:p>
            <a:endParaRPr lang="en-US" dirty="0"/>
          </a:p>
        </p:txBody>
      </p:sp>
    </p:spTree>
    <p:extLst>
      <p:ext uri="{BB962C8B-B14F-4D97-AF65-F5344CB8AC3E}">
        <p14:creationId xmlns:p14="http://schemas.microsoft.com/office/powerpoint/2010/main" val="1589970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Romans 7</a:t>
            </a:r>
            <a:r>
              <a:rPr lang="en-US" b="1" dirty="0" smtClean="0"/>
              <a:t>:15-19</a:t>
            </a:r>
            <a:endParaRPr lang="en-US" dirty="0"/>
          </a:p>
        </p:txBody>
      </p:sp>
      <p:sp>
        <p:nvSpPr>
          <p:cNvPr id="3" name="Content Placeholder 2"/>
          <p:cNvSpPr>
            <a:spLocks noGrp="1"/>
          </p:cNvSpPr>
          <p:nvPr>
            <p:ph idx="1"/>
          </p:nvPr>
        </p:nvSpPr>
        <p:spPr/>
        <p:txBody>
          <a:bodyPr>
            <a:normAutofit/>
          </a:bodyPr>
          <a:lstStyle/>
          <a:p>
            <a:pPr marL="0" indent="0">
              <a:buNone/>
            </a:pPr>
            <a:r>
              <a:rPr lang="en-US" sz="3200" i="1" dirty="0" smtClean="0"/>
              <a:t>“</a:t>
            </a:r>
            <a:r>
              <a:rPr lang="en-US" sz="3200" i="1" dirty="0"/>
              <a:t>I do not understand what I do. For what I want to do I do not do, but what I hate I do. And if I do what I do not want to do, I agree that the law is good. As it is, it is no longer I myself who do it, but it is sin living in me. I know that nothing good lives in me, that is, in my sinful nature. For I have the desire to do what is good, but I cannot carry it out. For what I do is not the good I want to do; no, the evil I do not want to do— this I keep on doing” </a:t>
            </a:r>
            <a:r>
              <a:rPr lang="en-US" sz="3200" dirty="0" smtClean="0"/>
              <a:t> </a:t>
            </a:r>
            <a:endParaRPr lang="en-US" sz="3200" dirty="0"/>
          </a:p>
        </p:txBody>
      </p:sp>
    </p:spTree>
    <p:extLst>
      <p:ext uri="{BB962C8B-B14F-4D97-AF65-F5344CB8AC3E}">
        <p14:creationId xmlns:p14="http://schemas.microsoft.com/office/powerpoint/2010/main" val="2213623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dirty="0" smtClean="0"/>
              <a:t>Romans </a:t>
            </a:r>
            <a:r>
              <a:rPr lang="en-US" b="1" dirty="0"/>
              <a:t>8</a:t>
            </a:r>
            <a:r>
              <a:rPr lang="en-US" b="1" dirty="0" smtClean="0"/>
              <a:t>:1 </a:t>
            </a:r>
            <a:r>
              <a:rPr lang="en-US" b="1" dirty="0"/>
              <a:t/>
            </a:r>
            <a:br>
              <a:rPr lang="en-US" b="1" dirty="0"/>
            </a:br>
            <a:endParaRPr lang="en-US" b="1" dirty="0"/>
          </a:p>
        </p:txBody>
      </p:sp>
      <p:sp>
        <p:nvSpPr>
          <p:cNvPr id="3" name="Content Placeholder 2"/>
          <p:cNvSpPr>
            <a:spLocks noGrp="1"/>
          </p:cNvSpPr>
          <p:nvPr>
            <p:ph idx="1"/>
          </p:nvPr>
        </p:nvSpPr>
        <p:spPr/>
        <p:txBody>
          <a:bodyPr>
            <a:normAutofit/>
          </a:bodyPr>
          <a:lstStyle/>
          <a:p>
            <a:pPr marL="0" indent="0" algn="ctr">
              <a:buNone/>
            </a:pPr>
            <a:endParaRPr lang="en-US" sz="3600" i="1" dirty="0" smtClean="0"/>
          </a:p>
          <a:p>
            <a:pPr marL="0" indent="0" algn="ctr">
              <a:buNone/>
            </a:pPr>
            <a:r>
              <a:rPr lang="en-US" sz="3600" i="1" dirty="0" smtClean="0"/>
              <a:t>“</a:t>
            </a:r>
            <a:r>
              <a:rPr lang="en-US" sz="3600" i="1" dirty="0"/>
              <a:t>Therefore, there is now no </a:t>
            </a:r>
            <a:r>
              <a:rPr lang="en-US" sz="3600" i="1" u="sng" dirty="0"/>
              <a:t>condemnation</a:t>
            </a:r>
            <a:r>
              <a:rPr lang="en-US" sz="3600" i="1" dirty="0"/>
              <a:t> for those who are in Christ Jesus” </a:t>
            </a:r>
            <a:endParaRPr lang="en-US" sz="3600" i="1" dirty="0" smtClean="0"/>
          </a:p>
          <a:p>
            <a:pPr marL="0" indent="0" algn="ctr">
              <a:buNone/>
            </a:pPr>
            <a:endParaRPr lang="en-US" sz="3600" i="1" dirty="0"/>
          </a:p>
          <a:p>
            <a:pPr marL="0" indent="0" algn="ctr">
              <a:buNone/>
            </a:pPr>
            <a:r>
              <a:rPr lang="en-US" sz="3600" dirty="0"/>
              <a:t>It is only when we are no longer condemned for the bad that we can </a:t>
            </a:r>
            <a:r>
              <a:rPr lang="en-US" sz="3600" b="1" u="sng" dirty="0"/>
              <a:t>let go </a:t>
            </a:r>
            <a:r>
              <a:rPr lang="en-US" sz="3600" dirty="0"/>
              <a:t>of it. </a:t>
            </a:r>
          </a:p>
        </p:txBody>
      </p:sp>
    </p:spTree>
    <p:extLst>
      <p:ext uri="{BB962C8B-B14F-4D97-AF65-F5344CB8AC3E}">
        <p14:creationId xmlns:p14="http://schemas.microsoft.com/office/powerpoint/2010/main" val="1586638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000" dirty="0"/>
              <a:t>The nature of the </a:t>
            </a:r>
            <a:r>
              <a:rPr lang="en-US" sz="4000" dirty="0" smtClean="0"/>
              <a:t>relationship</a:t>
            </a:r>
            <a:r>
              <a:rPr lang="en-US" sz="4000" dirty="0"/>
              <a:t> </a:t>
            </a:r>
            <a:r>
              <a:rPr lang="en-US" sz="4000" dirty="0" smtClean="0"/>
              <a:t>between </a:t>
            </a:r>
            <a:r>
              <a:rPr lang="en-US" sz="4000" dirty="0"/>
              <a:t>the ideal and the real needs to be one of </a:t>
            </a:r>
            <a:r>
              <a:rPr lang="en-US" sz="4000" u="sng" dirty="0"/>
              <a:t>grace</a:t>
            </a:r>
            <a:r>
              <a:rPr lang="en-US" sz="4000" dirty="0"/>
              <a:t>, of </a:t>
            </a:r>
            <a:r>
              <a:rPr lang="en-US" sz="4000" u="sng" dirty="0"/>
              <a:t>unconditional</a:t>
            </a:r>
            <a:r>
              <a:rPr lang="en-US" sz="4000" dirty="0"/>
              <a:t> love and acceptance. </a:t>
            </a:r>
            <a:endParaRPr lang="en-US" sz="4000" dirty="0" smtClean="0"/>
          </a:p>
          <a:p>
            <a:pPr marL="0" indent="0" algn="ctr">
              <a:buNone/>
            </a:pPr>
            <a:endParaRPr lang="en-US" sz="4000" dirty="0"/>
          </a:p>
          <a:p>
            <a:pPr marL="0" indent="0" algn="ctr">
              <a:buNone/>
            </a:pPr>
            <a:r>
              <a:rPr lang="en-US" sz="4000" dirty="0"/>
              <a:t>If the real is loved and accepted, it can be encouraged to grow toward the ideal.  </a:t>
            </a:r>
          </a:p>
          <a:p>
            <a:pPr marL="0" indent="0" algn="ctr">
              <a:buNone/>
            </a:pPr>
            <a:endParaRPr lang="en-US" sz="4000" dirty="0"/>
          </a:p>
        </p:txBody>
      </p:sp>
    </p:spTree>
    <p:extLst>
      <p:ext uri="{BB962C8B-B14F-4D97-AF65-F5344CB8AC3E}">
        <p14:creationId xmlns:p14="http://schemas.microsoft.com/office/powerpoint/2010/main" val="2033234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1102"/>
          </a:xfrm>
        </p:spPr>
        <p:txBody>
          <a:bodyPr/>
          <a:lstStyle/>
          <a:p>
            <a:pPr algn="ctr"/>
            <a:r>
              <a:rPr lang="en-US" b="1" dirty="0" smtClean="0"/>
              <a:t>Ecclesiastes 7:15-18</a:t>
            </a:r>
            <a:endParaRPr lang="en-US" b="1" dirty="0"/>
          </a:p>
        </p:txBody>
      </p:sp>
      <p:sp>
        <p:nvSpPr>
          <p:cNvPr id="3" name="Content Placeholder 2"/>
          <p:cNvSpPr>
            <a:spLocks noGrp="1"/>
          </p:cNvSpPr>
          <p:nvPr>
            <p:ph idx="1"/>
          </p:nvPr>
        </p:nvSpPr>
        <p:spPr>
          <a:xfrm>
            <a:off x="679282" y="1550665"/>
            <a:ext cx="10674518" cy="4976896"/>
          </a:xfrm>
        </p:spPr>
        <p:txBody>
          <a:bodyPr>
            <a:noAutofit/>
          </a:bodyPr>
          <a:lstStyle/>
          <a:p>
            <a:pPr marL="0" indent="0">
              <a:buNone/>
            </a:pPr>
            <a:r>
              <a:rPr lang="en-US" dirty="0"/>
              <a:t>I have seen everything in my days of vanity:</a:t>
            </a:r>
          </a:p>
          <a:p>
            <a:pPr marL="0" indent="0">
              <a:buNone/>
            </a:pPr>
            <a:r>
              <a:rPr lang="en-US" dirty="0" smtClean="0"/>
              <a:t>There </a:t>
            </a:r>
            <a:r>
              <a:rPr lang="en-US" dirty="0"/>
              <a:t>is a just man who perishes in his righteousness,</a:t>
            </a:r>
          </a:p>
          <a:p>
            <a:pPr marL="0" indent="0">
              <a:buNone/>
            </a:pPr>
            <a:r>
              <a:rPr lang="en-US" dirty="0"/>
              <a:t>And there is a wicked man who prolongs life in his wickedness.</a:t>
            </a:r>
          </a:p>
          <a:p>
            <a:pPr marL="0" indent="0">
              <a:buNone/>
            </a:pPr>
            <a:r>
              <a:rPr lang="en-US" dirty="0"/>
              <a:t>16 Do not be overly righteous</a:t>
            </a:r>
            <a:r>
              <a:rPr lang="en-US" dirty="0" smtClean="0"/>
              <a:t>, Nor </a:t>
            </a:r>
            <a:r>
              <a:rPr lang="en-US" dirty="0"/>
              <a:t>be overly wise:</a:t>
            </a:r>
          </a:p>
          <a:p>
            <a:pPr marL="0" indent="0">
              <a:buNone/>
            </a:pPr>
            <a:r>
              <a:rPr lang="en-US" u="sng" dirty="0"/>
              <a:t>Why should you destroy yourself?</a:t>
            </a:r>
          </a:p>
          <a:p>
            <a:pPr marL="0" indent="0">
              <a:buNone/>
            </a:pPr>
            <a:r>
              <a:rPr lang="en-US" dirty="0"/>
              <a:t>17 Do not be overly wicked</a:t>
            </a:r>
            <a:r>
              <a:rPr lang="en-US" dirty="0" smtClean="0"/>
              <a:t>, Nor </a:t>
            </a:r>
            <a:r>
              <a:rPr lang="en-US" dirty="0"/>
              <a:t>be foolish:</a:t>
            </a:r>
          </a:p>
          <a:p>
            <a:pPr marL="0" indent="0">
              <a:buNone/>
            </a:pPr>
            <a:r>
              <a:rPr lang="en-US" dirty="0"/>
              <a:t>Why should you die before your time?</a:t>
            </a:r>
          </a:p>
          <a:p>
            <a:pPr marL="0" indent="0">
              <a:buNone/>
            </a:pPr>
            <a:r>
              <a:rPr lang="en-US" dirty="0"/>
              <a:t>18 It is good that you grasp this</a:t>
            </a:r>
            <a:r>
              <a:rPr lang="en-US" dirty="0" smtClean="0"/>
              <a:t>, And </a:t>
            </a:r>
            <a:r>
              <a:rPr lang="en-US" dirty="0"/>
              <a:t>also not remove your hand from the other;</a:t>
            </a:r>
          </a:p>
          <a:p>
            <a:pPr marL="0" indent="0">
              <a:buNone/>
            </a:pPr>
            <a:r>
              <a:rPr lang="en-US" u="sng" dirty="0"/>
              <a:t>For he who fears God will escape them all.</a:t>
            </a:r>
          </a:p>
        </p:txBody>
      </p:sp>
    </p:spTree>
    <p:extLst>
      <p:ext uri="{BB962C8B-B14F-4D97-AF65-F5344CB8AC3E}">
        <p14:creationId xmlns:p14="http://schemas.microsoft.com/office/powerpoint/2010/main" val="2316654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sz="3200" b="1" dirty="0" smtClean="0"/>
          </a:p>
          <a:p>
            <a:pPr marL="0" indent="0" algn="ctr">
              <a:buNone/>
            </a:pPr>
            <a:r>
              <a:rPr lang="en-US" sz="3200" b="1" dirty="0" smtClean="0"/>
              <a:t>Attacking </a:t>
            </a:r>
            <a:r>
              <a:rPr lang="en-US" sz="3200" b="1" dirty="0"/>
              <a:t>and </a:t>
            </a:r>
            <a:r>
              <a:rPr lang="en-US" sz="3200" b="1" u="sng" dirty="0"/>
              <a:t>judging</a:t>
            </a:r>
            <a:r>
              <a:rPr lang="en-US" sz="3200" b="1" dirty="0"/>
              <a:t> is the most common way </a:t>
            </a:r>
            <a:r>
              <a:rPr lang="en-US" sz="3200" b="1" dirty="0" smtClean="0"/>
              <a:t>we deal </a:t>
            </a:r>
            <a:r>
              <a:rPr lang="en-US" sz="3200" b="1" dirty="0"/>
              <a:t>with the bad. </a:t>
            </a:r>
          </a:p>
          <a:p>
            <a:pPr algn="ctr"/>
            <a:endParaRPr lang="en-US" dirty="0"/>
          </a:p>
        </p:txBody>
      </p:sp>
    </p:spTree>
    <p:extLst>
      <p:ext uri="{BB962C8B-B14F-4D97-AF65-F5344CB8AC3E}">
        <p14:creationId xmlns:p14="http://schemas.microsoft.com/office/powerpoint/2010/main" val="290949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2 Corinthians 7:10</a:t>
            </a:r>
            <a:endParaRPr lang="en-US" b="1" dirty="0"/>
          </a:p>
        </p:txBody>
      </p:sp>
      <p:sp>
        <p:nvSpPr>
          <p:cNvPr id="3" name="Content Placeholder 2"/>
          <p:cNvSpPr>
            <a:spLocks noGrp="1"/>
          </p:cNvSpPr>
          <p:nvPr>
            <p:ph idx="1"/>
          </p:nvPr>
        </p:nvSpPr>
        <p:spPr/>
        <p:txBody>
          <a:bodyPr/>
          <a:lstStyle/>
          <a:p>
            <a:pPr marL="0" indent="0" algn="ctr">
              <a:buNone/>
            </a:pPr>
            <a:r>
              <a:rPr lang="en-US" sz="3200" i="1" dirty="0"/>
              <a:t>“Godly sorrow brings repentance that leads to salvation and leaves no regret, but worldly sorrow brings death” </a:t>
            </a:r>
            <a:endParaRPr lang="en-US" sz="3200" i="1" dirty="0" smtClean="0"/>
          </a:p>
          <a:p>
            <a:pPr marL="0" indent="0" algn="ctr">
              <a:buNone/>
            </a:pPr>
            <a:endParaRPr lang="en-US" i="1" u="sng" dirty="0" smtClean="0"/>
          </a:p>
          <a:p>
            <a:pPr marL="0" indent="0" algn="ctr">
              <a:buNone/>
            </a:pPr>
            <a:endParaRPr lang="en-US" i="1" u="sng" dirty="0"/>
          </a:p>
          <a:p>
            <a:pPr marL="0" indent="0" algn="ctr">
              <a:buNone/>
            </a:pPr>
            <a:r>
              <a:rPr lang="en-US" sz="3600" b="1" u="sng" dirty="0" smtClean="0"/>
              <a:t>Sadness</a:t>
            </a:r>
            <a:r>
              <a:rPr lang="en-US" sz="3600" dirty="0" smtClean="0"/>
              <a:t> </a:t>
            </a:r>
            <a:r>
              <a:rPr lang="en-US" sz="3600" dirty="0"/>
              <a:t>over badness that turns to </a:t>
            </a:r>
            <a:r>
              <a:rPr lang="en-US" sz="3600" u="sng" dirty="0"/>
              <a:t>repentance</a:t>
            </a:r>
            <a:r>
              <a:rPr lang="en-US" sz="3600" dirty="0"/>
              <a:t> is </a:t>
            </a:r>
            <a:endParaRPr lang="en-US" sz="3600" dirty="0" smtClean="0"/>
          </a:p>
          <a:p>
            <a:pPr marL="0" indent="0" algn="ctr">
              <a:buNone/>
            </a:pPr>
            <a:r>
              <a:rPr lang="en-US" sz="3600" dirty="0" smtClean="0"/>
              <a:t>godly </a:t>
            </a:r>
            <a:r>
              <a:rPr lang="en-US" sz="3600" u="sng" dirty="0"/>
              <a:t>sorrow</a:t>
            </a:r>
            <a:r>
              <a:rPr lang="en-US" sz="3600" dirty="0"/>
              <a:t> </a:t>
            </a:r>
          </a:p>
        </p:txBody>
      </p:sp>
    </p:spTree>
    <p:extLst>
      <p:ext uri="{BB962C8B-B14F-4D97-AF65-F5344CB8AC3E}">
        <p14:creationId xmlns:p14="http://schemas.microsoft.com/office/powerpoint/2010/main" val="1611957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a:t>
            </a:r>
            <a:r>
              <a:rPr lang="en-US" b="1" dirty="0"/>
              <a:t>relationship between </a:t>
            </a:r>
            <a:r>
              <a:rPr lang="en-US" b="1" dirty="0" smtClean="0"/>
              <a:t/>
            </a:r>
            <a:br>
              <a:rPr lang="en-US" b="1" dirty="0" smtClean="0"/>
            </a:br>
            <a:r>
              <a:rPr lang="en-US" b="1" dirty="0" smtClean="0"/>
              <a:t>the </a:t>
            </a:r>
            <a:r>
              <a:rPr lang="en-US" b="1" dirty="0"/>
              <a:t>ideal and the real</a:t>
            </a:r>
          </a:p>
        </p:txBody>
      </p:sp>
      <p:sp>
        <p:nvSpPr>
          <p:cNvPr id="3" name="Content Placeholder 2"/>
          <p:cNvSpPr>
            <a:spLocks noGrp="1"/>
          </p:cNvSpPr>
          <p:nvPr>
            <p:ph idx="1"/>
          </p:nvPr>
        </p:nvSpPr>
        <p:spPr/>
        <p:txBody>
          <a:bodyPr>
            <a:normAutofit/>
          </a:bodyPr>
          <a:lstStyle/>
          <a:p>
            <a:endParaRPr lang="en-US" sz="3200" dirty="0" smtClean="0"/>
          </a:p>
          <a:p>
            <a:r>
              <a:rPr lang="en-US" sz="3600" dirty="0" smtClean="0"/>
              <a:t> </a:t>
            </a:r>
            <a:r>
              <a:rPr lang="en-US" sz="3600" dirty="0"/>
              <a:t>one of </a:t>
            </a:r>
            <a:r>
              <a:rPr lang="en-US" sz="3600" u="sng" dirty="0"/>
              <a:t>correction</a:t>
            </a:r>
            <a:r>
              <a:rPr lang="en-US" sz="3600" dirty="0"/>
              <a:t> toward a goal of </a:t>
            </a:r>
            <a:r>
              <a:rPr lang="en-US" sz="3600" u="sng" dirty="0"/>
              <a:t>love</a:t>
            </a:r>
            <a:r>
              <a:rPr lang="en-US" sz="3600" dirty="0"/>
              <a:t>, instead of one of anger and </a:t>
            </a:r>
            <a:r>
              <a:rPr lang="en-US" sz="3600" u="sng" dirty="0"/>
              <a:t>attack</a:t>
            </a:r>
            <a:r>
              <a:rPr lang="en-US" sz="3600" dirty="0"/>
              <a:t> toward the real self who fails </a:t>
            </a:r>
          </a:p>
        </p:txBody>
      </p:sp>
    </p:spTree>
    <p:extLst>
      <p:ext uri="{BB962C8B-B14F-4D97-AF65-F5344CB8AC3E}">
        <p14:creationId xmlns:p14="http://schemas.microsoft.com/office/powerpoint/2010/main" val="4008942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When we Fail to Accept Good and Bad</a:t>
            </a:r>
            <a:r>
              <a:rPr lang="en-US" dirty="0"/>
              <a:t/>
            </a:r>
            <a:br>
              <a:rPr lang="en-US" dirty="0"/>
            </a:br>
            <a:endParaRPr lang="en-US" dirty="0"/>
          </a:p>
        </p:txBody>
      </p:sp>
      <p:sp>
        <p:nvSpPr>
          <p:cNvPr id="3" name="Content Placeholder 2"/>
          <p:cNvSpPr>
            <a:spLocks noGrp="1"/>
          </p:cNvSpPr>
          <p:nvPr>
            <p:ph idx="1"/>
          </p:nvPr>
        </p:nvSpPr>
        <p:spPr/>
        <p:txBody>
          <a:bodyPr/>
          <a:lstStyle/>
          <a:p>
            <a:pPr marL="514350" indent="-514350">
              <a:buFont typeface="+mj-lt"/>
              <a:buAutoNum type="arabicPeriod"/>
            </a:pPr>
            <a:endParaRPr lang="en-US" sz="3600" b="1" u="sng" dirty="0" smtClean="0"/>
          </a:p>
          <a:p>
            <a:pPr marL="514350" indent="-514350">
              <a:buFont typeface="+mj-lt"/>
              <a:buAutoNum type="arabicPeriod"/>
            </a:pPr>
            <a:r>
              <a:rPr lang="en-US" sz="3600" b="1" u="sng" dirty="0" smtClean="0"/>
              <a:t>Perfectionism</a:t>
            </a:r>
            <a:r>
              <a:rPr lang="en-US" sz="3600" dirty="0" smtClean="0"/>
              <a:t> </a:t>
            </a:r>
            <a:r>
              <a:rPr lang="en-US" sz="3600" dirty="0" smtClean="0"/>
              <a:t>: </a:t>
            </a:r>
            <a:r>
              <a:rPr lang="en-US" sz="3600" dirty="0"/>
              <a:t>an extreme or excessive striving for perfection of self, others, and the world </a:t>
            </a:r>
            <a:endParaRPr lang="en-US" sz="3600" dirty="0" smtClean="0"/>
          </a:p>
          <a:p>
            <a:pPr marL="514350" indent="-514350">
              <a:buFont typeface="+mj-lt"/>
              <a:buAutoNum type="arabicPeriod"/>
            </a:pPr>
            <a:r>
              <a:rPr lang="en-US" sz="3600" b="1" dirty="0"/>
              <a:t>Inability to </a:t>
            </a:r>
            <a:r>
              <a:rPr lang="en-US" sz="3600" b="1" u="sng" dirty="0"/>
              <a:t>Tolerate </a:t>
            </a:r>
            <a:r>
              <a:rPr lang="en-US" sz="3600" b="1" dirty="0"/>
              <a:t>Weakness </a:t>
            </a:r>
            <a:endParaRPr lang="en-US" sz="3600" b="1" dirty="0" smtClean="0"/>
          </a:p>
          <a:p>
            <a:pPr marL="514350" indent="-514350">
              <a:buFont typeface="+mj-lt"/>
              <a:buAutoNum type="arabicPeriod"/>
            </a:pPr>
            <a:r>
              <a:rPr lang="en-US" sz="3600" b="1" dirty="0"/>
              <a:t>Inability to Tolerate </a:t>
            </a:r>
            <a:r>
              <a:rPr lang="en-US" sz="3600" b="1" u="sng" dirty="0"/>
              <a:t>Negative</a:t>
            </a:r>
            <a:r>
              <a:rPr lang="en-US" sz="3600" b="1" dirty="0"/>
              <a:t> Feelings</a:t>
            </a:r>
            <a:r>
              <a:rPr lang="en-US" sz="3600" dirty="0"/>
              <a:t> </a:t>
            </a:r>
            <a:endParaRPr lang="en-US" sz="3600" dirty="0" smtClean="0"/>
          </a:p>
          <a:p>
            <a:pPr marL="514350" indent="-514350">
              <a:buFont typeface="+mj-lt"/>
              <a:buAutoNum type="arabicPeriod"/>
            </a:pPr>
            <a:r>
              <a:rPr lang="en-US" sz="3600" b="1" u="sng" dirty="0"/>
              <a:t>Guilt</a:t>
            </a:r>
            <a:r>
              <a:rPr lang="en-US" sz="3600" dirty="0"/>
              <a:t> </a:t>
            </a:r>
          </a:p>
          <a:p>
            <a:pPr marL="514350" indent="-514350">
              <a:buFont typeface="+mj-lt"/>
              <a:buAutoNum type="arabicPeriod"/>
            </a:pPr>
            <a:endParaRPr lang="en-US" dirty="0" smtClean="0"/>
          </a:p>
          <a:p>
            <a:endParaRPr lang="en-US" dirty="0"/>
          </a:p>
          <a:p>
            <a:endParaRPr lang="en-US" dirty="0"/>
          </a:p>
        </p:txBody>
      </p:sp>
    </p:spTree>
    <p:extLst>
      <p:ext uri="{BB962C8B-B14F-4D97-AF65-F5344CB8AC3E}">
        <p14:creationId xmlns:p14="http://schemas.microsoft.com/office/powerpoint/2010/main" val="1060413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HOW WE GET GOOD AND BAD BACK </a:t>
            </a:r>
            <a:r>
              <a:rPr lang="en-US" b="1" u="sng" dirty="0" smtClean="0"/>
              <a:t>TOGETHER?</a:t>
            </a:r>
            <a:r>
              <a:rPr lang="en-US" dirty="0" smtClean="0"/>
              <a:t> </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smtClean="0"/>
              <a:t>The 3 most </a:t>
            </a:r>
            <a:r>
              <a:rPr lang="en-US" dirty="0"/>
              <a:t>important medicines for curing this problem are </a:t>
            </a:r>
            <a:endParaRPr lang="en-US" dirty="0" smtClean="0"/>
          </a:p>
          <a:p>
            <a:pPr marL="514350" indent="-514350">
              <a:buFont typeface="+mj-lt"/>
              <a:buAutoNum type="arabicPeriod"/>
            </a:pPr>
            <a:endParaRPr lang="en-US" sz="3600" u="sng" dirty="0" smtClean="0"/>
          </a:p>
          <a:p>
            <a:pPr marL="514350" indent="-514350">
              <a:buFont typeface="+mj-lt"/>
              <a:buAutoNum type="arabicPeriod"/>
            </a:pPr>
            <a:r>
              <a:rPr lang="en-US" sz="3600" u="sng" dirty="0" smtClean="0"/>
              <a:t>C</a:t>
            </a:r>
            <a:r>
              <a:rPr lang="en-US" sz="3600" u="sng" dirty="0" smtClean="0"/>
              <a:t>onfession</a:t>
            </a:r>
            <a:endParaRPr lang="en-US" sz="3600" u="sng" dirty="0" smtClean="0"/>
          </a:p>
          <a:p>
            <a:pPr marL="514350" indent="-514350">
              <a:buFont typeface="+mj-lt"/>
              <a:buAutoNum type="arabicPeriod"/>
            </a:pPr>
            <a:endParaRPr lang="en-US" sz="3600" u="sng" dirty="0" smtClean="0"/>
          </a:p>
          <a:p>
            <a:pPr marL="514350" indent="-514350">
              <a:buFont typeface="+mj-lt"/>
              <a:buAutoNum type="arabicPeriod"/>
            </a:pPr>
            <a:r>
              <a:rPr lang="en-US" sz="3600" u="sng" dirty="0" smtClean="0"/>
              <a:t> Forgiveness</a:t>
            </a:r>
            <a:endParaRPr lang="en-US" sz="3600" u="sng" dirty="0" smtClean="0"/>
          </a:p>
          <a:p>
            <a:pPr marL="514350" indent="-514350">
              <a:buFont typeface="+mj-lt"/>
              <a:buAutoNum type="arabicPeriod"/>
            </a:pPr>
            <a:endParaRPr lang="en-US" sz="3600" dirty="0" smtClean="0"/>
          </a:p>
          <a:p>
            <a:pPr marL="514350" indent="-514350">
              <a:buFont typeface="+mj-lt"/>
              <a:buAutoNum type="arabicPeriod"/>
            </a:pPr>
            <a:r>
              <a:rPr lang="en-US" sz="3600" dirty="0" smtClean="0"/>
              <a:t>I</a:t>
            </a:r>
            <a:r>
              <a:rPr lang="en-US" sz="3600" dirty="0" smtClean="0"/>
              <a:t>ntegrative </a:t>
            </a:r>
            <a:r>
              <a:rPr lang="en-US" sz="3600" dirty="0" smtClean="0"/>
              <a:t>negative emotions</a:t>
            </a:r>
            <a:endParaRPr lang="en-US" sz="3600" dirty="0"/>
          </a:p>
        </p:txBody>
      </p:sp>
    </p:spTree>
    <p:extLst>
      <p:ext uri="{BB962C8B-B14F-4D97-AF65-F5344CB8AC3E}">
        <p14:creationId xmlns:p14="http://schemas.microsoft.com/office/powerpoint/2010/main" val="320306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World is Good and </a:t>
            </a:r>
            <a:r>
              <a:rPr lang="en-US" u="sng" dirty="0" smtClean="0"/>
              <a:t>Bad</a:t>
            </a:r>
            <a:endParaRPr lang="en-US" u="sng" dirty="0"/>
          </a:p>
        </p:txBody>
      </p:sp>
      <p:sp>
        <p:nvSpPr>
          <p:cNvPr id="3" name="Content Placeholder 2"/>
          <p:cNvSpPr>
            <a:spLocks noGrp="1"/>
          </p:cNvSpPr>
          <p:nvPr>
            <p:ph idx="1"/>
          </p:nvPr>
        </p:nvSpPr>
        <p:spPr/>
        <p:txBody>
          <a:bodyPr>
            <a:normAutofit/>
          </a:bodyPr>
          <a:lstStyle/>
          <a:p>
            <a:pPr marL="0" indent="0" algn="ctr">
              <a:buNone/>
            </a:pPr>
            <a:endParaRPr lang="en-US" sz="3600" dirty="0" smtClean="0"/>
          </a:p>
          <a:p>
            <a:pPr marL="0" indent="0" algn="ctr">
              <a:buNone/>
            </a:pPr>
            <a:r>
              <a:rPr lang="en-US" sz="3600" dirty="0" smtClean="0"/>
              <a:t>Our </a:t>
            </a:r>
            <a:r>
              <a:rPr lang="en-US" sz="3600" u="sng" dirty="0"/>
              <a:t>natural</a:t>
            </a:r>
            <a:r>
              <a:rPr lang="en-US" sz="3600" dirty="0"/>
              <a:t> tendency is to try and resolve the problem of good and evil by keeping the good and the bad </a:t>
            </a:r>
            <a:r>
              <a:rPr lang="en-US" sz="3600" u="sng" dirty="0"/>
              <a:t>separated</a:t>
            </a:r>
            <a:r>
              <a:rPr lang="en-US" sz="3600" dirty="0"/>
              <a:t> </a:t>
            </a:r>
          </a:p>
        </p:txBody>
      </p:sp>
    </p:spTree>
    <p:extLst>
      <p:ext uri="{BB962C8B-B14F-4D97-AF65-F5344CB8AC3E}">
        <p14:creationId xmlns:p14="http://schemas.microsoft.com/office/powerpoint/2010/main" val="1218609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dirty="0" smtClean="0"/>
              <a:t>Confess</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sz="3600" i="1" dirty="0"/>
              <a:t>If we confess our sins, He is faithful and just to forgive us our sins and to cleanse us from all unrighteousness</a:t>
            </a:r>
            <a:r>
              <a:rPr lang="en-US" sz="3600" i="1" dirty="0" smtClean="0"/>
              <a:t>. 1 John 1:9</a:t>
            </a:r>
          </a:p>
          <a:p>
            <a:pPr marL="0" indent="0">
              <a:buNone/>
            </a:pPr>
            <a:endParaRPr lang="en-US" sz="3600" i="1" dirty="0"/>
          </a:p>
          <a:p>
            <a:pPr marL="0" indent="0">
              <a:buNone/>
            </a:pPr>
            <a:r>
              <a:rPr lang="en-US" sz="3600" i="1" dirty="0"/>
              <a:t> </a:t>
            </a:r>
            <a:r>
              <a:rPr lang="en-US" sz="3600" i="1" dirty="0" smtClean="0"/>
              <a:t>“Confess </a:t>
            </a:r>
            <a:r>
              <a:rPr lang="en-US" sz="3600" i="1" dirty="0"/>
              <a:t>your trespasses[a] to one another, and pray for one another, that you may be healed</a:t>
            </a:r>
            <a:r>
              <a:rPr lang="en-US" sz="3600" i="1" dirty="0" smtClean="0"/>
              <a:t>.” James 5:16</a:t>
            </a:r>
            <a:endParaRPr lang="en-US" sz="3600" i="1" dirty="0"/>
          </a:p>
        </p:txBody>
      </p:sp>
    </p:spTree>
    <p:extLst>
      <p:ext uri="{BB962C8B-B14F-4D97-AF65-F5344CB8AC3E}">
        <p14:creationId xmlns:p14="http://schemas.microsoft.com/office/powerpoint/2010/main" val="712458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a:t>
            </a:r>
            <a:r>
              <a:rPr lang="en-US" dirty="0" smtClean="0"/>
              <a:t>he Key </a:t>
            </a:r>
            <a:r>
              <a:rPr lang="en-US" dirty="0"/>
              <a:t>to </a:t>
            </a:r>
            <a:r>
              <a:rPr lang="en-US" dirty="0" smtClean="0"/>
              <a:t>Changes </a:t>
            </a:r>
            <a:r>
              <a:rPr lang="en-US" dirty="0"/>
              <a:t>that H</a:t>
            </a:r>
            <a:r>
              <a:rPr lang="en-US" dirty="0" smtClean="0"/>
              <a:t>eal </a:t>
            </a:r>
            <a:r>
              <a:rPr lang="en-US" dirty="0"/>
              <a:t/>
            </a:r>
            <a:br>
              <a:rPr lang="en-US" dirty="0"/>
            </a:br>
            <a:endParaRPr lang="en-US" dirty="0"/>
          </a:p>
        </p:txBody>
      </p:sp>
      <p:sp>
        <p:nvSpPr>
          <p:cNvPr id="3" name="Content Placeholder 2"/>
          <p:cNvSpPr>
            <a:spLocks noGrp="1"/>
          </p:cNvSpPr>
          <p:nvPr>
            <p:ph idx="1"/>
          </p:nvPr>
        </p:nvSpPr>
        <p:spPr/>
        <p:txBody>
          <a:bodyPr>
            <a:normAutofit/>
          </a:bodyPr>
          <a:lstStyle/>
          <a:p>
            <a:endParaRPr lang="en-US" sz="3600" dirty="0" smtClean="0"/>
          </a:p>
          <a:p>
            <a:r>
              <a:rPr lang="en-US" sz="3600" b="1" u="sng" dirty="0" smtClean="0"/>
              <a:t>Realizing</a:t>
            </a:r>
            <a:r>
              <a:rPr lang="en-US" sz="3600" dirty="0" smtClean="0"/>
              <a:t> </a:t>
            </a:r>
            <a:r>
              <a:rPr lang="en-US" sz="3600" dirty="0"/>
              <a:t>our forgiveness through confessing our real self to </a:t>
            </a:r>
            <a:r>
              <a:rPr lang="en-US" sz="3600" dirty="0" smtClean="0"/>
              <a:t>a </a:t>
            </a:r>
            <a:r>
              <a:rPr lang="en-US" sz="3600" u="sng" dirty="0" smtClean="0"/>
              <a:t>priest</a:t>
            </a:r>
            <a:r>
              <a:rPr lang="en-US" sz="3600" dirty="0" smtClean="0"/>
              <a:t>  and those we hurt</a:t>
            </a:r>
            <a:endParaRPr lang="en-US" sz="3600" dirty="0"/>
          </a:p>
        </p:txBody>
      </p:sp>
    </p:spTree>
    <p:extLst>
      <p:ext uri="{BB962C8B-B14F-4D97-AF65-F5344CB8AC3E}">
        <p14:creationId xmlns:p14="http://schemas.microsoft.com/office/powerpoint/2010/main" val="3547878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Through Confession…..</a:t>
            </a:r>
            <a:endParaRPr lang="en-US" dirty="0"/>
          </a:p>
        </p:txBody>
      </p:sp>
      <p:sp>
        <p:nvSpPr>
          <p:cNvPr id="3" name="Content Placeholder 2"/>
          <p:cNvSpPr>
            <a:spLocks noGrp="1"/>
          </p:cNvSpPr>
          <p:nvPr>
            <p:ph idx="1"/>
          </p:nvPr>
        </p:nvSpPr>
        <p:spPr/>
        <p:txBody>
          <a:bodyPr/>
          <a:lstStyle/>
          <a:p>
            <a:pPr marL="0" indent="0" algn="ctr">
              <a:buNone/>
            </a:pPr>
            <a:endParaRPr lang="en-US" sz="3600" dirty="0" smtClean="0"/>
          </a:p>
          <a:p>
            <a:pPr marL="0" indent="0" algn="ctr">
              <a:buNone/>
            </a:pPr>
            <a:r>
              <a:rPr lang="en-US" sz="3600" dirty="0"/>
              <a:t>t</a:t>
            </a:r>
            <a:r>
              <a:rPr lang="en-US" sz="3600" dirty="0" smtClean="0"/>
              <a:t>he </a:t>
            </a:r>
            <a:r>
              <a:rPr lang="en-US" sz="3600" dirty="0"/>
              <a:t>ideal self can become a </a:t>
            </a:r>
            <a:r>
              <a:rPr lang="en-US" sz="3600" b="1" u="sng" dirty="0"/>
              <a:t>goal</a:t>
            </a:r>
            <a:r>
              <a:rPr lang="en-US" sz="3600" dirty="0"/>
              <a:t> and not a demand, and the true self can be </a:t>
            </a:r>
            <a:r>
              <a:rPr lang="en-US" sz="3600" u="sng" dirty="0"/>
              <a:t>loved</a:t>
            </a:r>
            <a:r>
              <a:rPr lang="en-US" sz="3600" dirty="0"/>
              <a:t> along the way</a:t>
            </a:r>
            <a:r>
              <a:rPr lang="en-US" sz="3600" dirty="0"/>
              <a:t> </a:t>
            </a:r>
            <a:endParaRPr lang="en-US" sz="3600" dirty="0" smtClean="0"/>
          </a:p>
          <a:p>
            <a:endParaRPr lang="en-US" dirty="0"/>
          </a:p>
        </p:txBody>
      </p:sp>
    </p:spTree>
    <p:extLst>
      <p:ext uri="{BB962C8B-B14F-4D97-AF65-F5344CB8AC3E}">
        <p14:creationId xmlns:p14="http://schemas.microsoft.com/office/powerpoint/2010/main" val="805484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t/>
            </a:r>
            <a:br>
              <a:rPr lang="en-US" b="1" u="sng" dirty="0" smtClean="0"/>
            </a:br>
            <a:r>
              <a:rPr lang="en-US" b="1" u="sng" dirty="0" smtClean="0"/>
              <a:t>Forgive</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endParaRPr lang="en-US" i="1" dirty="0" smtClean="0"/>
          </a:p>
          <a:p>
            <a:pPr marL="0" indent="0">
              <a:buNone/>
            </a:pPr>
            <a:r>
              <a:rPr lang="en-US" i="1" dirty="0" smtClean="0"/>
              <a:t>“bearing </a:t>
            </a:r>
            <a:r>
              <a:rPr lang="en-US" i="1" dirty="0"/>
              <a:t>with one another, and forgiving one another, if anyone has a complaint against another; even as Christ forgave you, so you also must do</a:t>
            </a:r>
            <a:r>
              <a:rPr lang="en-US" i="1" dirty="0" smtClean="0"/>
              <a:t>.” 	Colossians 3:13</a:t>
            </a:r>
            <a:endParaRPr lang="en-US" i="1" dirty="0"/>
          </a:p>
        </p:txBody>
      </p:sp>
    </p:spTree>
    <p:extLst>
      <p:ext uri="{BB962C8B-B14F-4D97-AF65-F5344CB8AC3E}">
        <p14:creationId xmlns:p14="http://schemas.microsoft.com/office/powerpoint/2010/main" val="1035615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t/>
            </a:r>
            <a:br>
              <a:rPr lang="en-US" b="1" u="sng" dirty="0" smtClean="0"/>
            </a:br>
            <a:r>
              <a:rPr lang="en-US" b="1" u="sng" dirty="0" smtClean="0"/>
              <a:t>Process </a:t>
            </a:r>
            <a:r>
              <a:rPr lang="en-US" b="1" u="sng" dirty="0"/>
              <a:t>Negative Emotions</a:t>
            </a:r>
            <a:r>
              <a:rPr lang="en-US" dirty="0"/>
              <a:t/>
            </a:r>
            <a:br>
              <a:rPr lang="en-US" dirty="0"/>
            </a:br>
            <a:endParaRPr lang="en-US" dirty="0"/>
          </a:p>
        </p:txBody>
      </p:sp>
      <p:pic>
        <p:nvPicPr>
          <p:cNvPr id="4" name="Content Placeholder 3"/>
          <p:cNvPicPr>
            <a:picLocks noGrp="1" noChangeAspect="1"/>
          </p:cNvPicPr>
          <p:nvPr>
            <p:ph idx="1"/>
          </p:nvPr>
        </p:nvPicPr>
        <p:blipFill>
          <a:blip r:embed="rId2"/>
          <a:srcRect l="-30555" r="-30555"/>
          <a:stretch>
            <a:fillRect/>
          </a:stretch>
        </p:blipFill>
        <p:spPr/>
      </p:pic>
    </p:spTree>
    <p:extLst>
      <p:ext uri="{BB962C8B-B14F-4D97-AF65-F5344CB8AC3E}">
        <p14:creationId xmlns:p14="http://schemas.microsoft.com/office/powerpoint/2010/main" val="2264704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u="sng" dirty="0" smtClean="0"/>
              <a:t>Rework</a:t>
            </a:r>
            <a:r>
              <a:rPr lang="en-US" b="1" dirty="0" smtClean="0"/>
              <a:t> </a:t>
            </a:r>
            <a:r>
              <a:rPr lang="en-US" b="1" dirty="0"/>
              <a:t>the Ideal</a:t>
            </a:r>
            <a:r>
              <a:rPr lang="en-US" dirty="0"/>
              <a:t> </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Much </a:t>
            </a:r>
            <a:r>
              <a:rPr lang="en-US" dirty="0"/>
              <a:t>of the content of our ideal self is false; it is not what an ideal person would be. Check out what needs to be eliminated from your picture of what an ideal you would be. </a:t>
            </a:r>
            <a:endParaRPr lang="en-US" dirty="0"/>
          </a:p>
        </p:txBody>
      </p:sp>
    </p:spTree>
    <p:extLst>
      <p:ext uri="{BB962C8B-B14F-4D97-AF65-F5344CB8AC3E}">
        <p14:creationId xmlns:p14="http://schemas.microsoft.com/office/powerpoint/2010/main" val="1683123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dirty="0" smtClean="0"/>
              <a:t>Rework </a:t>
            </a:r>
            <a:r>
              <a:rPr lang="en-US" b="1" u="sng" dirty="0"/>
              <a:t>Distortions</a:t>
            </a:r>
            <a:r>
              <a:rPr lang="en-US" dirty="0"/>
              <a:t> </a:t>
            </a:r>
            <a:br>
              <a:rPr lang="en-US" dirty="0"/>
            </a:br>
            <a:endParaRPr lang="en-US" dirty="0"/>
          </a:p>
        </p:txBody>
      </p:sp>
      <p:sp>
        <p:nvSpPr>
          <p:cNvPr id="3" name="Content Placeholder 2"/>
          <p:cNvSpPr>
            <a:spLocks noGrp="1"/>
          </p:cNvSpPr>
          <p:nvPr>
            <p:ph idx="1"/>
          </p:nvPr>
        </p:nvSpPr>
        <p:spPr/>
        <p:txBody>
          <a:bodyPr>
            <a:normAutofit/>
          </a:bodyPr>
          <a:lstStyle/>
          <a:p>
            <a:endParaRPr lang="en-US" sz="3600" u="sng" dirty="0" smtClean="0"/>
          </a:p>
          <a:p>
            <a:r>
              <a:rPr lang="en-US" sz="3600" u="sng" dirty="0" smtClean="0"/>
              <a:t>Challenge</a:t>
            </a:r>
            <a:r>
              <a:rPr lang="en-US" sz="3600" dirty="0" smtClean="0"/>
              <a:t> </a:t>
            </a:r>
            <a:r>
              <a:rPr lang="en-US" sz="3600" dirty="0"/>
              <a:t>your distorted views of God, yourself, and others</a:t>
            </a:r>
            <a:r>
              <a:rPr lang="en-US" sz="3600" dirty="0"/>
              <a:t> </a:t>
            </a:r>
          </a:p>
        </p:txBody>
      </p:sp>
    </p:spTree>
    <p:extLst>
      <p:ext uri="{BB962C8B-B14F-4D97-AF65-F5344CB8AC3E}">
        <p14:creationId xmlns:p14="http://schemas.microsoft.com/office/powerpoint/2010/main" val="923779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u="sng" dirty="0" smtClean="0"/>
              <a:t>Practice </a:t>
            </a:r>
            <a:r>
              <a:rPr lang="en-US" b="1" u="sng" dirty="0"/>
              <a:t>Loving </a:t>
            </a:r>
            <a:r>
              <a:rPr lang="en-US" b="1" dirty="0"/>
              <a:t>the Less than Ideal in Others</a:t>
            </a:r>
            <a:r>
              <a:rPr lang="en-US" dirty="0"/>
              <a:t> </a:t>
            </a:r>
            <a:br>
              <a:rPr lang="en-US" dirty="0"/>
            </a:br>
            <a:endParaRPr lang="en-US" dirty="0"/>
          </a:p>
        </p:txBody>
      </p:sp>
      <p:sp>
        <p:nvSpPr>
          <p:cNvPr id="3" name="Content Placeholder 2"/>
          <p:cNvSpPr>
            <a:spLocks noGrp="1"/>
          </p:cNvSpPr>
          <p:nvPr>
            <p:ph idx="1"/>
          </p:nvPr>
        </p:nvSpPr>
        <p:spPr/>
        <p:txBody>
          <a:bodyPr/>
          <a:lstStyle/>
          <a:p>
            <a:endParaRPr lang="en-US" dirty="0" smtClean="0"/>
          </a:p>
          <a:p>
            <a:r>
              <a:rPr lang="en-US" sz="3600" u="sng" dirty="0"/>
              <a:t>Stay</a:t>
            </a:r>
            <a:r>
              <a:rPr lang="en-US" sz="3600" dirty="0"/>
              <a:t> connected to others when they are less than ideal</a:t>
            </a:r>
            <a:r>
              <a:rPr lang="en-US" sz="3600" dirty="0"/>
              <a:t> </a:t>
            </a:r>
          </a:p>
        </p:txBody>
      </p:sp>
    </p:spTree>
    <p:extLst>
      <p:ext uri="{BB962C8B-B14F-4D97-AF65-F5344CB8AC3E}">
        <p14:creationId xmlns:p14="http://schemas.microsoft.com/office/powerpoint/2010/main" val="3386903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u="sng" dirty="0" smtClean="0"/>
              <a:t>Expect </a:t>
            </a:r>
            <a:r>
              <a:rPr lang="en-US" b="1" dirty="0"/>
              <a:t>Badness and Weakness from Everyone</a:t>
            </a:r>
            <a:r>
              <a:rPr lang="en-US" dirty="0"/>
              <a:t> </a:t>
            </a:r>
            <a:br>
              <a:rPr lang="en-US" dirty="0"/>
            </a:br>
            <a:endParaRPr lang="en-US" dirty="0"/>
          </a:p>
        </p:txBody>
      </p:sp>
      <p:sp>
        <p:nvSpPr>
          <p:cNvPr id="3" name="Content Placeholder 2"/>
          <p:cNvSpPr>
            <a:spLocks noGrp="1"/>
          </p:cNvSpPr>
          <p:nvPr>
            <p:ph idx="1"/>
          </p:nvPr>
        </p:nvSpPr>
        <p:spPr/>
        <p:txBody>
          <a:bodyPr/>
          <a:lstStyle/>
          <a:p>
            <a:pPr lvl="0"/>
            <a:endParaRPr lang="en-US" dirty="0" smtClean="0"/>
          </a:p>
          <a:p>
            <a:pPr marL="0" lvl="0" indent="0">
              <a:buNone/>
            </a:pPr>
            <a:r>
              <a:rPr lang="en-US" sz="3600" dirty="0" smtClean="0"/>
              <a:t>Everyone </a:t>
            </a:r>
            <a:r>
              <a:rPr lang="en-US" sz="3600" dirty="0"/>
              <a:t>you know, including yourself, has good and bad, strengths and weaknesses. Therefore, expect to see them in action.</a:t>
            </a:r>
          </a:p>
          <a:p>
            <a:endParaRPr lang="en-US" dirty="0"/>
          </a:p>
        </p:txBody>
      </p:sp>
    </p:spTree>
    <p:extLst>
      <p:ext uri="{BB962C8B-B14F-4D97-AF65-F5344CB8AC3E}">
        <p14:creationId xmlns:p14="http://schemas.microsoft.com/office/powerpoint/2010/main" val="3757128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a:t>
            </a:r>
            <a:r>
              <a:rPr lang="en-US" b="1" u="sng" dirty="0"/>
              <a:t>Ideal</a:t>
            </a:r>
            <a:r>
              <a:rPr lang="en-US" b="1" dirty="0"/>
              <a:t> self</a:t>
            </a:r>
            <a:r>
              <a:rPr lang="en-US" dirty="0"/>
              <a:t/>
            </a:r>
            <a:br>
              <a:rPr lang="en-US" dirty="0"/>
            </a:br>
            <a:endParaRPr lang="en-US" dirty="0"/>
          </a:p>
        </p:txBody>
      </p:sp>
      <p:pic>
        <p:nvPicPr>
          <p:cNvPr id="4" name="Content Placeholder 3"/>
          <p:cNvPicPr>
            <a:picLocks noGrp="1" noChangeAspect="1"/>
          </p:cNvPicPr>
          <p:nvPr>
            <p:ph idx="1"/>
          </p:nvPr>
        </p:nvPicPr>
        <p:blipFill rotWithShape="1">
          <a:blip r:embed="rId2"/>
          <a:srcRect l="-162" r="50"/>
          <a:stretch/>
        </p:blipFill>
        <p:spPr>
          <a:xfrm>
            <a:off x="2746661" y="1441651"/>
            <a:ext cx="6763284" cy="3742000"/>
          </a:xfrm>
        </p:spPr>
      </p:pic>
      <p:sp>
        <p:nvSpPr>
          <p:cNvPr id="5" name="TextBox 4"/>
          <p:cNvSpPr txBox="1"/>
          <p:nvPr/>
        </p:nvSpPr>
        <p:spPr>
          <a:xfrm>
            <a:off x="1949243" y="5377074"/>
            <a:ext cx="8292441" cy="646331"/>
          </a:xfrm>
          <a:prstGeom prst="rect">
            <a:avLst/>
          </a:prstGeom>
          <a:noFill/>
        </p:spPr>
        <p:txBody>
          <a:bodyPr wrap="square" rtlCol="0">
            <a:spAutoFit/>
          </a:bodyPr>
          <a:lstStyle/>
          <a:p>
            <a:pPr algn="ctr"/>
            <a:r>
              <a:rPr lang="en-US" sz="3600" dirty="0" smtClean="0"/>
              <a:t>:The </a:t>
            </a:r>
            <a:r>
              <a:rPr lang="en-US" sz="3600" dirty="0"/>
              <a:t>one we can </a:t>
            </a:r>
            <a:r>
              <a:rPr lang="en-US" sz="3600" u="sng" dirty="0" smtClean="0"/>
              <a:t>imagine</a:t>
            </a:r>
            <a:r>
              <a:rPr lang="en-US" sz="3600" dirty="0" smtClean="0"/>
              <a:t> and </a:t>
            </a:r>
            <a:r>
              <a:rPr lang="en-US" sz="3600" dirty="0"/>
              <a:t>want to be </a:t>
            </a:r>
          </a:p>
        </p:txBody>
      </p:sp>
    </p:spTree>
    <p:extLst>
      <p:ext uri="{BB962C8B-B14F-4D97-AF65-F5344CB8AC3E}">
        <p14:creationId xmlns:p14="http://schemas.microsoft.com/office/powerpoint/2010/main" val="3593323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Romans 8</a:t>
            </a:r>
            <a:r>
              <a:rPr lang="en-US" b="1" dirty="0" smtClean="0"/>
              <a:t>:</a:t>
            </a:r>
            <a:r>
              <a:rPr lang="en-US" b="1" dirty="0"/>
              <a:t>22– 25</a:t>
            </a:r>
          </a:p>
        </p:txBody>
      </p:sp>
      <p:sp>
        <p:nvSpPr>
          <p:cNvPr id="3" name="Content Placeholder 2"/>
          <p:cNvSpPr>
            <a:spLocks noGrp="1"/>
          </p:cNvSpPr>
          <p:nvPr>
            <p:ph idx="1"/>
          </p:nvPr>
        </p:nvSpPr>
        <p:spPr/>
        <p:txBody>
          <a:bodyPr>
            <a:normAutofit/>
          </a:bodyPr>
          <a:lstStyle/>
          <a:p>
            <a:pPr marL="0" indent="0">
              <a:buNone/>
            </a:pPr>
            <a:endParaRPr lang="en-US" sz="3200" dirty="0" smtClean="0"/>
          </a:p>
          <a:p>
            <a:pPr marL="0" indent="0">
              <a:buNone/>
            </a:pPr>
            <a:r>
              <a:rPr lang="en-US" sz="3200" dirty="0" smtClean="0"/>
              <a:t>“Not </a:t>
            </a:r>
            <a:r>
              <a:rPr lang="en-US" sz="3200" dirty="0"/>
              <a:t>only so, but we ourselves, who have the first-fruits of the Spirit, groan inwardly as we wait eagerly for our adoption as sons, the redemption of our bodies. For in this hope we were saved. But hope that is seen is no hope at all. </a:t>
            </a:r>
            <a:r>
              <a:rPr lang="en-US" sz="3200" u="sng" dirty="0"/>
              <a:t>Who hopes for what he already has? But if we hope for what we do not yet have, we wait for it patiently” </a:t>
            </a:r>
          </a:p>
        </p:txBody>
      </p:sp>
    </p:spTree>
    <p:extLst>
      <p:ext uri="{BB962C8B-B14F-4D97-AF65-F5344CB8AC3E}">
        <p14:creationId xmlns:p14="http://schemas.microsoft.com/office/powerpoint/2010/main" val="3707853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
            </a:r>
            <a:br>
              <a:rPr lang="en-US" b="1" dirty="0"/>
            </a:br>
            <a:r>
              <a:rPr lang="en-US" b="1" dirty="0" smtClean="0"/>
              <a:t>Real </a:t>
            </a:r>
            <a:r>
              <a:rPr lang="en-US" b="1" u="sng" dirty="0"/>
              <a:t>S</a:t>
            </a:r>
            <a:r>
              <a:rPr lang="en-US" b="1" u="sng" dirty="0" smtClean="0"/>
              <a:t>elf</a:t>
            </a:r>
            <a:r>
              <a:rPr lang="en-US" u="sng" dirty="0"/>
              <a:t/>
            </a:r>
            <a:br>
              <a:rPr lang="en-US" u="sng" dirty="0"/>
            </a:br>
            <a:endParaRPr lang="en-US" u="sng" dirty="0"/>
          </a:p>
        </p:txBody>
      </p:sp>
      <p:pic>
        <p:nvPicPr>
          <p:cNvPr id="4" name="Content Placeholder 3"/>
          <p:cNvPicPr>
            <a:picLocks noGrp="1" noChangeAspect="1"/>
          </p:cNvPicPr>
          <p:nvPr>
            <p:ph sz="half" idx="1"/>
          </p:nvPr>
        </p:nvPicPr>
        <p:blipFill>
          <a:blip r:embed="rId2"/>
          <a:srcRect t="16409" b="16409"/>
          <a:stretch>
            <a:fillRect/>
          </a:stretch>
        </p:blipFill>
        <p:spPr/>
      </p:pic>
      <p:sp>
        <p:nvSpPr>
          <p:cNvPr id="5" name="Content Placeholder 4"/>
          <p:cNvSpPr>
            <a:spLocks noGrp="1"/>
          </p:cNvSpPr>
          <p:nvPr>
            <p:ph sz="half" idx="2"/>
          </p:nvPr>
        </p:nvSpPr>
        <p:spPr/>
        <p:txBody>
          <a:bodyPr>
            <a:normAutofit/>
          </a:bodyPr>
          <a:lstStyle/>
          <a:p>
            <a:r>
              <a:rPr lang="en-US" sz="4400" dirty="0" smtClean="0"/>
              <a:t>is </a:t>
            </a:r>
            <a:r>
              <a:rPr lang="en-US" sz="4400" dirty="0"/>
              <a:t>the one that we </a:t>
            </a:r>
            <a:r>
              <a:rPr lang="en-US" sz="4400" u="sng" dirty="0"/>
              <a:t>truly</a:t>
            </a:r>
            <a:r>
              <a:rPr lang="en-US" sz="4400" dirty="0"/>
              <a:t> are, not the one we wish to be </a:t>
            </a:r>
          </a:p>
        </p:txBody>
      </p:sp>
    </p:spTree>
    <p:extLst>
      <p:ext uri="{BB962C8B-B14F-4D97-AF65-F5344CB8AC3E}">
        <p14:creationId xmlns:p14="http://schemas.microsoft.com/office/powerpoint/2010/main" val="2577128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Romans 7:14</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p>
          <a:p>
            <a:pPr marL="0" indent="0">
              <a:buNone/>
            </a:pPr>
            <a:r>
              <a:rPr lang="en-US" sz="3200" dirty="0" smtClean="0"/>
              <a:t>“For </a:t>
            </a:r>
            <a:r>
              <a:rPr lang="en-US" sz="3200" dirty="0"/>
              <a:t>we know that the law is spiritual, but I am carnal, sold under sin</a:t>
            </a:r>
            <a:r>
              <a:rPr lang="en-US" sz="3200" dirty="0" smtClean="0"/>
              <a:t>.”</a:t>
            </a:r>
            <a:endParaRPr lang="en-US" sz="3200" dirty="0"/>
          </a:p>
        </p:txBody>
      </p:sp>
    </p:spTree>
    <p:extLst>
      <p:ext uri="{BB962C8B-B14F-4D97-AF65-F5344CB8AC3E}">
        <p14:creationId xmlns:p14="http://schemas.microsoft.com/office/powerpoint/2010/main" val="3512350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real selves are suffering from</a:t>
            </a:r>
            <a:br>
              <a:rPr lang="en-US" dirty="0" smtClean="0"/>
            </a:br>
            <a:r>
              <a:rPr lang="en-US" dirty="0" smtClean="0"/>
              <a:t> </a:t>
            </a:r>
            <a:r>
              <a:rPr lang="en-US" b="1" u="sng" dirty="0" smtClean="0"/>
              <a:t>brokenness</a:t>
            </a:r>
            <a:r>
              <a:rPr lang="en-US" dirty="0" smtClean="0"/>
              <a:t> and </a:t>
            </a:r>
            <a:r>
              <a:rPr lang="en-US" b="1" u="sng" dirty="0" smtClean="0"/>
              <a:t>immaturity</a:t>
            </a:r>
            <a:endParaRPr lang="en-US" dirty="0"/>
          </a:p>
        </p:txBody>
      </p:sp>
      <p:pic>
        <p:nvPicPr>
          <p:cNvPr id="4" name="Content Placeholder 3"/>
          <p:cNvPicPr>
            <a:picLocks noGrp="1" noChangeAspect="1"/>
          </p:cNvPicPr>
          <p:nvPr>
            <p:ph idx="1"/>
          </p:nvPr>
        </p:nvPicPr>
        <p:blipFill>
          <a:blip r:embed="rId2"/>
          <a:srcRect l="-3703" r="-3703"/>
          <a:stretch>
            <a:fillRect/>
          </a:stretch>
        </p:blipFill>
        <p:spPr/>
      </p:pic>
    </p:spTree>
    <p:extLst>
      <p:ext uri="{BB962C8B-B14F-4D97-AF65-F5344CB8AC3E}">
        <p14:creationId xmlns:p14="http://schemas.microsoft.com/office/powerpoint/2010/main" val="2022048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Ideal Self and the Real Self</a:t>
            </a:r>
            <a:endParaRPr lang="en-US" b="1" dirty="0"/>
          </a:p>
        </p:txBody>
      </p:sp>
      <p:sp>
        <p:nvSpPr>
          <p:cNvPr id="3" name="Content Placeholder 2"/>
          <p:cNvSpPr>
            <a:spLocks noGrp="1"/>
          </p:cNvSpPr>
          <p:nvPr>
            <p:ph idx="1"/>
          </p:nvPr>
        </p:nvSpPr>
        <p:spPr/>
        <p:txBody>
          <a:bodyPr>
            <a:normAutofit/>
          </a:bodyPr>
          <a:lstStyle/>
          <a:p>
            <a:pPr marL="0" indent="0">
              <a:buNone/>
            </a:pPr>
            <a:r>
              <a:rPr lang="en-US" sz="3200" dirty="0"/>
              <a:t>Whenever the real self becomes apparent, the ideal self will </a:t>
            </a:r>
            <a:r>
              <a:rPr lang="en-US" sz="3200" u="sng" dirty="0"/>
              <a:t>judge</a:t>
            </a:r>
            <a:r>
              <a:rPr lang="en-US" sz="3200" dirty="0"/>
              <a:t> it, and try to make it hide. </a:t>
            </a:r>
          </a:p>
          <a:p>
            <a:pPr marL="0" indent="0" algn="ctr">
              <a:buNone/>
            </a:pPr>
            <a:endParaRPr lang="en-US" sz="3200" b="1" u="sng" dirty="0" smtClean="0"/>
          </a:p>
          <a:p>
            <a:pPr marL="0" indent="0" algn="ctr">
              <a:buNone/>
            </a:pPr>
            <a:r>
              <a:rPr lang="en-US" sz="3200" dirty="0" smtClean="0"/>
              <a:t>When </a:t>
            </a:r>
            <a:r>
              <a:rPr lang="en-US" sz="3200" dirty="0"/>
              <a:t>we are </a:t>
            </a:r>
            <a:r>
              <a:rPr lang="en-US" sz="3200" b="1" u="sng" dirty="0"/>
              <a:t>hiding</a:t>
            </a:r>
            <a:r>
              <a:rPr lang="en-US" sz="3200" dirty="0"/>
              <a:t>, we are not in </a:t>
            </a:r>
            <a:r>
              <a:rPr lang="en-US" sz="3200" u="sng" dirty="0"/>
              <a:t>relationship</a:t>
            </a:r>
            <a:r>
              <a:rPr lang="en-US" sz="3200" dirty="0"/>
              <a:t> with God and others </a:t>
            </a:r>
            <a:endParaRPr lang="en-US" sz="3200" dirty="0" smtClean="0"/>
          </a:p>
          <a:p>
            <a:endParaRPr lang="en-US" sz="3200" dirty="0"/>
          </a:p>
        </p:txBody>
      </p:sp>
    </p:spTree>
    <p:extLst>
      <p:ext uri="{BB962C8B-B14F-4D97-AF65-F5344CB8AC3E}">
        <p14:creationId xmlns:p14="http://schemas.microsoft.com/office/powerpoint/2010/main" val="941332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pPr marL="0" indent="0" algn="ctr">
              <a:buNone/>
            </a:pPr>
            <a:r>
              <a:rPr lang="en-US" sz="3600" dirty="0"/>
              <a:t>If we are able to accept the parts of ourselves we do not feel are ideal, then those parts will </a:t>
            </a:r>
            <a:r>
              <a:rPr lang="en-US" sz="3600" dirty="0" smtClean="0"/>
              <a:t>be</a:t>
            </a:r>
          </a:p>
          <a:p>
            <a:pPr marL="0" indent="0" algn="ctr">
              <a:buNone/>
            </a:pPr>
            <a:r>
              <a:rPr lang="en-US" sz="3600" dirty="0" smtClean="0"/>
              <a:t> </a:t>
            </a:r>
            <a:r>
              <a:rPr lang="en-US" sz="3600" u="sng" dirty="0"/>
              <a:t>loved</a:t>
            </a:r>
            <a:r>
              <a:rPr lang="en-US" sz="3600" dirty="0"/>
              <a:t> and </a:t>
            </a:r>
            <a:r>
              <a:rPr lang="en-US" sz="3600" u="sng" dirty="0"/>
              <a:t>healed</a:t>
            </a:r>
            <a:r>
              <a:rPr lang="en-US" sz="3600" dirty="0"/>
              <a:t>. </a:t>
            </a:r>
          </a:p>
        </p:txBody>
      </p:sp>
    </p:spTree>
    <p:extLst>
      <p:ext uri="{BB962C8B-B14F-4D97-AF65-F5344CB8AC3E}">
        <p14:creationId xmlns:p14="http://schemas.microsoft.com/office/powerpoint/2010/main" val="1808428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975</Words>
  <Application>Microsoft Macintosh PowerPoint</Application>
  <PresentationFormat>Custom</PresentationFormat>
  <Paragraphs>100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Accepting of Good and Bad</vt:lpstr>
      <vt:lpstr>Our World is Good and Bad</vt:lpstr>
      <vt:lpstr>The Ideal self </vt:lpstr>
      <vt:lpstr>Romans 8:22– 25</vt:lpstr>
      <vt:lpstr> Real Self </vt:lpstr>
      <vt:lpstr>Romans 7:14</vt:lpstr>
      <vt:lpstr>Our real selves are suffering from  brokenness and immaturity</vt:lpstr>
      <vt:lpstr>Ideal Self and the Real Self</vt:lpstr>
      <vt:lpstr>PowerPoint Presentation</vt:lpstr>
      <vt:lpstr>What heals our brokenness is:</vt:lpstr>
      <vt:lpstr>Romans 7:15-19</vt:lpstr>
      <vt:lpstr> Romans 8:1  </vt:lpstr>
      <vt:lpstr>PowerPoint Presentation</vt:lpstr>
      <vt:lpstr>Ecclesiastes 7:15-18</vt:lpstr>
      <vt:lpstr>PowerPoint Presentation</vt:lpstr>
      <vt:lpstr>2 Corinthians 7:10</vt:lpstr>
      <vt:lpstr>The relationship between  the ideal and the real</vt:lpstr>
      <vt:lpstr>When we Fail to Accept Good and Bad </vt:lpstr>
      <vt:lpstr>HOW WE GET GOOD AND BAD BACK TOGETHER?  </vt:lpstr>
      <vt:lpstr> Confess </vt:lpstr>
      <vt:lpstr>The Key to Changes that Heal  </vt:lpstr>
      <vt:lpstr>Through Confession…..</vt:lpstr>
      <vt:lpstr> Forgive </vt:lpstr>
      <vt:lpstr> Process Negative Emotions </vt:lpstr>
      <vt:lpstr> Rework the Ideal  </vt:lpstr>
      <vt:lpstr> Rework Distortions  </vt:lpstr>
      <vt:lpstr> Practice Loving the Less than Ideal in Others  </vt:lpstr>
      <vt:lpstr> Expect Badness and Weakness from Everyone  </vt:lpstr>
    </vt:vector>
  </TitlesOfParts>
  <Company>USDA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Bishara, George - RD, Washington, DC</dc:creator>
  <cp:lastModifiedBy>Apple User</cp:lastModifiedBy>
  <cp:revision>10</cp:revision>
  <dcterms:created xsi:type="dcterms:W3CDTF">2017-10-13T19:27:24Z</dcterms:created>
  <dcterms:modified xsi:type="dcterms:W3CDTF">2017-11-05T02:23:37Z</dcterms:modified>
</cp:coreProperties>
</file>