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9" r:id="rId1"/>
  </p:sldMasterIdLst>
  <p:sldIdLst>
    <p:sldId id="256" r:id="rId2"/>
    <p:sldId id="257" r:id="rId3"/>
    <p:sldId id="272" r:id="rId4"/>
    <p:sldId id="273" r:id="rId5"/>
    <p:sldId id="274" r:id="rId6"/>
    <p:sldId id="275" r:id="rId7"/>
    <p:sldId id="276" r:id="rId8"/>
    <p:sldId id="258" r:id="rId9"/>
    <p:sldId id="259" r:id="rId10"/>
    <p:sldId id="260" r:id="rId11"/>
    <p:sldId id="261" r:id="rId12"/>
    <p:sldId id="262" r:id="rId13"/>
    <p:sldId id="265" r:id="rId14"/>
    <p:sldId id="266" r:id="rId15"/>
    <p:sldId id="264"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A06"/>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67" y="269"/>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A4AF909-EC7A-F943-859C-32F745F73DF5}" type="datetimeFigureOut">
              <a:rPr lang="en-US" smtClean="0"/>
              <a:t>11/9/2019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278002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4AF909-EC7A-F943-859C-32F745F73DF5}"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59034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A4AF909-EC7A-F943-859C-32F745F73DF5}"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372509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A4AF909-EC7A-F943-859C-32F745F73DF5}"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838508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4AF909-EC7A-F943-859C-32F745F73DF5}"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2671888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4AF909-EC7A-F943-859C-32F745F73DF5}" type="datetimeFigureOut">
              <a:rPr lang="en-US" smtClean="0"/>
              <a:t>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1654763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4AF909-EC7A-F943-859C-32F745F73DF5}" type="datetimeFigureOut">
              <a:rPr lang="en-US" smtClean="0"/>
              <a:t>11/9/2019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1998131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A4AF909-EC7A-F943-859C-32F745F73DF5}"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1049317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A4AF909-EC7A-F943-859C-32F745F73DF5}"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279583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4AF909-EC7A-F943-859C-32F745F73DF5}"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49439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4AF909-EC7A-F943-859C-32F745F73DF5}"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399586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4AF909-EC7A-F943-859C-32F745F73DF5}"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74301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4AF909-EC7A-F943-859C-32F745F73DF5}" type="datetimeFigureOut">
              <a:rPr lang="en-US" smtClean="0"/>
              <a:t>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99353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4AF909-EC7A-F943-859C-32F745F73DF5}" type="datetimeFigureOut">
              <a:rPr lang="en-US" smtClean="0"/>
              <a:t>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85853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AF909-EC7A-F943-859C-32F745F73DF5}" type="datetimeFigureOut">
              <a:rPr lang="en-US" smtClean="0"/>
              <a:t>11/9/2019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2772584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4AF909-EC7A-F943-859C-32F745F73DF5}"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104649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4AF909-EC7A-F943-859C-32F745F73DF5}"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3E71E7-9039-A74D-A5D8-CC9E11D63ED2}" type="slidenum">
              <a:rPr lang="en-US" smtClean="0"/>
              <a:t>‹#›</a:t>
            </a:fld>
            <a:endParaRPr lang="en-US"/>
          </a:p>
        </p:txBody>
      </p:sp>
    </p:spTree>
    <p:extLst>
      <p:ext uri="{BB962C8B-B14F-4D97-AF65-F5344CB8AC3E}">
        <p14:creationId xmlns:p14="http://schemas.microsoft.com/office/powerpoint/2010/main" val="360157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A4AF909-EC7A-F943-859C-32F745F73DF5}" type="datetimeFigureOut">
              <a:rPr lang="en-US" smtClean="0"/>
              <a:t>11/9/2019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13E71E7-9039-A74D-A5D8-CC9E11D63ED2}" type="slidenum">
              <a:rPr lang="en-US" smtClean="0"/>
              <a:t>‹#›</a:t>
            </a:fld>
            <a:endParaRPr lang="en-US"/>
          </a:p>
        </p:txBody>
      </p:sp>
    </p:spTree>
    <p:extLst>
      <p:ext uri="{BB962C8B-B14F-4D97-AF65-F5344CB8AC3E}">
        <p14:creationId xmlns:p14="http://schemas.microsoft.com/office/powerpoint/2010/main" val="58357969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biblegateway.com/passage/?search=2+SAmuel+12%3A1-7&amp;version=NKJV#fen-NKJV-8292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6015" y="812749"/>
            <a:ext cx="9269549" cy="1646302"/>
          </a:xfrm>
        </p:spPr>
        <p:txBody>
          <a:bodyPr/>
          <a:lstStyle/>
          <a:p>
            <a:pPr algn="ctr"/>
            <a:r>
              <a:rPr lang="en-US" b="1" dirty="0" smtClean="0"/>
              <a:t>Preserve One Another</a:t>
            </a:r>
            <a:br>
              <a:rPr lang="en-US" b="1" dirty="0" smtClean="0"/>
            </a:br>
            <a:r>
              <a:rPr lang="en-US" sz="4400" b="1" dirty="0" smtClean="0"/>
              <a:t>“Salty” Confrontation</a:t>
            </a:r>
            <a:endParaRPr lang="en-US" sz="4400" b="1" dirty="0"/>
          </a:p>
        </p:txBody>
      </p:sp>
      <p:pic>
        <p:nvPicPr>
          <p:cNvPr id="4" name="Picture 6" descr="A close up of a sign&#10;&#10;Description generated with very high confidence">
            <a:extLst>
              <a:ext uri="{FF2B5EF4-FFF2-40B4-BE49-F238E27FC236}">
                <a16:creationId xmlns:a16="http://schemas.microsoft.com/office/drawing/2014/main" id="{67DC343A-92B1-4B25-BBC7-8ACFDB866E76}"/>
              </a:ext>
            </a:extLst>
          </p:cNvPr>
          <p:cNvPicPr>
            <a:picLocks noChangeAspect="1"/>
          </p:cNvPicPr>
          <p:nvPr/>
        </p:nvPicPr>
        <p:blipFill>
          <a:blip r:embed="rId2"/>
          <a:stretch>
            <a:fillRect/>
          </a:stretch>
        </p:blipFill>
        <p:spPr>
          <a:xfrm>
            <a:off x="2373745" y="2632186"/>
            <a:ext cx="7614267" cy="3597741"/>
          </a:xfrm>
          <a:prstGeom prst="rect">
            <a:avLst/>
          </a:prstGeom>
        </p:spPr>
      </p:pic>
    </p:spTree>
    <p:extLst>
      <p:ext uri="{BB962C8B-B14F-4D97-AF65-F5344CB8AC3E}">
        <p14:creationId xmlns:p14="http://schemas.microsoft.com/office/powerpoint/2010/main" val="1895366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1392" y="2275279"/>
            <a:ext cx="5187696" cy="3064817"/>
          </a:xfrm>
        </p:spPr>
        <p:txBody>
          <a:bodyPr>
            <a:noAutofit/>
          </a:bodyPr>
          <a:lstStyle/>
          <a:p>
            <a:pPr marL="0" indent="0">
              <a:buNone/>
            </a:pPr>
            <a:r>
              <a:rPr lang="en-US" sz="3600" i="1" dirty="0">
                <a:solidFill>
                  <a:schemeClr val="tx1"/>
                </a:solidFill>
              </a:rPr>
              <a:t>Let no corrupt word proceed out of your mouth, but what is good for necessary </a:t>
            </a:r>
            <a:r>
              <a:rPr lang="en-US" sz="3600" i="1" dirty="0" smtClean="0">
                <a:solidFill>
                  <a:schemeClr val="tx1"/>
                </a:solidFill>
              </a:rPr>
              <a:t>edification</a:t>
            </a:r>
            <a:r>
              <a:rPr lang="en-US" sz="3600" i="1" dirty="0">
                <a:solidFill>
                  <a:schemeClr val="tx1"/>
                </a:solidFill>
              </a:rPr>
              <a:t>, that it may impart grace to the hearers.  </a:t>
            </a:r>
            <a:endParaRPr lang="en-US" sz="4400" dirty="0"/>
          </a:p>
        </p:txBody>
      </p:sp>
      <p:sp>
        <p:nvSpPr>
          <p:cNvPr id="4" name="Content Placeholder 2"/>
          <p:cNvSpPr txBox="1">
            <a:spLocks/>
          </p:cNvSpPr>
          <p:nvPr/>
        </p:nvSpPr>
        <p:spPr>
          <a:xfrm>
            <a:off x="1231392" y="866945"/>
            <a:ext cx="8664728" cy="8032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3600" b="1" i="1" dirty="0" smtClean="0">
                <a:solidFill>
                  <a:schemeClr val="bg1"/>
                </a:solidFill>
              </a:rPr>
              <a:t>Ephesians 4:29</a:t>
            </a:r>
            <a:endParaRPr lang="en-US" sz="3600" b="1" dirty="0" smtClean="0">
              <a:solidFill>
                <a:schemeClr val="bg1"/>
              </a:solidFill>
            </a:endParaRPr>
          </a:p>
          <a:p>
            <a:pPr marL="0" indent="0">
              <a:buFont typeface="Wingdings 3" charset="2"/>
              <a:buNone/>
            </a:pPr>
            <a:endParaRPr lang="en-US" sz="44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088" y="2831591"/>
            <a:ext cx="5529074" cy="2764537"/>
          </a:xfrm>
          <a:prstGeom prst="rect">
            <a:avLst/>
          </a:prstGeom>
        </p:spPr>
      </p:pic>
    </p:spTree>
    <p:extLst>
      <p:ext uri="{BB962C8B-B14F-4D97-AF65-F5344CB8AC3E}">
        <p14:creationId xmlns:p14="http://schemas.microsoft.com/office/powerpoint/2010/main" val="3112197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76" y="-1135365"/>
            <a:ext cx="11484864" cy="7642655"/>
          </a:xfrm>
          <a:prstGeom prst="rect">
            <a:avLst/>
          </a:prstGeom>
        </p:spPr>
      </p:pic>
      <p:sp>
        <p:nvSpPr>
          <p:cNvPr id="3" name="Content Placeholder 2"/>
          <p:cNvSpPr>
            <a:spLocks noGrp="1"/>
          </p:cNvSpPr>
          <p:nvPr>
            <p:ph idx="1"/>
          </p:nvPr>
        </p:nvSpPr>
        <p:spPr>
          <a:xfrm>
            <a:off x="1944814" y="1308887"/>
            <a:ext cx="4151186" cy="2277928"/>
          </a:xfrm>
          <a:solidFill>
            <a:schemeClr val="accent2">
              <a:lumMod val="20000"/>
              <a:lumOff val="80000"/>
            </a:schemeClr>
          </a:solidFill>
        </p:spPr>
        <p:txBody>
          <a:bodyPr>
            <a:normAutofit/>
          </a:bodyPr>
          <a:lstStyle/>
          <a:p>
            <a:pPr marL="0" indent="0">
              <a:buNone/>
            </a:pPr>
            <a:r>
              <a:rPr lang="en-US" sz="3200" b="1" dirty="0">
                <a:solidFill>
                  <a:schemeClr val="tx1"/>
                </a:solidFill>
              </a:rPr>
              <a:t>What burns deeply in the heart of a true prophet is not just anger but love.</a:t>
            </a:r>
            <a:endParaRPr lang="en-US" sz="3200" dirty="0">
              <a:solidFill>
                <a:schemeClr val="tx1"/>
              </a:solidFill>
            </a:endParaRPr>
          </a:p>
          <a:p>
            <a:pPr marL="0" indent="0">
              <a:buNone/>
            </a:pPr>
            <a:endParaRPr lang="en-US" sz="2800" dirty="0"/>
          </a:p>
        </p:txBody>
      </p:sp>
    </p:spTree>
    <p:extLst>
      <p:ext uri="{BB962C8B-B14F-4D97-AF65-F5344CB8AC3E}">
        <p14:creationId xmlns:p14="http://schemas.microsoft.com/office/powerpoint/2010/main" val="2273085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4528" y="414528"/>
            <a:ext cx="11448288" cy="3084576"/>
          </a:xfrm>
          <a:prstGeom prst="rect">
            <a:avLst/>
          </a:prstGeom>
          <a:solidFill>
            <a:srgbClr val="147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54955" y="4116907"/>
            <a:ext cx="10532300" cy="2466773"/>
          </a:xfrm>
        </p:spPr>
        <p:txBody>
          <a:bodyPr>
            <a:normAutofit/>
          </a:bodyPr>
          <a:lstStyle/>
          <a:p>
            <a:pPr marL="0" lvl="0" indent="0">
              <a:buNone/>
            </a:pPr>
            <a:r>
              <a:rPr lang="en-US" sz="3600" b="1" u="sng" dirty="0">
                <a:solidFill>
                  <a:srgbClr val="147A06"/>
                </a:solidFill>
              </a:rPr>
              <a:t>Accountability</a:t>
            </a:r>
            <a:r>
              <a:rPr lang="en-US" sz="3600" b="1" dirty="0"/>
              <a:t> is a tool and a gift we give to one another to try to realize the growth we could never know all by </a:t>
            </a:r>
            <a:r>
              <a:rPr lang="en-US" sz="3600" b="1" u="sng" dirty="0">
                <a:solidFill>
                  <a:srgbClr val="147A06"/>
                </a:solidFill>
              </a:rPr>
              <a:t>ourselves</a:t>
            </a:r>
            <a:r>
              <a:rPr lang="en-US" sz="3600" b="1" dirty="0"/>
              <a:t>.</a:t>
            </a:r>
            <a:endParaRPr lang="en-US" sz="3600" dirty="0"/>
          </a:p>
          <a:p>
            <a:pPr marL="0" indent="0">
              <a:buNone/>
            </a:pPr>
            <a:endParaRPr lang="en-US" sz="5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644" y="414528"/>
            <a:ext cx="4723447" cy="3143239"/>
          </a:xfrm>
          <a:prstGeom prst="rect">
            <a:avLst/>
          </a:prstGeom>
        </p:spPr>
      </p:pic>
    </p:spTree>
    <p:extLst>
      <p:ext uri="{BB962C8B-B14F-4D97-AF65-F5344CB8AC3E}">
        <p14:creationId xmlns:p14="http://schemas.microsoft.com/office/powerpoint/2010/main" val="3627266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15613"/>
            <a:ext cx="6347713" cy="1320800"/>
          </a:xfrm>
        </p:spPr>
        <p:txBody>
          <a:bodyPr>
            <a:normAutofit/>
          </a:bodyPr>
          <a:lstStyle/>
          <a:p>
            <a:r>
              <a:rPr lang="en-US" b="1" dirty="0" smtClean="0"/>
              <a:t>Proverbs 27:6</a:t>
            </a:r>
            <a:endParaRPr lang="en-US" dirty="0"/>
          </a:p>
        </p:txBody>
      </p:sp>
      <p:sp>
        <p:nvSpPr>
          <p:cNvPr id="3" name="Content Placeholder 2"/>
          <p:cNvSpPr>
            <a:spLocks noGrp="1"/>
          </p:cNvSpPr>
          <p:nvPr>
            <p:ph idx="1"/>
          </p:nvPr>
        </p:nvSpPr>
        <p:spPr>
          <a:xfrm>
            <a:off x="1170430" y="2423966"/>
            <a:ext cx="8997697" cy="4604950"/>
          </a:xfrm>
        </p:spPr>
        <p:txBody>
          <a:bodyPr>
            <a:noAutofit/>
          </a:bodyPr>
          <a:lstStyle/>
          <a:p>
            <a:pPr marL="0" lvl="0" indent="0">
              <a:buNone/>
            </a:pPr>
            <a:r>
              <a:rPr lang="en-US" sz="6000" b="1" i="1" dirty="0">
                <a:solidFill>
                  <a:schemeClr val="tx1"/>
                </a:solidFill>
              </a:rPr>
              <a:t>“Faithful are the wounds of a friend,</a:t>
            </a:r>
            <a:br>
              <a:rPr lang="en-US" sz="6000" b="1" i="1" dirty="0">
                <a:solidFill>
                  <a:schemeClr val="tx1"/>
                </a:solidFill>
              </a:rPr>
            </a:br>
            <a:r>
              <a:rPr lang="en-US" sz="6000" b="1" i="1" dirty="0">
                <a:solidFill>
                  <a:schemeClr val="tx1"/>
                </a:solidFill>
              </a:rPr>
              <a:t>But the kisses of an enemy are deceitful</a:t>
            </a:r>
            <a:r>
              <a:rPr lang="en-US" sz="6000" b="1" i="1" dirty="0" smtClean="0">
                <a:solidFill>
                  <a:schemeClr val="tx1"/>
                </a:solidFill>
              </a:rPr>
              <a:t>.”</a:t>
            </a:r>
            <a:endParaRPr lang="en-US" sz="7200" dirty="0"/>
          </a:p>
        </p:txBody>
      </p:sp>
    </p:spTree>
    <p:extLst>
      <p:ext uri="{BB962C8B-B14F-4D97-AF65-F5344CB8AC3E}">
        <p14:creationId xmlns:p14="http://schemas.microsoft.com/office/powerpoint/2010/main" val="3682160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944" y="2548128"/>
            <a:ext cx="10997184" cy="1682496"/>
          </a:xfrm>
          <a:solidFill>
            <a:schemeClr val="tx2">
              <a:lumMod val="60000"/>
              <a:lumOff val="40000"/>
            </a:schemeClr>
          </a:solidFill>
        </p:spPr>
        <p:txBody>
          <a:bodyPr>
            <a:noAutofit/>
          </a:bodyPr>
          <a:lstStyle/>
          <a:p>
            <a:pPr marL="0" indent="0">
              <a:buNone/>
            </a:pPr>
            <a:r>
              <a:rPr lang="en-US" sz="4000" b="1" u="sng" dirty="0" smtClean="0"/>
              <a:t>Avoidance</a:t>
            </a:r>
            <a:r>
              <a:rPr lang="en-US" sz="4000" b="1" dirty="0" smtClean="0"/>
              <a:t> kills </a:t>
            </a:r>
            <a:r>
              <a:rPr lang="en-US" sz="4000" b="1" u="sng" dirty="0" smtClean="0"/>
              <a:t>relationships</a:t>
            </a:r>
            <a:r>
              <a:rPr lang="en-US" sz="4000" b="1" dirty="0" smtClean="0"/>
              <a:t> and causes </a:t>
            </a:r>
            <a:r>
              <a:rPr lang="en-US" sz="4000" b="1" u="sng" dirty="0" smtClean="0"/>
              <a:t>resentment</a:t>
            </a:r>
            <a:r>
              <a:rPr lang="en-US" sz="4000" b="1" dirty="0" smtClean="0"/>
              <a:t> to build up inside you.</a:t>
            </a:r>
            <a:endParaRPr lang="en-US" sz="4000" dirty="0" smtClean="0"/>
          </a:p>
          <a:p>
            <a:pPr marL="0" indent="0">
              <a:buNone/>
            </a:pPr>
            <a:endParaRPr lang="en-US" sz="2400" dirty="0"/>
          </a:p>
        </p:txBody>
      </p:sp>
      <p:sp>
        <p:nvSpPr>
          <p:cNvPr id="4" name="Content Placeholder 2"/>
          <p:cNvSpPr txBox="1">
            <a:spLocks/>
          </p:cNvSpPr>
          <p:nvPr/>
        </p:nvSpPr>
        <p:spPr>
          <a:xfrm>
            <a:off x="694944" y="4639056"/>
            <a:ext cx="10997184" cy="1682496"/>
          </a:xfrm>
          <a:prstGeom prst="rect">
            <a:avLst/>
          </a:prstGeom>
          <a:solidFill>
            <a:schemeClr val="tx2">
              <a:lumMod val="20000"/>
              <a:lumOff val="80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4000" b="1" dirty="0"/>
              <a:t>We live in </a:t>
            </a:r>
            <a:r>
              <a:rPr lang="en-US" sz="4000" b="1" dirty="0" smtClean="0"/>
              <a:t>what is called </a:t>
            </a:r>
            <a:r>
              <a:rPr lang="en-US" sz="4000" b="1" u="sng" dirty="0" smtClean="0"/>
              <a:t>pseudo</a:t>
            </a:r>
            <a:r>
              <a:rPr lang="en-US" sz="4000" b="1" dirty="0" smtClean="0"/>
              <a:t>-relationships</a:t>
            </a:r>
            <a:r>
              <a:rPr lang="en-US" sz="4000" b="1" dirty="0"/>
              <a:t>.  It’s the avoidance of </a:t>
            </a:r>
            <a:r>
              <a:rPr lang="en-US" sz="4000" b="1" u="sng" dirty="0"/>
              <a:t>conflict</a:t>
            </a:r>
            <a:r>
              <a:rPr lang="en-US" sz="4000" b="1" dirty="0"/>
              <a:t>. </a:t>
            </a:r>
            <a:endParaRPr lang="en-US" sz="4000" dirty="0"/>
          </a:p>
          <a:p>
            <a:pPr marL="0" indent="0">
              <a:buFont typeface="Wingdings 3" charset="2"/>
              <a:buNone/>
            </a:pPr>
            <a:endParaRPr lang="en-US" sz="4800" dirty="0"/>
          </a:p>
        </p:txBody>
      </p:sp>
    </p:spTree>
    <p:extLst>
      <p:ext uri="{BB962C8B-B14F-4D97-AF65-F5344CB8AC3E}">
        <p14:creationId xmlns:p14="http://schemas.microsoft.com/office/powerpoint/2010/main" val="2074835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0833" y="466239"/>
            <a:ext cx="10351008" cy="2228193"/>
          </a:xfrm>
        </p:spPr>
        <p:txBody>
          <a:bodyPr>
            <a:noAutofit/>
          </a:bodyPr>
          <a:lstStyle/>
          <a:p>
            <a:r>
              <a:rPr lang="en-US" b="1" dirty="0"/>
              <a:t>To go beyond pseudo-relationships we have to be willing to enter into </a:t>
            </a:r>
            <a:r>
              <a:rPr lang="en-US" b="1" u="sng" dirty="0"/>
              <a:t>chaos</a:t>
            </a:r>
            <a:r>
              <a:rPr lang="en-US" dirty="0"/>
              <a:t>.</a:t>
            </a:r>
            <a:br>
              <a:rPr lang="en-US" dirty="0"/>
            </a:br>
            <a:endParaRPr lang="en-US" sz="40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681985" y="2694432"/>
            <a:ext cx="5392134" cy="4038896"/>
          </a:xfrm>
        </p:spPr>
      </p:pic>
    </p:spTree>
    <p:extLst>
      <p:ext uri="{BB962C8B-B14F-4D97-AF65-F5344CB8AC3E}">
        <p14:creationId xmlns:p14="http://schemas.microsoft.com/office/powerpoint/2010/main" val="2508780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3114089"/>
            <a:ext cx="10741152" cy="2238199"/>
          </a:xfrm>
        </p:spPr>
        <p:txBody>
          <a:bodyPr>
            <a:normAutofit/>
          </a:bodyPr>
          <a:lstStyle/>
          <a:p>
            <a:pPr marL="0" indent="0">
              <a:buNone/>
            </a:pPr>
            <a:r>
              <a:rPr lang="en-US" sz="3600" b="1" dirty="0"/>
              <a:t>People who love </a:t>
            </a:r>
            <a:r>
              <a:rPr lang="en-US" sz="3600" b="1" u="sng" dirty="0"/>
              <a:t>authentic</a:t>
            </a:r>
            <a:r>
              <a:rPr lang="en-US" sz="3600" b="1" dirty="0"/>
              <a:t> relationships always prefer the </a:t>
            </a:r>
            <a:r>
              <a:rPr lang="en-US" sz="3600" b="1" u="sng" dirty="0"/>
              <a:t>pain</a:t>
            </a:r>
            <a:r>
              <a:rPr lang="en-US" sz="3600" b="1" dirty="0"/>
              <a:t> of temporary turmoil to the peace of long-lasting </a:t>
            </a:r>
            <a:r>
              <a:rPr lang="en-US" sz="3600" b="1" u="sng" dirty="0"/>
              <a:t>superficiality</a:t>
            </a:r>
            <a:endParaRPr lang="en-US" sz="3600" dirty="0"/>
          </a:p>
          <a:p>
            <a:pPr marL="0" indent="0">
              <a:buNone/>
            </a:pPr>
            <a:endParaRPr lang="en-US" sz="4400" dirty="0"/>
          </a:p>
          <a:p>
            <a:endParaRPr lang="en-US" sz="4400" dirty="0"/>
          </a:p>
        </p:txBody>
      </p:sp>
    </p:spTree>
    <p:extLst>
      <p:ext uri="{BB962C8B-B14F-4D97-AF65-F5344CB8AC3E}">
        <p14:creationId xmlns:p14="http://schemas.microsoft.com/office/powerpoint/2010/main" val="2131617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676" y="329604"/>
            <a:ext cx="6347713" cy="1856828"/>
          </a:xfrm>
        </p:spPr>
        <p:txBody>
          <a:bodyPr>
            <a:noAutofit/>
          </a:bodyPr>
          <a:lstStyle/>
          <a:p>
            <a:r>
              <a:rPr lang="en-US" sz="4400" b="1" dirty="0" smtClean="0"/>
              <a:t>Colossians 4:6</a:t>
            </a:r>
            <a:endParaRPr lang="en-US" sz="4400" b="1" dirty="0"/>
          </a:p>
        </p:txBody>
      </p:sp>
      <p:sp>
        <p:nvSpPr>
          <p:cNvPr id="3" name="Content Placeholder 2"/>
          <p:cNvSpPr>
            <a:spLocks noGrp="1"/>
          </p:cNvSpPr>
          <p:nvPr>
            <p:ph idx="1"/>
          </p:nvPr>
        </p:nvSpPr>
        <p:spPr>
          <a:xfrm>
            <a:off x="1336495" y="2657856"/>
            <a:ext cx="9697265" cy="3988567"/>
          </a:xfrm>
        </p:spPr>
        <p:txBody>
          <a:bodyPr>
            <a:noAutofit/>
          </a:bodyPr>
          <a:lstStyle/>
          <a:p>
            <a:pPr marL="0" indent="0">
              <a:buNone/>
            </a:pPr>
            <a:r>
              <a:rPr lang="en-US" sz="4400" b="1" i="1" dirty="0"/>
              <a:t>“Let your speech always be with grace, seasoned with salt, that you may know how you ought to answer each one</a:t>
            </a:r>
            <a:r>
              <a:rPr lang="en-US" sz="4400" b="1" i="1" dirty="0" smtClean="0"/>
              <a:t>.”</a:t>
            </a:r>
            <a:endParaRPr lang="en-US" sz="4400" dirty="0"/>
          </a:p>
        </p:txBody>
      </p:sp>
    </p:spTree>
    <p:extLst>
      <p:ext uri="{BB962C8B-B14F-4D97-AF65-F5344CB8AC3E}">
        <p14:creationId xmlns:p14="http://schemas.microsoft.com/office/powerpoint/2010/main" val="1492430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832" y="3711626"/>
            <a:ext cx="11216640" cy="3835222"/>
          </a:xfrm>
        </p:spPr>
        <p:txBody>
          <a:bodyPr>
            <a:noAutofit/>
          </a:bodyPr>
          <a:lstStyle/>
          <a:p>
            <a:pPr marL="0" indent="0">
              <a:buNone/>
            </a:pPr>
            <a:r>
              <a:rPr lang="en-US" sz="4800" b="1" dirty="0" smtClean="0"/>
              <a:t>Every one of us needs a few people to tell us the </a:t>
            </a:r>
            <a:r>
              <a:rPr lang="en-US" sz="4800" b="1" u="sng" dirty="0" smtClean="0">
                <a:solidFill>
                  <a:schemeClr val="accent3">
                    <a:lumMod val="75000"/>
                  </a:schemeClr>
                </a:solidFill>
              </a:rPr>
              <a:t>truth</a:t>
            </a:r>
            <a:r>
              <a:rPr lang="en-US" sz="4800" b="1" dirty="0" smtClean="0"/>
              <a:t> about our </a:t>
            </a:r>
            <a:r>
              <a:rPr lang="en-US" sz="4800" b="1" u="sng" dirty="0" smtClean="0">
                <a:solidFill>
                  <a:schemeClr val="accent3">
                    <a:lumMod val="75000"/>
                  </a:schemeClr>
                </a:solidFill>
              </a:rPr>
              <a:t>hearts</a:t>
            </a:r>
            <a:r>
              <a:rPr lang="en-US" sz="4800" b="1" dirty="0" smtClean="0"/>
              <a:t> and souls.</a:t>
            </a:r>
            <a:r>
              <a:rPr lang="en-US" sz="4800" dirty="0" smtClean="0"/>
              <a:t> </a:t>
            </a:r>
            <a:endParaRPr lang="en-US" sz="4800" dirty="0"/>
          </a:p>
        </p:txBody>
      </p:sp>
      <p:sp>
        <p:nvSpPr>
          <p:cNvPr id="4" name="Title 3"/>
          <p:cNvSpPr>
            <a:spLocks noGrp="1"/>
          </p:cNvSpPr>
          <p:nvPr>
            <p:ph type="title"/>
          </p:nvPr>
        </p:nvSpPr>
        <p:spPr/>
        <p:txBody>
          <a:bodyPr/>
          <a:lstStyle/>
          <a:p>
            <a:endParaRPr lang="en-US" dirty="0"/>
          </a:p>
        </p:txBody>
      </p:sp>
      <p:pic>
        <p:nvPicPr>
          <p:cNvPr id="1026" name="Picture 2" descr="https://www.lollydaskal.com/wp-content/uploads/2017/05/Screen-Shot-2017-05-09-at-7.48.45-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96" y="-87837"/>
            <a:ext cx="11228832" cy="353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06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551" y="2800156"/>
            <a:ext cx="4024773" cy="3247075"/>
          </a:xfrm>
        </p:spPr>
        <p:txBody>
          <a:bodyPr>
            <a:noAutofit/>
          </a:bodyPr>
          <a:lstStyle/>
          <a:p>
            <a:pPr marL="0" indent="0">
              <a:buNone/>
            </a:pPr>
            <a:r>
              <a:rPr lang="en-US" sz="3600" b="1" u="sng" dirty="0" smtClean="0">
                <a:solidFill>
                  <a:schemeClr val="tx1"/>
                </a:solidFill>
              </a:rPr>
              <a:t>Self-deception</a:t>
            </a:r>
            <a:r>
              <a:rPr lang="en-US" sz="3600" dirty="0" smtClean="0">
                <a:solidFill>
                  <a:schemeClr val="tx1"/>
                </a:solidFill>
              </a:rPr>
              <a:t> is a process where we pull the cover over our own eyes.</a:t>
            </a:r>
          </a:p>
          <a:p>
            <a:pPr marL="0" indent="0">
              <a:buNone/>
            </a:pPr>
            <a:endParaRPr lang="en-US" sz="4000" dirty="0">
              <a:solidFill>
                <a:srgbClr val="FF0000"/>
              </a:solidFill>
            </a:endParaRPr>
          </a:p>
        </p:txBody>
      </p:sp>
      <p:sp>
        <p:nvSpPr>
          <p:cNvPr id="4" name="AutoShape 2" descr="data:image/jpeg;base64,/9j/4AAQSkZJRgABAQAAAQABAAD/2wCEAAkGBxMTEhUSEhIVFhUWGBgXFRgVFhcXGBYZFxgXFxcYGBcYHSggGBolGxgaITEhJSkrLi4uFx8zODMtNygtLisBCgoKDg0OGhAQGi0lICYtLS0vLS8tLS0tLS0vLS0tLS0tLS0tLS0tLS0tLS0tLS0tLS0tLS0tLS0tLS0tLS0tLf/AABEIAJYBUQMBIgACEQEDEQH/xAAbAAABBQEBAAAAAAAAAAAAAAAFAAECAwYEB//EAEIQAAEDAgMFBQYEBQMCBwEAAAEAAhEDIQQSMQVBUWFxBiKBkaETMrHB0fBCUmLhI3KCkrIUosIV8RYkM0Njk9IH/8QAGQEAAgMBAAAAAAAAAAAAAAAAAgMAAQQF/8QALxEAAgEDBAADBgYDAAAAAAAAAAECAxEhBBIxQRMiUTJhcYGhsRQjM5HB4QXw8f/aAAwDAQACEQMRAD8A9WSJVOFBDQHa38BJgeUK0lDcARSKZJUQdJJJQsdOmTOeAJJgDUqXISKFbS2wxggXO79vqhu2duT3W6cPmfohOEw5quzPdDfxOPwC5dfWtvZT/c2UtPjdM6H4urXfAlxOjRfz4oi3YbKTc+LrBg/K038/og21e2NPCtNLCtGaNfxO5z9+KwO0NqV8TmL3GbWJvx139NEqnQ3eaWft/Y5y6WPv/R6FtDtjgcOCKVJriPxP7x8rkeQQTbHb54IbHvCRlECN1z9Fj6WzHPpkjp5j6ygu0i/+GHAgsaGGeRMei2wo03i/8CZyms2/k9JbtlzhJcdJOlvRQp7Zk79MxsDA53Cx2Fxp9hze/L/S0AnzJjwKL4PC1dBfMZcdxjQcx97lU9PS9WvmSnOq+k/kafDY8OMAgnho7+10Fd1OsD14aHyWKruIOSxy3c7W/L6+Fl3YXbJaQ1wzt4E94fyvO/kfMaLHV0zWVlfU0Rmnjhm5wG1X07Tmb+U/I7vgtLg8Yyq3M09RvHULAYTFNe3Mx2doMH8zCNzm6yF3YbFOYQ9hv6EcDxClDUzpYeY/VAVaCn7mbhJcmztoNrNkWI94cP2XWuzGSkty4OdKLi7MiTFzpzsq6hBEjXcR936KGKolxYdzXSRxkRPh81Qa49oaeQCwMzEg8o6oW/UtIsq4otcLS07xwIlp+I8lA13EmBlg5RPm5x4QN3NW5R4Hj6/XxTmmCeW/ny8fkqLI4d8tzZSJ46kbjyG+Oasa8G4KrxFDNfMZvFzA/p0VeBoua3vGXEyY0mALeU+KKLYLSOlMnUUQIlFOUyhRFMU6ZQgiouTlM5QhVVrtbYkTGm+NJtoJVD67SWum17g7t5B0IGvKJ4hTGGioak6tAI4EaEeH3dD8JjXOLhUDZaYsN4MTcnr480pt9jLLosbiqjXFpAcIteO8JBvwIAd/Uqva1MsmS43ytMSXWYwHcABmJ8V20wJAgEftHwspMYLnTWPmeu7oEJLkR3WgEAGBZthpuB3J2VA4SDIKoxeAaQckNeRZ8XnmdSp4ajkblmbkk6SXEk+pRxuA7F0JJSkjBCpTFMU6gwSdMnUIJOmTqEHCy/aDa8nI02HqePREe0W0fZMyg95w8m7z46eawWNxYaC933wAXM11d/px+Zs01K/mZa+uJuZJ80quMzjLmytG6YlZ3aGMdTpOqkgOOk6N8NSsrRxuLc7NMDW5ItxgJNHTPbe5plUSfBtsXs+m45pg8ZBE7t8jwVNPDXjjYEGx4dNFZshzizO/fpP3pzVhhp1AaZsZ15WsdFcpNYbGxSfCL8E32QMmx9OP1WY2rTLqdTNqHa9CPr6ovjcRnIyd42ki4nS/BclfAue05TqZ5kndG7eFdNtPcy6iTVkLAYNr/ZzYACTuA4Acd39S01ep3QGDlb7+x1QM4R1MNiNxbO65+RCtwO0o7hME2njvMDx1Qzbbui4RVrEq2CMaDncAT9Bx5+JpwmzGtOZ5vyHdv/uKIuuczTm4CdOqH7RqVSCQzduP2UUKsr8gTpxtkIOwlQEVaMMqAfiIDXtGjKgnvDgdR6Ils3aDarS5rS1zTFWmfeY7f9bWIuvLtpYjFs/iPcQybQZ0jxjmj2yNqOOWsxwNZg7zRb2tMXLI4jUFNrUN0d6sIp1Ffa/qeiYLEOpvD2n6EcCtphcQKjQ9uh9OIXnuExTKjWvYZY8S3kTu5dOIKO9nsflf7M6P05O3eenklaSt4c9r4f0YOopblftfY1KrfRabkXGh3/8AZTlMuwc8rZTgx6pPcDLQbjWCJE6a9FPNeORP35+i5XkMkMp3Pe7sDNx1NyLeYSwiygX3DwLaEbx9fqrVEOkTEcjFvKyRTEAx1FOmChQiopyoqFDJk/7KJUIIpnJFMSqIJU1sO11yL8d9t0qyUxVNXLTKqYiSbAaXEQqHOFVoNN2hMGXAWMGw97TfZdIIIMiQLX0PH6ea5H135srWNtqC7L3T7rhbqI5FLwEW4cOAh5BN7jeNx0t+ymUkxTEAOkopIigrKdRBTqhg6dMnUIOmc4ASTAFykEH7VYz2eHde7+74an0EeKCpPZFyCjHc7GT2vtA1qrnbptyA0CzWOq+0qZT7lO7ubv20813YivkpuedYnxOg81n31hTpAG7n99378vouLRi6k3JnUdoRUQRtXHh+JpzMZhE2HK0XRp1drYbkkmLg6zy3LH7XY95z8NPDhwWi2DTrYqlGXKRYOMDPBgx0i66VWC2p9ITTm7tBU49m5wgDTUcNDqufGYdz4fUr5G7gAC4g7spIHxRGj2abhmF73zUOgAFuQnfz8lbsXZPtH56km8iZNt8yblZltvhj3e2Ts2HsUPBd7trGCC6NfxG+l1diqHsRnb3hq4g8FpW02tYIAkWy8zpp93QXtVhCxjmgd0tJj8pIJ0FjBQPLsEsZIUMIKjAals0BuggHlxv6Lg2/sCixucNc46HK4ggX4brdEc7H5azD3RFgOobpyRStSYWxAzTB5RCu1mU2ebbNwxaC+kxzmjUF0n+nQiynjMbTAuHA/lI4eHx4ohjMCadRzqRyEazed9+KlS2DTxXfYQysB3hPdJnUjd1Cj27ryLu7YBrXsrNIc0kXkEQI4alZfsmWtqSACATlJJmxtA0J8EU7W4t+FaaQpubUdYuIMAcQdCeCD9lzBAFQsncQC13noVroQtFvpmWtK8ku0bXZVf2VZ1E2p1pfT/S78YHx8Oa0TKhgHeLHqN/zWb29h3ewFRp71MhwMEXBnxRPZGOFQBw/GPIi49J8lz69O0sf76GinLdG56bs7Fe0ptfvIv1Firnvj5Dis/2UxFnU+jh8D8kfDd+9dXT1PEpqRzKsNk2hqYi+86+tuiaoyRw3g8CpJinWFXGlJM4Jp+wrISTBKVEKiWHKikoz9+ShTFPyTFL9kxUKESmKYpiVRBSqaj5s033nh+/JSueXTXz3JAACAqeSxCwgaKuoySDvGnjqDy+g4KRTEqFDZkiVFwlMSeqsoknUZSUuXYKkJFJOqGCBUlEtBEFQD4sTPPfbcfqpexdi0LF//wBAxMupUh1/uMfBq1jMY02kZhaOO6RxGh8V552mrF+MM/h08GgfMrHrKn5VkaNPDz5Ae235jTpD8Rk9B+59EMxuFDqjnONhAA3QBA87mOa7nHNi3ToxgHnJPxCsq0IdLru1DdY4/wBRO/6LLQ8sV8PubWt0inA7CZXeGvkNscjfecOf5Rz5wLrY47JhKJ9m0B0ZWAXiBAJnWBxXJ2fhtMutmNyQNd0k7zu6K/aLc9PMeYYOXHx+J5IaknJ26GxilkyYxtRzu+8Ok7o389/mjmIx5oUwW06lRxvlptzO0PhpOqzW0sM9j50EA6GJJjX5rQYDGSe7IcAKlNwNxADbHjINuZsbp0YrDFzfRb2Y7QirUpNqh7HVagdSJcHNLsroY7uNgm+k3G7ef2hhX4gVGk5XQQOu7w+qHvwdGu1tQ0qbMUxxeytTYGP9o0GC4CzgYnnCJYHaLaj5aH3mSd5mD6yjqbVwLg5Pk59mU3UqTHt1Nok9Bb5of2k2uabiGsc+rDKroeGNYHNgCcrpJyuOgiNUaqkNYQJhriR/lbz+KHNp4erXqYitTa8tYyk0VBLWZe9cA313qobW8kldK6ODAY8YtpqGlUpvhtqjcpcIkEXgi8/9kMqvcyoHUy1rgbGSPA8RyKL4us4B9Z5JdUcA0iAGxuAFgMoiPmgOJp96XQNCbXjfN7QhnHOOBkHjJptq4X/qGEe2A2sGSwi/eA93mJG/kvNNm0w0ZXCNDxa4cQV6t2UYAGuabcZWT27gC2tVaBbM5wi2Un3oG6fK4U09Rq8WDWpq90LCPzUXMkxBDZ0tu9EH7N4vI51M/hcSPAyfQld+zKkyCMpHhKzwdkxJ/mj/AI/NNrx3CdM7No9Z7P18tdvMlp8Rb1hbRec7PrQ6m/8Akd8CvRSq0EsSj7xWrjlP3DFMkUiugYxnJknJlCCKhJ68lJRVMgzXgi3314JBcdbFtDrHvD3hfMWjU5TdwHEaeh5qu0nsd7gcCYgO32gtOmUtLTykoHUsGoNhT9lW5943xMfXgFytNQNLiRmdEA2awAXnoSepIVuHNiSCL6uEF36iPw8IOgCtSuC4lhHH9kiUzXg3BlJEAKVEpApiqKGUZTkqP7KEEUxKYpnKEJSkoSkruQMpJk6oaV181g2J1JMm3QELnhswKgJF4mSCOA1HSY1su0LkNNrXnK2S6CQB6zumPQoGg4sejQGebRu8fpC842o+cbWPAu/y/Zen0eMQeB3eO9eYbQEYyv8AzO/yKxa7EEatLmYE2cZr4hw/PHkGj5Kys4ts2732mePP7+Khsto9riAYjO4mdNZuugVJLn6NHdYTYk6EjgLx4pceP2+xqj2F9gDuikPuPePnbxXVUJdWcNzG90buA9ZPguLsk6RUqce631JjyHojNOmM4O6SPJpHxjzQP2hl7IHY6iHtdOsR8I+M+K5cPQhgdMZLSN4OtuG9EMYJDnAfhMR1GX1aubY+Ka1xD4iJPCBY/LwTIy6AlG+RsK913mcxaIHWYg88vkUXoNYyGMBsPegdQq8fTLsRG9wBB5tBjkuLHdoMLQNSlVe6maeWxaSXhwEOpx7zZ8t8K8y4AxFZOynjXBxa4COMjTmqsbhRBLQeD2/nbucDvjXzQD22Fe5r21TlN8xa6fC1x0RzZW3MHUcMPTql7i8MDMj2mSHEnvAd0ZSTGmm8BE6clmwKnH1KqNL2mZpEim6QfzBw7pI/lPquHEuBrATeM1o5iSjmMrexpVBPez5Qd5GVpA5xPxWf2dXBqxAm0TO4ToB1QTd0Npqxotj4f2bjlHde3NG4Ob70ehHiuPbbAaodAIe0E8bS0+g9UYwlRrwMtiCbHUOEgxyIzeXNcW2QBUZwIMcrifVKWAnkxpo5KjgN5ncN9iN3hzKzONP8ef1/8gtjtamM5aDDhoNJBE2PCI6LHvbNQHi+P9y2yd0mZIq0mbzBv/hs5D4L1FpsvKsF7jB+kL1WLJWg9ufy/kHWcR+YimlJUVcS1rmtcYLpieX36LotpGJJvgtKaUGx2PfTxIl3cLQA35zxlFKFdrxLSlxqxk2g50ZRSl0y1UYmlnGWSAbmCQeWiuTJjyLWAViMQ1rxSFJ5gSCXWjiCSSYPQqXspLeRtNrGSB4H4hdWKY45Q0DWS43yxwHE/IpUKLh7z8w3SACOkbku2Q74LRr00+vxVeImDEzFo48FAPa5xyvktgEA2BMm8anxTUM1w+LGxG8c+B1HkogZHNs2k8BzniC8glvCGgbrT0XYkUxKJKysA3d3GCiSkCokqyhSoz8kiVEn5KFCJTEpiUxKhCSZNKShA2nUU6g0cJ0yg53Dz+96osm+SIBjn+y8z21TyY6o2ZkanfOV3zXpIdAhYPtnQy4qnU/MBPW7P/ysWtj+Xc1aWXnsZShTiviAdCM1uGRpPrKoq4vPIaYA7o5TuHSRPXkidalGIa7c5sHwJn/ILG18QWue029mXNA4ZSQSeNwfNK0/nj+xqm9jPQ+y9VuUtaLCIG+1yT1sjJnKQNYLRHEwLc4BWH7KYsgOc8wXacpv8Pu63WzaksBvp6n9kEo7ZDFK8SmqyWlg0EZoHGbD0HmsjiQ7M6bfcG3C621Z4a3vSSToNSToPh5oHii0GBTkk3AJDbb3OBkjlYeoTIrIO7AR2GX1aLDUDw6n3TDWkwIjM119OS66vZ+hiqYpYmm6rHuONMsczjDrRrpyQyjtdtGmQ8NAzCIaMrPwzbdPOdeiO7I2/hiMxqsaW2PfOogQASjUWpXQqT8tmYDbXZargq7MLQL3U8Q4jDuJP8Nxb3mvO4D3p3jNvF93sPsZh8Ez+Ex/tXNh9WMzj+aJ92Vmdv8AbmocTTOHw5fTpOzEvDg6oSCw5I9wQ+xIJJOnHa0+1OGfS9p7QMIEltQ5Hs4hwm33C01F5TPCTbXuMv2vokPpMlwEOPfAEyRcBlwLRdLC7PAGoLqeVw1nlNt4t4K6rVp4yq46hgyuI3EZjofeGl5XTsJpLHXDozt0iwc5zR6rI44Nalg7qlMQyozR4DpHGA4Hr3fUoRtp3tQwg3BJEcTqPMGPBFaj8tBwP4Kh3j3S4njuBKzLq2VzoMwSSONzB8o8glWdw0wXt3EZXU6ha2zYObi0zEHdYgeKztClL2nhJPIgfUI52k7xbEZSTYTMCSepiR5Ll2bhDIJ1JA8B3ifQf3J85WihKXmZpNlUpq0mfqY31E+i9PK8+7H0M+Ja7c0OefLKPUjyXoCvQx8sperE6x+ZR9EMUH7SUW1KeWRnbJA5b54D6Kzb20HUm5We87fwBt4lZ5jnM9oTJzjU3lHqK8V5CaejL2wK/aE5WVHOI0aZ9292meiPYGpBhtQzxI16LFPaDUeHd5rXA8NWvm432HkkMW8OhpLrHLlm/MQIbBME8vPBm+Dp7U0ekjH1WwDB6/ULpobSBMOEceCyOB2sYh7rd0GTo50iAYvcG/EmDELqrY0sIPeczeQQSOR3j0Rx1FSPZmlp4PlGxaQdCFVYzrYwbm/LnCzmC2wMxy5svHVpng4aO6rR4ao0tBZEadOS306qqfEwVaLp/A5jFPusZc3gGA7cYJtOkq8ExexUntlQJ4+f14JyVjO3cRKiU5UXIgSKYlIKJUKGJ+/JRJ+SRP35KBPyUKHKYlRJTSoQeUyikoQ0CeUycKhwzlW5yk4qh5VFDl6z3bTDZ6LXjVjvR1viAjZcq8RSD2OYdHAjzS6sN8HEOnPbNSMC5mYNP3e3xg+CxvbDDGnXFTLIqAEA76g7pHnld4rbU6ZaXU3atJBHxVG29mivSBiXsOZsa526j+pp8yOC5Okq+HUs/gdWvHdG6MzhiW5WC7vxHdJ1+nRoO9ehbNcBTbyaCfEH6LzSniA1vtHaGXHx91vUkCeUBbTC4z+GNxcGgD1M+o6NW2tG4qnIK4moTJGoEDqdTJ8lNmGGUNjRpHj3R5zN0nss3lB9LT5+itxTzlMfi+Ez9+KWg2A8ZhW1WuboJi3IgfXz5BbTYOysHSbNFlMOgF7gBmnr19SVifawHEaQT5WBjmSfJDcNtN9Oi4scS5xLvMwPIE+JK0U3YRNbj1v/AEFKYyifePwlBO3FDB/6ZzauQVCwtpktzEZu7MC8aCeayLtu4iHVAe89oYJ/CBN+pIJXHjarqz6ftCTOU/7gPAXhNc1bApU3fIQ7N0RSoubpJyDcT3cxHgAQtFgGhjQTbMMx5ZhJ6G6B4qqKYaLSG1Hyd0MMk3/U0KntptsYehTpn330S48btDfUkhZtrkzQ5JI5+0naA5CKZkuqZhxht9N4MhD8NWBMDgC3oPlBWLZWfVcSbkzbdA3LTbBqwP5c2YncABBPS58U2VNRQuNS53OomrUY1u+CeUAZj5geTgu7EUwHlrdGdz+o3f5Wb/Si2zcH/psMcU8RUq2otOoB92f8jFrc0N2fhDUe1guSYniTqT97lgryzZGikuZM2PYrB5abqh1eYH8rZ+ZPktGFVQoNY1rG6NAA8EG29th1N4oUwDUe3N0bJE8hIN+i6MEqNNJ9GBp1qjsLauIa2qPaCz3BtK0y4CTYfFTrBrmkW08BuWb2jtOWup5c9b8L9fZGO7ktuEkx+ZAsJtJ5El8PbIexzoa2RBNz1jdeOa59WW53OlTpWSR37U2Y8Coyk+m57yCKZdlfDc0EEkDRxME7h0OSr0HMcGFozNbJaRcCYI6SCT46grTGg1/ekk2OZsOy7wY3xAK7i7MyoBGbJl/DI11HvEXO+L+KCM7DuDBur5HyxoLSW6AtgixmLaDdqtv2f2tUqCHhuRphziYBcRJOlwPs2KxDKRbVJ1a0gui874bJEdStJs7GOOTDA2LC6oYJLQ4mW23RabHomVOAWrmrwnsn53UiIcNG+643uLDzhS2difZVLuEGzmyJB3GB8UD2tjAxtP2L8gBbEWOXebfXgubGbRpd2/fMyYNx+rqghJppoCUE1ZnpJO8KJKCbA2gHfwyQbS2/mL3MI25dWFRSjc5NSk4S2lZbwsm6hQrYtrdUGx+3DpTIHMiT4D6oJainHsKGmqS6DQCqe8DVw8wsVj9tvIOZx36npuFln8RjyRd1zxsEr8Wnwhy0D7Z6j7Rp0cPMckx+i8bdUc64Om9o+qN7K7Q4ij3c/tG/lqXt+k6j4I1qV2gJ6JpeVno5KiXIbszbdOvZvddqWuIsOI/MPuyIyOMrQpJ8GOUHF2aGzj7BSTykiKwaFrgdE5K5sHRc0HOQXGJjSwAtKuc5AmNZF5XO8qbiqXKFDE/fmmlRcmlQoz3aTC5XCs0a2f8AAH5eAXLh3Aa+64X+R8PmVo67Q4FrhIIIIWYfSNJ/snaG9M8Rw6/e8Lk62i4y8SJ09JV3R2PlGN7f7Fex4rt/9ORnG5ribO/ldbx6hT2Hji/EMBPdaJvyiT4kELcsa17TSqAEEFozCQQdWHksPj9gPwmIFRsuoSL72Ee6x3EEmA7fN4OujTV1VhslyDVpunK64NzjK4AEn3nQTwEn91Da9XI3m6ABwH2CEHpbSa+tSzGWMa6pp70Ax/iT48lRidpmplqvIzCbDiWlwga+86PAI1TJvOjFgmm1gu57rnpePCfirMNswOcBuEeMAW+N+az2B2vMZ3Ro2J3XzX5nU7hPh1YrtaxjXEe84FtNo3U2xLncC+wjWPNMcJXsgVNJBzab6bRlkCZJO5rWgAuPAQFlMDtcVcWHm1GmWuM7mNOZs8yWgwsztTbdWrmJN3G/QaN6SSuOni3BhaPxGeu4HylOjRssiZVbs2eJ297Su1osHQH8G0mgki+hcRPRoBQbtZtQ4rFvcDLWtZTb0aACP7yUGwzyA4/mHobH5or2b2VUqVQ1jC5xIMDzk8AOJsN6PbGOQdzlg69gYAl8ASZgDjINgvRexvZdlSX1IGGpHNVedKr2aNH/AMbIkne4cgT1dleyIeC6ctH/AN2uDAePxU6BP4Ld6rv0bxXX2q28xzBh6ADcOyAA0R7TLpbcweqxVqqS3S46XqaKcLvbH/gJ7R7V/wBRVzCzG92kODd7iNxMeg4Ix2N2fE1nDWzOm8/LzWe2TgzWqQdNXHlaw+C9CwbQAABAAgAbgEjSU3Un4khmqqKEfDidFSoGgkmBp1J0CE7dpZ2hwBkWMhwkH9Tdw5TE6InicOHiCYghwPAj4j6pnOeKov3CNIGo58I+C6E1dWZjpy2tNHkr6NZteo1jnENI3gh1gRMRxAjkVwYxhcHOzZMQwuLuehEcWX06hel4rs401C9hsdQeVgsr262AcrXlgmcubqN5WCUHGV2sHTp1YywmZzCbRhs2Y46ADhMzcA3P3v6nbSzNILrnkADpw94Wm9/gBuIYWCLm0Rrb5XQ92pdpOnjxhAopu45vB2YeqJeSASJyg333JgXA18AiGxcK8vc/uwWjM45w6SJAA3W6211QShUgxlLtYi+XQX49EcY51XK0EhsgG4aSZJy5eWoF0c1gFchXDYNrnZnBpDYPeyhm/UTJI4TxurP9E2pVABY0C+/KZ/KHH7lc+Nwjy0NLW0mmJJdZ4G6CbO4i3iidbE06VLJTcC4AAQxoDeEaT5yklP3AuvUqUKgaXXF2uyiw4BwvH0Rqntd7xPtDzGaPgsXiajxLqlzxJJjlJ+CM7Gf3IIBkToT9+quV0sESV8hh2ILxY6byZQrF4wNHvEnp8lfiaUkANieEC3lDlyOw2RxDxIOhtY7plJuMSOQ4cvGeSTaxFuml1WMEHWFiNRr4aFG6NEOblFyP1RN9LhW4LCNNmtyOuCYExyIOngq3stmdp4MCxLWniZnlA0XScPJLWtAIHdINo6nX9kZqbMaRJyt3AmYkb9PmuiphWspmSBmOtjy+4Rb2wHYlsjYeVpIymzJcd1iT5n4og3CCmRlcbi/A/sqcKZpkMnjfXSBbda66KffZx59ExTcXgTKN1Zl3tXcW+v0SQ3/TN/N/uH1STfxU/UT+Fp+huHFVuck4qtzl0jmjEqsp5UHFUQYqBKclVvcoQqc5cuPwrarcrvAjVp4hXEqDnKmk1ZlpuLujO4asXFzHRnaSDGjoMSibKzXDJVuIjMb2NiHg6j7Kzz35cY4ExLnD+649Y80ZII3eP1XAqQcJPadxNSir9g3aXZtzHGpQI93KGEjJEAdx34bAiHW7xvuXnW2Pb03+zqNfTcTnIIIFh3cv5mjiJC9ew2ILbC44HTw4K2q2jVbke1uU6tqND2eRBA62Wuh/kNuJozVNNf2Twulnc4Cm1zyNwBdrG4aK2vs6pT71VjsztJB1N5I4fVe/4YhrA1lNgaLD2IY0R/KB80C2r2bpVzLnVG8vZiPMOK2rXQbM707tk8ScxxAgTPxJV9DDOccoBJjugCSegGu+y9Ww/YjDCQ4lwJk9ypPhDmgI/gdmYaiO7SqEaR3KDSODvZ3eP5pRvW012D+HkefbE7FVKpDXhzSQAWMbnral12SBSkb6haNNdF6ds7szhsIz/wAzla0xNBhzuqxp7d8A1R+gBtMSbHVVVNvFjclLJSb+Wg0T/eflCB4nFOJmYneSS49SblY6uvj1n7GiGlfeAt2j7ROq/wANoy0xpTHLTPHwWYe4k6FzjuGv7BH9kdmq+IIIbkZve8R5Detps7s/Qwo7rcz/AM7tfDgs3h1avnnwP8SnSW2PJkNj7Lq0SH1RGcd0bwJBM/e5aTCuXLtvEzVaJ0HxI+iswT109KrU0kc7UScp3YTCk06yq2KRWkSQayNNFybRY2s11K+kkxYHdfjyXbmuB4npu9fmufHVi1syAADJO6Lz0+qW7WsMje9+zyza+zGiq+mHgltrfdkAr4UzlAHyHKd5XXjtp/xnPBJkm8wT1CqrYsEZuUxPqfJc5qzwdiLxkE1AWGQCTOguATxjfyWi7N7JaXtNZr2xcZmlpJMjUiY5D5qrYeBBPt6z/Z02HMARIkb433KMVNvmpUyYdgA/E86lsaAaDruueaKUsFNNhzE0Q0hjWSIB94EO4C3Wx9dVy4ttKi3K9xDyZENDi0/riTHUi99VXgqdOk1z8sua0TNyLAlpAOt53fCeXG4hjWio+X1Ddom4A3ZiJnT56pXJVgZtmjeSLWnTwMG4809DF+yZIaDbxA3nRdVTCPqhjoDZI7uYyBG8CRHRS2ls+tktmAbwN9N9rjxULOfCbTFWmSA3O3g6x8OKjgsUS7MBZ0TB0JsJIKD4bHBsh0gzcgAEjhp6EBWM2iXOFJju648BPmqlT5sWmaQ1G06hL2uvviwB0Ntf2XX7akIc2bXMz8Y9CliA3JFXIQAJlxJ8d0odVrNOQMBDROY3IERoIvCVtLvc0VRgqNzCp3eIIHq6y4G5NHTaSCTIAuJP3vVezsY2m092xs0lt5jWDp+yox+IJbLauZw1OXKd34Y0HBEoi3dYDtPabbQADeR4bx5W8Fz4nHNFLNAI1AJmb/iO/wCazjdogPIEkBvQTHx+qnQxTXD+K4NA0aQTfeQNT1ninWvyL4Ov/wAScm/2D6JIb/1Gj+Y//WkptZeD1d5VLikkuozjkCVW4pJKiEXOVFRySShChxVT3JJKEMT2qOWuSN7Wu8dP+K0+zK/tKTKkRmEkcwSDHKQUklyq68z+J2aWacfgdLsO3VUPpEXsR5FOkszimEmNSg3Fldnd+d39xSSWZ4Y0cPdve7zKoxFIRJk9bp0lCFXZsU8ViRhyXt7rnSA2+WJFzbrBXpWzez2Ho+5TBd+Z3ecfE/JJJd3RUKezdbJztZOSntTwdlbExYBcGJrAAuN4EpJIK85N5AhFKxhauL9pUL4iTYcEV2e9JJaKHsITW/UYZYnqPgeQHikknPgWuSLGx13nyUMYwOY4HQgz5JklbWC08njO29lglzmGIKB0WlrocZGa8b4E79U6S50Hyjs9Gv2JgHYwgkhtJpgtkybandYcUSxzqWGpNLWkAVMpIjMZaddBeNeqSSXbNim82BFfHhzg2lTDM15JvECLxwt93hVwVV5Y8vbFoBzEgXIub7j6JJKrhPBoaGGc+oxzyM7TEtmDax4zxRD2pOZnL168Lc0klTFsx23tmBrxmAh9pbMgnQwdeiydUOp1XCfd4T9ykkm0c3QT6DmB2qcpzSb/AA366olsvEjMcoNiSbwPAXSSS5JJhdEduY12TPaZi+o5TqfFA6O0akgEyDPI+evgkkjglYW2dLqoJDiPAQAIvYfWVTWrkkNk3EnonSRAFGen+r0SSSVln//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446" y="2683145"/>
            <a:ext cx="4952818" cy="3688995"/>
          </a:xfrm>
          <a:prstGeom prst="rect">
            <a:avLst/>
          </a:prstGeom>
        </p:spPr>
      </p:pic>
    </p:spTree>
    <p:extLst>
      <p:ext uri="{BB962C8B-B14F-4D97-AF65-F5344CB8AC3E}">
        <p14:creationId xmlns:p14="http://schemas.microsoft.com/office/powerpoint/2010/main" val="1074116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986" y="401444"/>
            <a:ext cx="11400254" cy="5938396"/>
          </a:xfrm>
          <a:prstGeom prst="rect">
            <a:avLst/>
          </a:prstGeom>
        </p:spPr>
      </p:pic>
      <p:sp>
        <p:nvSpPr>
          <p:cNvPr id="2" name="Title 1"/>
          <p:cNvSpPr>
            <a:spLocks noGrp="1"/>
          </p:cNvSpPr>
          <p:nvPr>
            <p:ph type="title"/>
          </p:nvPr>
        </p:nvSpPr>
        <p:spPr>
          <a:xfrm>
            <a:off x="1032448" y="854441"/>
            <a:ext cx="5953568" cy="3137130"/>
          </a:xfrm>
        </p:spPr>
        <p:txBody>
          <a:bodyPr>
            <a:normAutofit/>
          </a:bodyPr>
          <a:lstStyle/>
          <a:p>
            <a:pPr lvl="0"/>
            <a:r>
              <a:rPr lang="en-US" b="1" i="1" dirty="0" smtClean="0">
                <a:solidFill>
                  <a:schemeClr val="bg1"/>
                </a:solidFill>
              </a:rPr>
              <a:t>“And </a:t>
            </a:r>
            <a:r>
              <a:rPr lang="en-US" b="1" i="1" dirty="0">
                <a:solidFill>
                  <a:schemeClr val="bg1"/>
                </a:solidFill>
              </a:rPr>
              <a:t>you shall know the truth, and the truth shall make you free</a:t>
            </a:r>
            <a:r>
              <a:rPr lang="en-US" b="1" i="1" dirty="0" smtClean="0">
                <a:solidFill>
                  <a:schemeClr val="bg1"/>
                </a:solidFill>
              </a:rPr>
              <a:t>.”</a:t>
            </a:r>
            <a:endParaRPr lang="en-US" dirty="0">
              <a:solidFill>
                <a:schemeClr val="bg1"/>
              </a:solidFill>
            </a:endParaRPr>
          </a:p>
        </p:txBody>
      </p:sp>
      <p:sp>
        <p:nvSpPr>
          <p:cNvPr id="5" name="Title 1"/>
          <p:cNvSpPr txBox="1">
            <a:spLocks/>
          </p:cNvSpPr>
          <p:nvPr/>
        </p:nvSpPr>
        <p:spPr bwMode="gray">
          <a:xfrm>
            <a:off x="1117792" y="97536"/>
            <a:ext cx="6203504" cy="20215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i="1" dirty="0" smtClean="0">
                <a:solidFill>
                  <a:schemeClr val="bg1"/>
                </a:solidFill>
              </a:rPr>
              <a:t>John 8:32</a:t>
            </a:r>
            <a:endParaRPr lang="en-US" sz="4400" dirty="0">
              <a:solidFill>
                <a:schemeClr val="bg1"/>
              </a:solidFill>
            </a:endParaRPr>
          </a:p>
        </p:txBody>
      </p:sp>
    </p:spTree>
    <p:extLst>
      <p:ext uri="{BB962C8B-B14F-4D97-AF65-F5344CB8AC3E}">
        <p14:creationId xmlns:p14="http://schemas.microsoft.com/office/powerpoint/2010/main" val="1926486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99232" y="1353312"/>
            <a:ext cx="6352032" cy="292608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709147" y="4565315"/>
            <a:ext cx="7727205" cy="4902362"/>
          </a:xfrm>
        </p:spPr>
        <p:txBody>
          <a:bodyPr>
            <a:noAutofit/>
          </a:bodyPr>
          <a:lstStyle/>
          <a:p>
            <a:pPr marL="0" indent="0">
              <a:buNone/>
            </a:pPr>
            <a:r>
              <a:rPr lang="en-US" sz="4400" b="1" dirty="0">
                <a:solidFill>
                  <a:schemeClr val="tx1"/>
                </a:solidFill>
              </a:rPr>
              <a:t>We need </a:t>
            </a:r>
            <a:r>
              <a:rPr lang="en-US" sz="4400" b="1" u="sng" dirty="0">
                <a:solidFill>
                  <a:schemeClr val="tx1"/>
                </a:solidFill>
              </a:rPr>
              <a:t>Truth-Tellers</a:t>
            </a:r>
            <a:r>
              <a:rPr lang="en-US" sz="4400" b="1" dirty="0">
                <a:solidFill>
                  <a:schemeClr val="tx1"/>
                </a:solidFill>
              </a:rPr>
              <a:t> who will help us grow in our acceptance of </a:t>
            </a:r>
            <a:r>
              <a:rPr lang="en-US" sz="4400" b="1" u="sng" dirty="0">
                <a:solidFill>
                  <a:schemeClr val="tx1"/>
                </a:solidFill>
              </a:rPr>
              <a:t>reality</a:t>
            </a:r>
            <a:r>
              <a:rPr lang="en-US" sz="4400" b="1" dirty="0">
                <a:solidFill>
                  <a:schemeClr val="tx1"/>
                </a:solidFill>
              </a:rPr>
              <a:t>. </a:t>
            </a:r>
            <a:endParaRPr lang="en-US" sz="4400" dirty="0">
              <a:solidFill>
                <a:schemeClr val="tx1"/>
              </a:solidFill>
            </a:endParaRPr>
          </a:p>
          <a:p>
            <a:pPr marL="0" indent="0">
              <a:buNone/>
            </a:pP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141" y="1621536"/>
            <a:ext cx="5419209" cy="2412111"/>
          </a:xfrm>
          <a:prstGeom prst="rect">
            <a:avLst/>
          </a:prstGeom>
        </p:spPr>
      </p:pic>
    </p:spTree>
    <p:extLst>
      <p:ext uri="{BB962C8B-B14F-4D97-AF65-F5344CB8AC3E}">
        <p14:creationId xmlns:p14="http://schemas.microsoft.com/office/powerpoint/2010/main" val="3482957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56" y="585218"/>
            <a:ext cx="6347713" cy="756745"/>
          </a:xfrm>
        </p:spPr>
        <p:txBody>
          <a:bodyPr/>
          <a:lstStyle/>
          <a:p>
            <a:r>
              <a:rPr lang="en-US" b="1" dirty="0" smtClean="0"/>
              <a:t>2 Samuel 11:1-8</a:t>
            </a:r>
            <a:endParaRPr lang="en-US" b="1" dirty="0"/>
          </a:p>
        </p:txBody>
      </p:sp>
      <p:sp>
        <p:nvSpPr>
          <p:cNvPr id="3" name="Content Placeholder 2"/>
          <p:cNvSpPr>
            <a:spLocks noGrp="1"/>
          </p:cNvSpPr>
          <p:nvPr>
            <p:ph idx="1"/>
          </p:nvPr>
        </p:nvSpPr>
        <p:spPr>
          <a:xfrm>
            <a:off x="158496" y="1390838"/>
            <a:ext cx="11935968" cy="5253802"/>
          </a:xfrm>
          <a:solidFill>
            <a:schemeClr val="bg1"/>
          </a:solidFill>
        </p:spPr>
        <p:txBody>
          <a:bodyPr>
            <a:noAutofit/>
          </a:bodyPr>
          <a:lstStyle/>
          <a:p>
            <a:r>
              <a:rPr lang="en-US" sz="2000" dirty="0" smtClean="0"/>
              <a:t>It </a:t>
            </a:r>
            <a:r>
              <a:rPr lang="en-US" sz="2000" dirty="0"/>
              <a:t>happened in the spring of the year, at the time when kings go out </a:t>
            </a:r>
            <a:r>
              <a:rPr lang="en-US" sz="2000" i="1" dirty="0"/>
              <a:t>to battle,</a:t>
            </a:r>
            <a:r>
              <a:rPr lang="en-US" sz="2000" dirty="0"/>
              <a:t> that David sent Joab and his servants with him, and all Israel; and they destroyed the people of Ammon and besieged </a:t>
            </a:r>
            <a:r>
              <a:rPr lang="en-US" sz="2000" dirty="0" err="1"/>
              <a:t>Rabbah</a:t>
            </a:r>
            <a:r>
              <a:rPr lang="en-US" sz="2000" dirty="0"/>
              <a:t>. But David remained at Jerusalem.</a:t>
            </a:r>
          </a:p>
          <a:p>
            <a:r>
              <a:rPr lang="en-US" sz="2000" dirty="0" smtClean="0"/>
              <a:t>Then </a:t>
            </a:r>
            <a:r>
              <a:rPr lang="en-US" sz="2000" dirty="0"/>
              <a:t>it happened one evening that David arose from his bed and walked on the roof of the king’s house. And from the roof he saw a woman bathing, and the woman </a:t>
            </a:r>
            <a:r>
              <a:rPr lang="en-US" sz="2000" i="1" dirty="0"/>
              <a:t>was</a:t>
            </a:r>
            <a:r>
              <a:rPr lang="en-US" sz="2000" dirty="0"/>
              <a:t> very beautiful to behold. </a:t>
            </a:r>
            <a:r>
              <a:rPr lang="en-US" sz="2000" b="1" baseline="30000" dirty="0"/>
              <a:t> </a:t>
            </a:r>
            <a:r>
              <a:rPr lang="en-US" sz="2000" dirty="0"/>
              <a:t>So David sent and inquired about the woman. </a:t>
            </a:r>
            <a:r>
              <a:rPr lang="en-US" sz="2000" b="1" dirty="0"/>
              <a:t>And </a:t>
            </a:r>
            <a:r>
              <a:rPr lang="en-US" sz="2000" b="1" i="1" dirty="0"/>
              <a:t>someone</a:t>
            </a:r>
            <a:r>
              <a:rPr lang="en-US" sz="2000" b="1" dirty="0"/>
              <a:t> said, “</a:t>
            </a:r>
            <a:r>
              <a:rPr lang="en-US" sz="2000" b="1" i="1" dirty="0"/>
              <a:t>Is</a:t>
            </a:r>
            <a:r>
              <a:rPr lang="en-US" sz="2000" b="1" dirty="0"/>
              <a:t> this not </a:t>
            </a:r>
            <a:r>
              <a:rPr lang="en-US" sz="2000" b="1" dirty="0" smtClean="0"/>
              <a:t>Bathsheba</a:t>
            </a:r>
            <a:r>
              <a:rPr lang="en-US" sz="2000" b="1" dirty="0"/>
              <a:t>, the daughter of </a:t>
            </a:r>
            <a:r>
              <a:rPr lang="en-US" sz="2000" b="1" dirty="0" err="1" smtClean="0"/>
              <a:t>Eliam</a:t>
            </a:r>
            <a:r>
              <a:rPr lang="en-US" sz="2000" b="1" dirty="0"/>
              <a:t>, the wife of Uriah the Hittite?”</a:t>
            </a:r>
            <a:r>
              <a:rPr lang="en-US" sz="2000" dirty="0"/>
              <a:t> </a:t>
            </a:r>
            <a:r>
              <a:rPr lang="en-US" sz="2000" dirty="0" smtClean="0"/>
              <a:t>Then </a:t>
            </a:r>
            <a:r>
              <a:rPr lang="en-US" sz="2000" dirty="0"/>
              <a:t>David sent messengers, and took her; and she came to him, and he lay with her, for she was cleansed from her impurity; and she returned to her house. </a:t>
            </a:r>
            <a:r>
              <a:rPr lang="en-US" sz="2000" dirty="0" smtClean="0"/>
              <a:t>And </a:t>
            </a:r>
            <a:r>
              <a:rPr lang="en-US" sz="2000" dirty="0"/>
              <a:t>the woman conceived; so she sent and told David, and said, “I </a:t>
            </a:r>
            <a:r>
              <a:rPr lang="en-US" sz="2000" i="1" dirty="0"/>
              <a:t>am</a:t>
            </a:r>
            <a:r>
              <a:rPr lang="en-US" sz="2000" dirty="0"/>
              <a:t> with child.”</a:t>
            </a:r>
          </a:p>
          <a:p>
            <a:r>
              <a:rPr lang="en-US" sz="2000" b="1" baseline="30000" dirty="0"/>
              <a:t> </a:t>
            </a:r>
            <a:r>
              <a:rPr lang="en-US" sz="2000" dirty="0"/>
              <a:t>Then David sent to Joab, </a:t>
            </a:r>
            <a:r>
              <a:rPr lang="en-US" sz="2000" i="1" dirty="0"/>
              <a:t>saying,</a:t>
            </a:r>
            <a:r>
              <a:rPr lang="en-US" sz="2000" dirty="0"/>
              <a:t> “Send me Uriah the Hittite.” And Joab sent Uriah to David. </a:t>
            </a:r>
            <a:r>
              <a:rPr lang="en-US" sz="2000" dirty="0" smtClean="0"/>
              <a:t>When </a:t>
            </a:r>
            <a:r>
              <a:rPr lang="en-US" sz="2000" dirty="0"/>
              <a:t>Uriah had come to him, David asked how Joab was doing, and how the people were doing, and how the war prospered. </a:t>
            </a:r>
            <a:r>
              <a:rPr lang="en-US" sz="2000" dirty="0" smtClean="0"/>
              <a:t>And </a:t>
            </a:r>
            <a:r>
              <a:rPr lang="en-US" sz="2000" dirty="0"/>
              <a:t>David said to Uriah, “Go down to your house and wash your feet.” So Uriah departed from the king’s house, and a gift </a:t>
            </a:r>
            <a:r>
              <a:rPr lang="en-US" sz="2000" i="1" dirty="0"/>
              <a:t>of food</a:t>
            </a:r>
            <a:r>
              <a:rPr lang="en-US" sz="2000" dirty="0"/>
              <a:t> from the king followed him.</a:t>
            </a:r>
          </a:p>
        </p:txBody>
      </p:sp>
    </p:spTree>
    <p:extLst>
      <p:ext uri="{BB962C8B-B14F-4D97-AF65-F5344CB8AC3E}">
        <p14:creationId xmlns:p14="http://schemas.microsoft.com/office/powerpoint/2010/main" val="3915268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696" y="588265"/>
            <a:ext cx="10960608" cy="1703831"/>
          </a:xfrm>
          <a:solidFill>
            <a:schemeClr val="tx2">
              <a:lumMod val="60000"/>
              <a:lumOff val="40000"/>
            </a:schemeClr>
          </a:solidFill>
        </p:spPr>
        <p:txBody>
          <a:bodyPr>
            <a:noAutofit/>
          </a:bodyPr>
          <a:lstStyle/>
          <a:p>
            <a:pPr marL="0" indent="0">
              <a:buNone/>
            </a:pPr>
            <a:r>
              <a:rPr lang="en-US" sz="3600" b="1" dirty="0">
                <a:solidFill>
                  <a:schemeClr val="bg1"/>
                </a:solidFill>
              </a:rPr>
              <a:t>Anytime we try to handle temptation in </a:t>
            </a:r>
            <a:r>
              <a:rPr lang="en-US" sz="3600" b="1" u="sng" dirty="0">
                <a:solidFill>
                  <a:schemeClr val="bg1"/>
                </a:solidFill>
              </a:rPr>
              <a:t>isolation</a:t>
            </a:r>
            <a:r>
              <a:rPr lang="en-US" sz="3600" b="1" dirty="0">
                <a:solidFill>
                  <a:schemeClr val="bg1"/>
                </a:solidFill>
              </a:rPr>
              <a:t>, we are extremely vulnerable to </a:t>
            </a:r>
            <a:r>
              <a:rPr lang="en-US" sz="3600" b="1" u="sng" dirty="0">
                <a:solidFill>
                  <a:schemeClr val="bg1"/>
                </a:solidFill>
              </a:rPr>
              <a:t>deception</a:t>
            </a:r>
            <a:r>
              <a:rPr lang="en-US" sz="3600" b="1" dirty="0">
                <a:solidFill>
                  <a:schemeClr val="bg1"/>
                </a:solidFill>
              </a:rPr>
              <a:t>.</a:t>
            </a:r>
            <a:endParaRPr lang="en-US" sz="3600" dirty="0">
              <a:solidFill>
                <a:schemeClr val="bg1"/>
              </a:solidFill>
            </a:endParaRPr>
          </a:p>
          <a:p>
            <a:pPr algn="ctr"/>
            <a:endParaRPr lang="en-US" sz="36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210" y="2292096"/>
            <a:ext cx="9585579" cy="4792790"/>
          </a:xfrm>
          <a:prstGeom prst="rect">
            <a:avLst/>
          </a:prstGeom>
        </p:spPr>
      </p:pic>
    </p:spTree>
    <p:extLst>
      <p:ext uri="{BB962C8B-B14F-4D97-AF65-F5344CB8AC3E}">
        <p14:creationId xmlns:p14="http://schemas.microsoft.com/office/powerpoint/2010/main" val="3126837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331" y="341376"/>
            <a:ext cx="6347713" cy="1320800"/>
          </a:xfrm>
        </p:spPr>
        <p:txBody>
          <a:bodyPr>
            <a:normAutofit/>
          </a:bodyPr>
          <a:lstStyle/>
          <a:p>
            <a:r>
              <a:rPr lang="en-US" b="1" dirty="0" smtClean="0"/>
              <a:t>2 Samuel 12:1-7</a:t>
            </a:r>
            <a:endParaRPr lang="en-US" dirty="0"/>
          </a:p>
        </p:txBody>
      </p:sp>
      <p:sp>
        <p:nvSpPr>
          <p:cNvPr id="3" name="Content Placeholder 2"/>
          <p:cNvSpPr>
            <a:spLocks noGrp="1"/>
          </p:cNvSpPr>
          <p:nvPr>
            <p:ph idx="1"/>
          </p:nvPr>
        </p:nvSpPr>
        <p:spPr>
          <a:xfrm>
            <a:off x="182880" y="1702816"/>
            <a:ext cx="11594592" cy="5593942"/>
          </a:xfrm>
          <a:solidFill>
            <a:schemeClr val="bg1"/>
          </a:solidFill>
          <a:ln>
            <a:solidFill>
              <a:schemeClr val="bg1"/>
            </a:solidFill>
          </a:ln>
        </p:spPr>
        <p:txBody>
          <a:bodyPr>
            <a:noAutofit/>
          </a:bodyPr>
          <a:lstStyle/>
          <a:p>
            <a:r>
              <a:rPr lang="en-US" sz="2000" dirty="0" smtClean="0"/>
              <a:t>Then </a:t>
            </a:r>
            <a:r>
              <a:rPr lang="en-US" sz="2000" dirty="0"/>
              <a:t>the </a:t>
            </a:r>
            <a:r>
              <a:rPr lang="en-US" sz="2000" cap="small" dirty="0"/>
              <a:t>Lord</a:t>
            </a:r>
            <a:r>
              <a:rPr lang="en-US" sz="2000" dirty="0"/>
              <a:t> sent Nathan to David. And he came to him, and said to him: “There were two men in one city, one rich and the other poor. </a:t>
            </a:r>
            <a:r>
              <a:rPr lang="en-US" sz="2000" b="1" baseline="30000" dirty="0"/>
              <a:t> </a:t>
            </a:r>
            <a:r>
              <a:rPr lang="en-US" sz="2000" dirty="0"/>
              <a:t>The rich </a:t>
            </a:r>
            <a:r>
              <a:rPr lang="en-US" sz="2000" i="1" dirty="0"/>
              <a:t>man</a:t>
            </a:r>
            <a:r>
              <a:rPr lang="en-US" sz="2000" dirty="0"/>
              <a:t> had exceedingly many flocks and herds</a:t>
            </a:r>
            <a:r>
              <a:rPr lang="en-US" sz="2000" dirty="0" smtClean="0"/>
              <a:t>.</a:t>
            </a:r>
            <a:r>
              <a:rPr lang="en-US" sz="2000" b="1" baseline="30000" dirty="0"/>
              <a:t> </a:t>
            </a:r>
            <a:r>
              <a:rPr lang="en-US" sz="2000" dirty="0"/>
              <a:t>But the poor </a:t>
            </a:r>
            <a:r>
              <a:rPr lang="en-US" sz="2000" i="1" dirty="0"/>
              <a:t>man</a:t>
            </a:r>
            <a:r>
              <a:rPr lang="en-US" sz="2000" dirty="0"/>
              <a:t> had nothing, except one little ewe lamb which he had bought and nourished; and it grew up together with him and with his children. It ate of his own food and drank from his own cup and lay in his bosom; and it was like a daughter to him. </a:t>
            </a:r>
            <a:r>
              <a:rPr lang="en-US" sz="2000" dirty="0" smtClean="0"/>
              <a:t>And </a:t>
            </a:r>
            <a:r>
              <a:rPr lang="en-US" sz="2000" dirty="0"/>
              <a:t>a traveler came to the rich man, who refused to take from his own flock and from his own herd to prepare one for the wayfaring man who had come to him; but he took the poor man’s lamb and prepared it for the man who had come to him.”</a:t>
            </a:r>
          </a:p>
          <a:p>
            <a:r>
              <a:rPr lang="en-US" sz="2000" b="1" baseline="30000" dirty="0"/>
              <a:t> </a:t>
            </a:r>
            <a:r>
              <a:rPr lang="en-US" sz="2000" dirty="0"/>
              <a:t>So David’s anger was greatly aroused against the man, and he said to Nathan, “</a:t>
            </a:r>
            <a:r>
              <a:rPr lang="en-US" sz="2000" i="1" dirty="0"/>
              <a:t>As</a:t>
            </a:r>
            <a:r>
              <a:rPr lang="en-US" sz="2000" dirty="0"/>
              <a:t> the </a:t>
            </a:r>
            <a:r>
              <a:rPr lang="en-US" sz="2000" cap="small" dirty="0"/>
              <a:t>Lord</a:t>
            </a:r>
            <a:r>
              <a:rPr lang="en-US" sz="2000" dirty="0"/>
              <a:t> lives, the man who has done this </a:t>
            </a:r>
            <a:r>
              <a:rPr lang="en-US" sz="2000" baseline="30000" dirty="0"/>
              <a:t>[</a:t>
            </a:r>
            <a:r>
              <a:rPr lang="en-US" sz="2000" u="sng" baseline="30000" dirty="0">
                <a:hlinkClick r:id="rId2" tooltip="See footnote a"/>
              </a:rPr>
              <a:t>a</a:t>
            </a:r>
            <a:r>
              <a:rPr lang="en-US" sz="2000" baseline="30000" dirty="0"/>
              <a:t>]</a:t>
            </a:r>
            <a:r>
              <a:rPr lang="en-US" sz="2000" dirty="0"/>
              <a:t>shall surely </a:t>
            </a:r>
            <a:r>
              <a:rPr lang="en-US" sz="2000" dirty="0" smtClean="0"/>
              <a:t>die!</a:t>
            </a:r>
            <a:r>
              <a:rPr lang="en-US" sz="2000" b="1" baseline="30000" dirty="0"/>
              <a:t> </a:t>
            </a:r>
            <a:r>
              <a:rPr lang="en-US" sz="2000" dirty="0"/>
              <a:t>And he shall restore fourfold for the lamb, because he did this thing and because he had no pity.”</a:t>
            </a:r>
          </a:p>
          <a:p>
            <a:r>
              <a:rPr lang="en-US" sz="2400" b="1" baseline="30000" dirty="0"/>
              <a:t> </a:t>
            </a:r>
            <a:r>
              <a:rPr lang="en-US" sz="2400" dirty="0"/>
              <a:t>Then Nathan said to David, “You </a:t>
            </a:r>
            <a:r>
              <a:rPr lang="en-US" sz="2400" i="1" dirty="0"/>
              <a:t>are</a:t>
            </a:r>
            <a:r>
              <a:rPr lang="en-US" sz="2400" dirty="0"/>
              <a:t> the man! Thus says the </a:t>
            </a:r>
            <a:r>
              <a:rPr lang="en-US" sz="2400" cap="small" dirty="0"/>
              <a:t>Lord</a:t>
            </a:r>
            <a:r>
              <a:rPr lang="en-US" sz="2400" dirty="0"/>
              <a:t> God of Israel: ‘I anointed you king over Israel, and I delivered you from the hand of Saul.</a:t>
            </a:r>
          </a:p>
        </p:txBody>
      </p:sp>
    </p:spTree>
    <p:extLst>
      <p:ext uri="{BB962C8B-B14F-4D97-AF65-F5344CB8AC3E}">
        <p14:creationId xmlns:p14="http://schemas.microsoft.com/office/powerpoint/2010/main" val="3962965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746</TotalTime>
  <Words>215</Words>
  <Application>Microsoft Office PowerPoint</Application>
  <PresentationFormat>Widescreen</PresentationFormat>
  <Paragraphs>27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Ion Boardroom</vt:lpstr>
      <vt:lpstr>Preserve One Another “Salty” Confrontation</vt:lpstr>
      <vt:lpstr>Colossians 4:6</vt:lpstr>
      <vt:lpstr>PowerPoint Presentation</vt:lpstr>
      <vt:lpstr>PowerPoint Presentation</vt:lpstr>
      <vt:lpstr>“And you shall know the truth, and the truth shall make you free.”</vt:lpstr>
      <vt:lpstr>PowerPoint Presentation</vt:lpstr>
      <vt:lpstr>2 Samuel 11:1-8</vt:lpstr>
      <vt:lpstr>PowerPoint Presentation</vt:lpstr>
      <vt:lpstr>2 Samuel 12:1-7</vt:lpstr>
      <vt:lpstr>PowerPoint Presentation</vt:lpstr>
      <vt:lpstr>PowerPoint Presentation</vt:lpstr>
      <vt:lpstr>PowerPoint Presentation</vt:lpstr>
      <vt:lpstr>Proverbs 27:6</vt:lpstr>
      <vt:lpstr>PowerPoint Presentation</vt:lpstr>
      <vt:lpstr>To go beyond pseudo-relationships we have to be willing to enter into chaos.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Transofrmational Prayer</dc:title>
  <dc:creator>Apple User</dc:creator>
  <cp:lastModifiedBy>Barsoum, Monica (OARM)</cp:lastModifiedBy>
  <cp:revision>31</cp:revision>
  <dcterms:created xsi:type="dcterms:W3CDTF">2019-10-12T15:21:17Z</dcterms:created>
  <dcterms:modified xsi:type="dcterms:W3CDTF">2019-11-10T03:45:54Z</dcterms:modified>
</cp:coreProperties>
</file>