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handoutMasterIdLst>
    <p:handoutMasterId r:id="rId24"/>
  </p:handoutMasterIdLst>
  <p:sldIdLst>
    <p:sldId id="256" r:id="rId5"/>
    <p:sldId id="257"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3" r:id="rId20"/>
    <p:sldId id="282" r:id="rId21"/>
    <p:sldId id="28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67" autoAdjust="0"/>
    <p:restoredTop sz="86471" autoAdjust="0"/>
  </p:normalViewPr>
  <p:slideViewPr>
    <p:cSldViewPr snapToGrid="0" showGuides="1">
      <p:cViewPr varScale="1">
        <p:scale>
          <a:sx n="78" d="100"/>
          <a:sy n="78" d="100"/>
        </p:scale>
        <p:origin x="120"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58" d="100"/>
          <a:sy n="58" d="100"/>
        </p:scale>
        <p:origin x="197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t>12/21/2019</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t>12/21/2019</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t>1</a:t>
            </a:fld>
            <a:endParaRPr lang="en-US"/>
          </a:p>
        </p:txBody>
      </p:sp>
    </p:spTree>
    <p:extLst>
      <p:ext uri="{BB962C8B-B14F-4D97-AF65-F5344CB8AC3E}">
        <p14:creationId xmlns:p14="http://schemas.microsoft.com/office/powerpoint/2010/main" val="240615026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smtClean="0"/>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fld id="{402B9795-92DC-40DC-A1CA-9A4B349D7824}" type="datetimeFigureOut">
              <a:rPr lang="en-US" smtClean="0"/>
              <a:pPr/>
              <a:t>12/21/2019</a:t>
            </a:fld>
            <a:endParaRPr lang="en-US" dirty="0"/>
          </a:p>
        </p:txBody>
      </p:sp>
      <p:sp>
        <p:nvSpPr>
          <p:cNvPr id="5" name="Footer Placeholder 4"/>
          <p:cNvSpPr>
            <a:spLocks noGrp="1"/>
          </p:cNvSpPr>
          <p:nvPr>
            <p:ph type="ftr" sz="quarter" idx="11"/>
          </p:nvPr>
        </p:nvSpPr>
        <p:spPr/>
        <p:txBody>
          <a:bodyPr/>
          <a:lstStyle>
            <a:lvl1pPr>
              <a:defRPr baseline="0">
                <a:solidFill>
                  <a:schemeClr val="tx1">
                    <a:lumMod val="20000"/>
                    <a:lumOff val="80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pPr/>
              <a:t>‹#›</a:t>
            </a:fld>
            <a:endParaRPr lang="en-US"/>
          </a:p>
        </p:txBody>
      </p:sp>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5" name="Date Placeholder 4"/>
          <p:cNvSpPr>
            <a:spLocks noGrp="1"/>
          </p:cNvSpPr>
          <p:nvPr>
            <p:ph type="dt" sz="half" idx="10"/>
          </p:nvPr>
        </p:nvSpPr>
        <p:spPr/>
        <p:txBody>
          <a:bodyPr/>
          <a:lstStyle/>
          <a:p>
            <a:fld id="{402B9795-92DC-40DC-A1CA-9A4B349D7824}" type="datetimeFigureOut">
              <a:rPr lang="en-US"/>
              <a:t>12/21/2019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12/21/2019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12/21/2019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12/21/2019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smtClean="0"/>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smtClean="0"/>
              <a:t>Click icon to add picture</a:t>
            </a: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02B9795-92DC-40DC-A1CA-9A4B349D7824}" type="datetimeFigureOut">
              <a:rPr lang="en-US"/>
              <a:t>12/21/2019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12/21/2019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402B9795-92DC-40DC-A1CA-9A4B349D7824}" type="datetimeFigureOut">
              <a:rPr lang="en-US"/>
              <a:t>12/21/2019</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02B9795-92DC-40DC-A1CA-9A4B349D7824}" type="datetimeFigureOut">
              <a:rPr lang="en-US"/>
              <a:t>12/21/2019</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a:t>12/21/2019</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12/21/2019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defRPr>
            </a:lvl1pPr>
          </a:lstStyle>
          <a:p>
            <a:fld id="{402B9795-92DC-40DC-A1CA-9A4B349D7824}" type="datetimeFigureOut">
              <a:rPr lang="en-US" smtClean="0"/>
              <a:pPr/>
              <a:t>12/21/2019</a:t>
            </a:fld>
            <a:endParaRPr lang="en-US"/>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defRPr>
            </a:lvl1pPr>
          </a:lstStyle>
          <a:p>
            <a:endParaRPr lang="en-US"/>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defRPr>
            </a:lvl1pPr>
          </a:lstStyle>
          <a:p>
            <a:fld id="{0FF54DE5-C571-48E8-A5BC-B369434E2F44}" type="slidenum">
              <a:rPr lang="en-US" smtClean="0"/>
              <a:pPr/>
              <a:t>‹#›</a:t>
            </a:fld>
            <a:endParaRPr lang="en-US"/>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biblegateway.com/passage/?search=Genesis+3&amp;version=NKJV#fen-NKJV-62a"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biblegateway.com/passage/?search=Genesis+1%3A26&amp;version=NKJV#fen-NKJV-26a"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104900" y="2292094"/>
            <a:ext cx="5734050" cy="2219691"/>
          </a:xfrm>
        </p:spPr>
        <p:txBody>
          <a:bodyPr anchor="ctr"/>
          <a:lstStyle/>
          <a:p>
            <a:r>
              <a:rPr lang="en-US" dirty="0" smtClean="0"/>
              <a:t>On the Incarnation</a:t>
            </a:r>
            <a:br>
              <a:rPr lang="en-US" dirty="0" smtClean="0"/>
            </a:br>
            <a:endParaRPr lang="en-US" dirty="0"/>
          </a:p>
        </p:txBody>
      </p:sp>
      <p:sp>
        <p:nvSpPr>
          <p:cNvPr id="7" name="Subtitle 6"/>
          <p:cNvSpPr>
            <a:spLocks noGrp="1"/>
          </p:cNvSpPr>
          <p:nvPr>
            <p:ph type="subTitle" idx="1"/>
          </p:nvPr>
        </p:nvSpPr>
        <p:spPr/>
        <p:txBody>
          <a:bodyPr>
            <a:normAutofit/>
          </a:bodyPr>
          <a:lstStyle/>
          <a:p>
            <a:pPr algn="ctr"/>
            <a:r>
              <a:rPr lang="en-US" sz="4000" dirty="0">
                <a:solidFill>
                  <a:schemeClr val="tx2">
                    <a:lumMod val="85000"/>
                    <a:lumOff val="15000"/>
                  </a:schemeClr>
                </a:solidFill>
              </a:rPr>
              <a:t>by St Athanasius</a:t>
            </a:r>
          </a:p>
        </p:txBody>
      </p:sp>
      <p:pic>
        <p:nvPicPr>
          <p:cNvPr id="3" name="Picture Placeholder 2"/>
          <p:cNvPicPr>
            <a:picLocks noGrp="1" noChangeAspect="1"/>
          </p:cNvPicPr>
          <p:nvPr>
            <p:ph type="pic" sz="quarter" idx="13"/>
          </p:nvPr>
        </p:nvPicPr>
        <p:blipFill>
          <a:blip r:embed="rId3"/>
          <a:srcRect t="18268" b="18268"/>
          <a:stretch>
            <a:fillRect/>
          </a:stretch>
        </p:blipFill>
        <p:spPr>
          <a:xfrm>
            <a:off x="6981062" y="1310658"/>
            <a:ext cx="4763072" cy="3847366"/>
          </a:xfrm>
          <a:prstGeom prst="rect">
            <a:avLst/>
          </a:prstGeom>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5"/>
            <a:ext cx="5734050" cy="919736"/>
          </a:xfrm>
        </p:spPr>
        <p:txBody>
          <a:bodyPr>
            <a:normAutofit fontScale="90000"/>
          </a:bodyPr>
          <a:lstStyle/>
          <a:p>
            <a:r>
              <a:rPr lang="en-US" dirty="0" smtClean="0"/>
              <a:t>The fall of Adam and Eve</a:t>
            </a:r>
            <a:endParaRPr lang="en-US" dirty="0"/>
          </a:p>
        </p:txBody>
      </p:sp>
      <p:sp>
        <p:nvSpPr>
          <p:cNvPr id="3" name="Content Placeholder 2"/>
          <p:cNvSpPr>
            <a:spLocks noGrp="1"/>
          </p:cNvSpPr>
          <p:nvPr>
            <p:ph type="subTitle" idx="1"/>
          </p:nvPr>
        </p:nvSpPr>
        <p:spPr>
          <a:xfrm>
            <a:off x="1104900" y="3589020"/>
            <a:ext cx="5734050" cy="1878329"/>
          </a:xfrm>
        </p:spPr>
        <p:txBody>
          <a:bodyPr>
            <a:normAutofit fontScale="92500" lnSpcReduction="20000"/>
          </a:bodyPr>
          <a:lstStyle/>
          <a:p>
            <a:r>
              <a:rPr lang="en-US" sz="2800" b="1" baseline="30000" dirty="0">
                <a:solidFill>
                  <a:schemeClr val="tx2"/>
                </a:solidFill>
              </a:rPr>
              <a:t>6 </a:t>
            </a:r>
            <a:r>
              <a:rPr lang="en-US" sz="2800" dirty="0">
                <a:solidFill>
                  <a:schemeClr val="tx2"/>
                </a:solidFill>
              </a:rPr>
              <a:t>So when the woman saw that the tree </a:t>
            </a:r>
            <a:r>
              <a:rPr lang="en-US" sz="2800" i="1" dirty="0">
                <a:solidFill>
                  <a:schemeClr val="tx2"/>
                </a:solidFill>
              </a:rPr>
              <a:t>was</a:t>
            </a:r>
            <a:r>
              <a:rPr lang="en-US" sz="2800" dirty="0">
                <a:solidFill>
                  <a:schemeClr val="tx2"/>
                </a:solidFill>
              </a:rPr>
              <a:t> good for food, that it </a:t>
            </a:r>
            <a:r>
              <a:rPr lang="en-US" sz="2800" i="1" dirty="0">
                <a:solidFill>
                  <a:schemeClr val="tx2"/>
                </a:solidFill>
              </a:rPr>
              <a:t>was</a:t>
            </a:r>
            <a:r>
              <a:rPr lang="en-US" sz="2800" dirty="0">
                <a:solidFill>
                  <a:schemeClr val="tx2"/>
                </a:solidFill>
              </a:rPr>
              <a:t> </a:t>
            </a:r>
            <a:r>
              <a:rPr lang="en-US" sz="2800" baseline="30000" dirty="0">
                <a:solidFill>
                  <a:schemeClr val="tx2"/>
                </a:solidFill>
              </a:rPr>
              <a:t>[</a:t>
            </a:r>
            <a:r>
              <a:rPr lang="en-US" sz="2800" baseline="30000" dirty="0">
                <a:solidFill>
                  <a:schemeClr val="tx2"/>
                </a:solidFill>
                <a:hlinkClick r:id="rId2" tooltip="See footnote a"/>
              </a:rPr>
              <a:t>a</a:t>
            </a:r>
            <a:r>
              <a:rPr lang="en-US" sz="2800" baseline="30000" dirty="0">
                <a:solidFill>
                  <a:schemeClr val="tx2"/>
                </a:solidFill>
              </a:rPr>
              <a:t>]</a:t>
            </a:r>
            <a:r>
              <a:rPr lang="en-US" sz="2800" dirty="0">
                <a:solidFill>
                  <a:schemeClr val="tx2"/>
                </a:solidFill>
              </a:rPr>
              <a:t>pleasant to the eyes, and a tree desirable to make </a:t>
            </a:r>
            <a:r>
              <a:rPr lang="en-US" sz="2800" i="1" dirty="0">
                <a:solidFill>
                  <a:schemeClr val="tx2"/>
                </a:solidFill>
              </a:rPr>
              <a:t>one</a:t>
            </a:r>
            <a:r>
              <a:rPr lang="en-US" sz="2800" dirty="0">
                <a:solidFill>
                  <a:schemeClr val="tx2"/>
                </a:solidFill>
              </a:rPr>
              <a:t> wise, she took of its fruit and ate. She also gave to her husband with her, and he ate</a:t>
            </a:r>
            <a:r>
              <a:rPr lang="en-US" sz="2800" dirty="0" smtClean="0">
                <a:solidFill>
                  <a:schemeClr val="tx2"/>
                </a:solidFill>
              </a:rPr>
              <a:t>.</a:t>
            </a:r>
          </a:p>
          <a:p>
            <a:endParaRPr lang="en-US" sz="2800" dirty="0">
              <a:solidFill>
                <a:schemeClr val="tx2"/>
              </a:solidFill>
            </a:endParaRPr>
          </a:p>
        </p:txBody>
      </p:sp>
      <p:pic>
        <p:nvPicPr>
          <p:cNvPr id="5" name="Picture Placeholder 4"/>
          <p:cNvPicPr>
            <a:picLocks noGrp="1" noChangeAspect="1"/>
          </p:cNvPicPr>
          <p:nvPr>
            <p:ph type="pic" sz="quarter" idx="13"/>
          </p:nvPr>
        </p:nvPicPr>
        <p:blipFill>
          <a:blip r:embed="rId3"/>
          <a:stretch>
            <a:fillRect/>
          </a:stretch>
        </p:blipFill>
        <p:spPr>
          <a:xfrm>
            <a:off x="8138165" y="1193483"/>
            <a:ext cx="3400425" cy="4418647"/>
          </a:xfrm>
          <a:prstGeom prst="rect">
            <a:avLst/>
          </a:prstGeom>
        </p:spPr>
      </p:pic>
    </p:spTree>
    <p:extLst>
      <p:ext uri="{BB962C8B-B14F-4D97-AF65-F5344CB8AC3E}">
        <p14:creationId xmlns:p14="http://schemas.microsoft.com/office/powerpoint/2010/main" val="333395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was the result of the Fall?</a:t>
            </a:r>
            <a:endParaRPr lang="en-US" dirty="0"/>
          </a:p>
        </p:txBody>
      </p:sp>
      <p:sp>
        <p:nvSpPr>
          <p:cNvPr id="3" name="Content Placeholder 2"/>
          <p:cNvSpPr>
            <a:spLocks noGrp="1"/>
          </p:cNvSpPr>
          <p:nvPr>
            <p:ph idx="1"/>
          </p:nvPr>
        </p:nvSpPr>
        <p:spPr>
          <a:xfrm>
            <a:off x="1104900" y="1450427"/>
            <a:ext cx="9982200" cy="4929351"/>
          </a:xfrm>
        </p:spPr>
        <p:txBody>
          <a:bodyPr>
            <a:noAutofit/>
          </a:bodyPr>
          <a:lstStyle/>
          <a:p>
            <a:pPr lvl="0"/>
            <a:r>
              <a:rPr lang="en-US" sz="2800" dirty="0"/>
              <a:t>Man broke the law</a:t>
            </a:r>
          </a:p>
          <a:p>
            <a:pPr lvl="0"/>
            <a:r>
              <a:rPr lang="en-US" sz="2800" dirty="0"/>
              <a:t>Was kicked out of </a:t>
            </a:r>
            <a:r>
              <a:rPr lang="en-US" sz="2800" dirty="0" smtClean="0"/>
              <a:t>Paradise</a:t>
            </a:r>
            <a:endParaRPr lang="en-US" sz="2800" dirty="0"/>
          </a:p>
          <a:p>
            <a:pPr lvl="0"/>
            <a:r>
              <a:rPr lang="en-US" sz="2800" b="1" dirty="0">
                <a:solidFill>
                  <a:srgbClr val="0070C0"/>
                </a:solidFill>
              </a:rPr>
              <a:t>Holy Spirit left man </a:t>
            </a:r>
            <a:endParaRPr lang="en-US" sz="2800" b="1" dirty="0" smtClean="0">
              <a:solidFill>
                <a:srgbClr val="0070C0"/>
              </a:solidFill>
            </a:endParaRPr>
          </a:p>
          <a:p>
            <a:pPr marL="0" lvl="0" indent="0">
              <a:buNone/>
            </a:pPr>
            <a:r>
              <a:rPr lang="en-US" sz="2800" dirty="0" smtClean="0"/>
              <a:t>St </a:t>
            </a:r>
            <a:r>
              <a:rPr lang="en-US" sz="2800" dirty="0"/>
              <a:t>Cyril of </a:t>
            </a:r>
            <a:r>
              <a:rPr lang="en-US" sz="2800" i="1" dirty="0"/>
              <a:t>Alexandria </a:t>
            </a:r>
            <a:r>
              <a:rPr lang="en-US" sz="2600" b="1" i="1" dirty="0" smtClean="0"/>
              <a:t>“but </a:t>
            </a:r>
            <a:r>
              <a:rPr lang="en-US" sz="2600" b="1" i="1" dirty="0"/>
              <a:t>he having the ancient deceit turned aside to sin, then by degrees in succession received much advance thereto, alone with the remaining good things </a:t>
            </a:r>
            <a:r>
              <a:rPr lang="en-US" sz="2600" b="1" i="1" u="sng" dirty="0">
                <a:solidFill>
                  <a:srgbClr val="0070C0"/>
                </a:solidFill>
              </a:rPr>
              <a:t>he suffers the loss of the Spirit and so at length became not only subject to corruption but also prone to sin</a:t>
            </a:r>
            <a:r>
              <a:rPr lang="en-US" sz="2600" b="1" i="1" dirty="0"/>
              <a:t>.”</a:t>
            </a:r>
          </a:p>
          <a:p>
            <a:pPr lvl="0"/>
            <a:r>
              <a:rPr lang="en-US" sz="2800" dirty="0"/>
              <a:t>Became corruptible – prone to sin, going to “non-existence” – </a:t>
            </a:r>
            <a:r>
              <a:rPr lang="en-US" sz="2800" b="1" u="sng" dirty="0" smtClean="0">
                <a:solidFill>
                  <a:srgbClr val="FF0000"/>
                </a:solidFill>
              </a:rPr>
              <a:t>lost </a:t>
            </a:r>
            <a:r>
              <a:rPr lang="en-US" sz="2800" b="1" u="sng" dirty="0">
                <a:solidFill>
                  <a:srgbClr val="FF0000"/>
                </a:solidFill>
              </a:rPr>
              <a:t>the special grace </a:t>
            </a:r>
            <a:r>
              <a:rPr lang="en-US" sz="2800" dirty="0"/>
              <a:t>and only became like the animals that will go into non-existence when they die</a:t>
            </a:r>
          </a:p>
          <a:p>
            <a:endParaRPr lang="en-US" sz="2800" dirty="0"/>
          </a:p>
        </p:txBody>
      </p:sp>
    </p:spTree>
    <p:extLst>
      <p:ext uri="{BB962C8B-B14F-4D97-AF65-F5344CB8AC3E}">
        <p14:creationId xmlns:p14="http://schemas.microsoft.com/office/powerpoint/2010/main" val="1338988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St. Athanasius- </a:t>
            </a:r>
            <a:r>
              <a:rPr lang="en-US" b="1" i="1" dirty="0"/>
              <a:t>On The Incarnation </a:t>
            </a:r>
            <a:r>
              <a:rPr lang="en-US" b="1" i="1" dirty="0" err="1"/>
              <a:t>ch.</a:t>
            </a:r>
            <a:r>
              <a:rPr lang="en-US" b="1" i="1" dirty="0"/>
              <a:t> 4</a:t>
            </a:r>
            <a:r>
              <a:rPr lang="en-US" dirty="0"/>
              <a:t/>
            </a:r>
            <a:br>
              <a:rPr lang="en-US" dirty="0"/>
            </a:br>
            <a:endParaRPr lang="en-US" dirty="0"/>
          </a:p>
        </p:txBody>
      </p:sp>
      <p:sp>
        <p:nvSpPr>
          <p:cNvPr id="3" name="Content Placeholder 2"/>
          <p:cNvSpPr>
            <a:spLocks noGrp="1"/>
          </p:cNvSpPr>
          <p:nvPr>
            <p:ph idx="1"/>
          </p:nvPr>
        </p:nvSpPr>
        <p:spPr/>
        <p:txBody>
          <a:bodyPr>
            <a:normAutofit lnSpcReduction="10000"/>
          </a:bodyPr>
          <a:lstStyle/>
          <a:p>
            <a:r>
              <a:rPr lang="en-US" sz="2800" b="1" i="1" dirty="0"/>
              <a:t>Instead of remaining in the state in which God had created them, </a:t>
            </a:r>
            <a:r>
              <a:rPr lang="en-US" sz="2800" b="1" i="1" u="sng" dirty="0">
                <a:solidFill>
                  <a:srgbClr val="00B0F0"/>
                </a:solidFill>
              </a:rPr>
              <a:t>they were in process of becoming corrupted entirely, and death had them completely under its dominion</a:t>
            </a:r>
            <a:r>
              <a:rPr lang="en-US" sz="2800" b="1" i="1" dirty="0"/>
              <a:t>. For the transgression of the commandment was making them turn back again according to their nature; and as they had at the beginning come into being out of non-existence, </a:t>
            </a:r>
            <a:r>
              <a:rPr lang="en-US" sz="2800" b="1" i="1" dirty="0">
                <a:solidFill>
                  <a:srgbClr val="00B0F0"/>
                </a:solidFill>
              </a:rPr>
              <a:t>so </a:t>
            </a:r>
            <a:r>
              <a:rPr lang="en-US" sz="2800" b="1" i="1" u="sng" dirty="0">
                <a:solidFill>
                  <a:srgbClr val="00B0F0"/>
                </a:solidFill>
              </a:rPr>
              <a:t>were they now on the way to returning, through corruption, to non-existence again</a:t>
            </a:r>
            <a:r>
              <a:rPr lang="en-US" sz="2800" b="1" i="1" dirty="0">
                <a:solidFill>
                  <a:srgbClr val="00B0F0"/>
                </a:solidFill>
              </a:rPr>
              <a:t>. </a:t>
            </a:r>
            <a:r>
              <a:rPr lang="en-US" sz="2800" b="1" i="1" dirty="0"/>
              <a:t>The presence and love of the Word had called them into being; inevitably, therefore when they lost the knowledge of God, they lost existence with it; for it is God alone Who exists, evil is non-being, the negation and antithesis of good. </a:t>
            </a:r>
            <a:endParaRPr lang="en-US" dirty="0"/>
          </a:p>
        </p:txBody>
      </p:sp>
    </p:spTree>
    <p:extLst>
      <p:ext uri="{BB962C8B-B14F-4D97-AF65-F5344CB8AC3E}">
        <p14:creationId xmlns:p14="http://schemas.microsoft.com/office/powerpoint/2010/main" val="2964374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St Athanasius On the Incarnation Ch. 4</a:t>
            </a:r>
            <a:endParaRPr lang="en-US" dirty="0">
              <a:solidFill>
                <a:schemeClr val="tx2"/>
              </a:solidFill>
            </a:endParaRPr>
          </a:p>
        </p:txBody>
      </p:sp>
      <p:sp>
        <p:nvSpPr>
          <p:cNvPr id="3" name="Content Placeholder 2"/>
          <p:cNvSpPr>
            <a:spLocks noGrp="1"/>
          </p:cNvSpPr>
          <p:nvPr>
            <p:ph idx="1"/>
          </p:nvPr>
        </p:nvSpPr>
        <p:spPr/>
        <p:txBody>
          <a:bodyPr/>
          <a:lstStyle/>
          <a:p>
            <a:pPr marL="0" indent="0">
              <a:buNone/>
            </a:pPr>
            <a:r>
              <a:rPr lang="en-US" sz="2800" b="1" i="1" dirty="0">
                <a:solidFill>
                  <a:schemeClr val="tx2"/>
                </a:solidFill>
              </a:rPr>
              <a:t>“Through constant contemplation, then his nature is deprived of its power and he remains incorrupt. So is it affirmed in Wisdom: </a:t>
            </a:r>
            <a:r>
              <a:rPr lang="en-US" sz="2800" b="1" i="1" u="sng" dirty="0">
                <a:solidFill>
                  <a:srgbClr val="0070C0"/>
                </a:solidFill>
              </a:rPr>
              <a:t>"The keeping of His laws is the assurance of incorruption."8 And being incorrupt, he would be henceforth as God, as Holy Scripture says, "I have said, Ye are gods and sons of the Highest all of you: but ye die as men and fall as one of the princes</a:t>
            </a:r>
            <a:r>
              <a:rPr lang="en-US" sz="2800" b="1" i="1" u="sng" dirty="0" smtClean="0">
                <a:solidFill>
                  <a:srgbClr val="0070C0"/>
                </a:solidFill>
              </a:rPr>
              <a:t>."</a:t>
            </a:r>
            <a:endParaRPr lang="en-US" sz="2800" u="sng" dirty="0">
              <a:solidFill>
                <a:srgbClr val="0070C0"/>
              </a:solidFill>
            </a:endParaRPr>
          </a:p>
          <a:p>
            <a:endParaRPr lang="en-US" dirty="0"/>
          </a:p>
        </p:txBody>
      </p:sp>
    </p:spTree>
    <p:extLst>
      <p:ext uri="{BB962C8B-B14F-4D97-AF65-F5344CB8AC3E}">
        <p14:creationId xmlns:p14="http://schemas.microsoft.com/office/powerpoint/2010/main" val="1710559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What do we pray in liturgy?</a:t>
            </a:r>
            <a:endParaRPr lang="en-US" dirty="0"/>
          </a:p>
        </p:txBody>
      </p:sp>
      <p:sp>
        <p:nvSpPr>
          <p:cNvPr id="3" name="Content Placeholder 2"/>
          <p:cNvSpPr>
            <a:spLocks noGrp="1"/>
          </p:cNvSpPr>
          <p:nvPr>
            <p:ph idx="1"/>
          </p:nvPr>
        </p:nvSpPr>
        <p:spPr/>
        <p:txBody>
          <a:bodyPr>
            <a:normAutofit/>
          </a:bodyPr>
          <a:lstStyle/>
          <a:p>
            <a:r>
              <a:rPr lang="en-US" sz="2800" b="1" i="1" dirty="0"/>
              <a:t>“ O God, the great and the Eternal, Who formed man in incorruption, and death which entered into the world through the envy of the devil, You have destroyed by the life-giving manifestation of Your Only – Begotten Son</a:t>
            </a:r>
            <a:r>
              <a:rPr lang="en-US" sz="2800" b="1" i="1" dirty="0" smtClean="0"/>
              <a:t>,……</a:t>
            </a:r>
          </a:p>
          <a:p>
            <a:endParaRPr lang="en-US" sz="2800" dirty="0"/>
          </a:p>
          <a:p>
            <a:endParaRPr lang="en-US" sz="2800" dirty="0"/>
          </a:p>
        </p:txBody>
      </p:sp>
    </p:spTree>
    <p:extLst>
      <p:ext uri="{BB962C8B-B14F-4D97-AF65-F5344CB8AC3E}">
        <p14:creationId xmlns:p14="http://schemas.microsoft.com/office/powerpoint/2010/main" val="3580244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What was God’s dilemma?</a:t>
            </a:r>
            <a:endParaRPr lang="en-US" sz="3200" dirty="0"/>
          </a:p>
        </p:txBody>
      </p:sp>
      <p:sp>
        <p:nvSpPr>
          <p:cNvPr id="3" name="Content Placeholder 2"/>
          <p:cNvSpPr>
            <a:spLocks noGrp="1"/>
          </p:cNvSpPr>
          <p:nvPr>
            <p:ph idx="1"/>
          </p:nvPr>
        </p:nvSpPr>
        <p:spPr/>
        <p:txBody>
          <a:bodyPr>
            <a:normAutofit/>
          </a:bodyPr>
          <a:lstStyle/>
          <a:p>
            <a:pPr marL="0" indent="0">
              <a:buNone/>
            </a:pPr>
            <a:r>
              <a:rPr lang="en-US" sz="3200" dirty="0" smtClean="0"/>
              <a:t>It was solving the </a:t>
            </a:r>
            <a:r>
              <a:rPr lang="en-US" sz="3200" u="sng" dirty="0" smtClean="0"/>
              <a:t>dilemma</a:t>
            </a:r>
            <a:r>
              <a:rPr lang="en-US" sz="3200" dirty="0" smtClean="0"/>
              <a:t> of man</a:t>
            </a:r>
          </a:p>
          <a:p>
            <a:r>
              <a:rPr lang="en-US" sz="3200" dirty="0" smtClean="0"/>
              <a:t>Either God would cancel what He said- which isn’t just and that is not God’s nature</a:t>
            </a:r>
          </a:p>
          <a:p>
            <a:r>
              <a:rPr lang="en-US" sz="3200" dirty="0" smtClean="0"/>
              <a:t>Or He would destroy mankind or let mankind go to non-existence which does not reflect God’s goodness</a:t>
            </a:r>
            <a:endParaRPr lang="en-US" sz="3200" dirty="0"/>
          </a:p>
        </p:txBody>
      </p:sp>
    </p:spTree>
    <p:extLst>
      <p:ext uri="{BB962C8B-B14F-4D97-AF65-F5344CB8AC3E}">
        <p14:creationId xmlns:p14="http://schemas.microsoft.com/office/powerpoint/2010/main" val="495821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the Incarnation </a:t>
            </a:r>
            <a:r>
              <a:rPr lang="en-US" dirty="0" err="1" smtClean="0"/>
              <a:t>ch.</a:t>
            </a:r>
            <a:r>
              <a:rPr lang="en-US" dirty="0" smtClean="0"/>
              <a:t> 6-7</a:t>
            </a:r>
            <a:endParaRPr lang="en-US" dirty="0"/>
          </a:p>
        </p:txBody>
      </p:sp>
      <p:sp>
        <p:nvSpPr>
          <p:cNvPr id="3" name="Content Placeholder 2"/>
          <p:cNvSpPr>
            <a:spLocks noGrp="1"/>
          </p:cNvSpPr>
          <p:nvPr>
            <p:ph idx="1"/>
          </p:nvPr>
        </p:nvSpPr>
        <p:spPr/>
        <p:txBody>
          <a:bodyPr/>
          <a:lstStyle/>
          <a:p>
            <a:r>
              <a:rPr lang="en-US" b="1" i="1" dirty="0"/>
              <a:t>and, besides that, </a:t>
            </a:r>
            <a:r>
              <a:rPr lang="en-US" b="1" i="1" u="sng" dirty="0"/>
              <a:t>such indifference to the ruin of His own work before His very eyes would argue not goodness in God but limitation</a:t>
            </a:r>
            <a:r>
              <a:rPr lang="en-US" b="1" i="1" dirty="0"/>
              <a:t>, and that far more than if He had never created men at all. </a:t>
            </a:r>
          </a:p>
          <a:p>
            <a:r>
              <a:rPr lang="en-US" b="1" i="1" u="sng" dirty="0">
                <a:solidFill>
                  <a:srgbClr val="0070C0"/>
                </a:solidFill>
              </a:rPr>
              <a:t>It was impossible, therefore, that God should leave man to be carried off by corruption, because it would be unfitting and unworthy of Himself</a:t>
            </a:r>
            <a:r>
              <a:rPr lang="en-US" b="1" i="1" dirty="0"/>
              <a:t>. </a:t>
            </a:r>
            <a:endParaRPr lang="en-US" b="1" i="1" dirty="0" smtClean="0"/>
          </a:p>
          <a:p>
            <a:r>
              <a:rPr lang="en-US" b="1" i="1" dirty="0" smtClean="0"/>
              <a:t>(</a:t>
            </a:r>
            <a:r>
              <a:rPr lang="en-US" b="1" i="1" dirty="0"/>
              <a:t>7) Yet, true though this is, it is not the whole matter. As we have already noted, it </a:t>
            </a:r>
            <a:r>
              <a:rPr lang="en-US" b="1" i="1" dirty="0">
                <a:solidFill>
                  <a:srgbClr val="0070C0"/>
                </a:solidFill>
              </a:rPr>
              <a:t>was unthinkable that God, the Father of Truth, should go back upon His word regarding death in order to ensure our continued existence. </a:t>
            </a:r>
            <a:endParaRPr lang="en-US" b="1" i="1" dirty="0" smtClean="0">
              <a:solidFill>
                <a:srgbClr val="0070C0"/>
              </a:solidFill>
            </a:endParaRPr>
          </a:p>
          <a:p>
            <a:r>
              <a:rPr lang="en-US" b="1" i="1" dirty="0" smtClean="0">
                <a:solidFill>
                  <a:srgbClr val="FF0000"/>
                </a:solidFill>
              </a:rPr>
              <a:t>He </a:t>
            </a:r>
            <a:r>
              <a:rPr lang="en-US" b="1" i="1" dirty="0">
                <a:solidFill>
                  <a:srgbClr val="FF0000"/>
                </a:solidFill>
              </a:rPr>
              <a:t>could not falsify Himself; what, then, was God to do?</a:t>
            </a:r>
            <a:endParaRPr lang="en-US" dirty="0">
              <a:solidFill>
                <a:srgbClr val="FF0000"/>
              </a:solidFill>
            </a:endParaRPr>
          </a:p>
        </p:txBody>
      </p:sp>
    </p:spTree>
    <p:extLst>
      <p:ext uri="{BB962C8B-B14F-4D97-AF65-F5344CB8AC3E}">
        <p14:creationId xmlns:p14="http://schemas.microsoft.com/office/powerpoint/2010/main" val="3245229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not repentance?</a:t>
            </a:r>
            <a:endParaRPr lang="en-US" dirty="0"/>
          </a:p>
        </p:txBody>
      </p:sp>
      <p:sp>
        <p:nvSpPr>
          <p:cNvPr id="3" name="Content Placeholder 2"/>
          <p:cNvSpPr>
            <a:spLocks noGrp="1"/>
          </p:cNvSpPr>
          <p:nvPr>
            <p:ph idx="1"/>
          </p:nvPr>
        </p:nvSpPr>
        <p:spPr/>
        <p:txBody>
          <a:bodyPr>
            <a:normAutofit/>
          </a:bodyPr>
          <a:lstStyle/>
          <a:p>
            <a:r>
              <a:rPr lang="en-US" sz="2800" b="1" i="1" dirty="0" smtClean="0"/>
              <a:t>Was </a:t>
            </a:r>
            <a:r>
              <a:rPr lang="en-US" sz="2800" b="1" i="1" dirty="0"/>
              <a:t>He to demand repentance from men for their transgression? You might say that that was worthy of God, and argue further that, as through the Transgression they became subject to corruption, so through repentance they might return to incorruption again. But repentance would not guard the Divine consistency, for, if death did not hold dominion over men, God would still remain untrue. </a:t>
            </a:r>
            <a:r>
              <a:rPr lang="en-US" sz="2800" b="1" i="1" dirty="0">
                <a:solidFill>
                  <a:srgbClr val="0070C0"/>
                </a:solidFill>
              </a:rPr>
              <a:t>Nor does repentance recall men from what is according to their nature; all that it does is to make them cease from sinning.</a:t>
            </a:r>
            <a:r>
              <a:rPr lang="en-US" sz="2800" u="sng" dirty="0">
                <a:solidFill>
                  <a:srgbClr val="0070C0"/>
                </a:solidFill>
              </a:rPr>
              <a:t> </a:t>
            </a:r>
            <a:endParaRPr lang="en-US" sz="2800" dirty="0">
              <a:solidFill>
                <a:srgbClr val="0070C0"/>
              </a:solidFill>
            </a:endParaRPr>
          </a:p>
          <a:p>
            <a:endParaRPr lang="en-US" dirty="0"/>
          </a:p>
        </p:txBody>
      </p:sp>
    </p:spTree>
    <p:extLst>
      <p:ext uri="{BB962C8B-B14F-4D97-AF65-F5344CB8AC3E}">
        <p14:creationId xmlns:p14="http://schemas.microsoft.com/office/powerpoint/2010/main" val="2587206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the Incarnation of the Word?</a:t>
            </a:r>
            <a:endParaRPr lang="en-US" dirty="0"/>
          </a:p>
        </p:txBody>
      </p:sp>
      <p:sp>
        <p:nvSpPr>
          <p:cNvPr id="3" name="Content Placeholder 2"/>
          <p:cNvSpPr>
            <a:spLocks noGrp="1"/>
          </p:cNvSpPr>
          <p:nvPr>
            <p:ph idx="1"/>
          </p:nvPr>
        </p:nvSpPr>
        <p:spPr/>
        <p:txBody>
          <a:bodyPr/>
          <a:lstStyle/>
          <a:p>
            <a:r>
              <a:rPr lang="en-US" sz="2800" dirty="0"/>
              <a:t>What—or rather Who was it that was needed for such grace and such recall as we required? Who, save the Word of God Himself, Who also in the beginning had made all things out of nothing? </a:t>
            </a:r>
            <a:r>
              <a:rPr lang="en-US" sz="2800" b="1" u="sng" dirty="0">
                <a:solidFill>
                  <a:srgbClr val="0070C0"/>
                </a:solidFill>
              </a:rPr>
              <a:t>His part it was, and His alone, both to bring again the corruptible to incorruption and to maintain for the Father His consistency of character with all. For He alone, being Word of the Father and above all, was in consequence both able to recreate all, and worthy to suffer on behalf of all and to be an ambassador for all with the Father.</a:t>
            </a:r>
          </a:p>
          <a:p>
            <a:endParaRPr lang="en-US" dirty="0"/>
          </a:p>
        </p:txBody>
      </p:sp>
    </p:spTree>
    <p:extLst>
      <p:ext uri="{BB962C8B-B14F-4D97-AF65-F5344CB8AC3E}">
        <p14:creationId xmlns:p14="http://schemas.microsoft.com/office/powerpoint/2010/main" val="4169431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When God created Adam, he was equipped with 2 different graces:</a:t>
            </a:r>
            <a:endParaRPr lang="en-US" dirty="0"/>
          </a:p>
        </p:txBody>
      </p:sp>
      <p:sp>
        <p:nvSpPr>
          <p:cNvPr id="14" name="Content Placeholder 13"/>
          <p:cNvSpPr>
            <a:spLocks noGrp="1"/>
          </p:cNvSpPr>
          <p:nvPr>
            <p:ph idx="1"/>
          </p:nvPr>
        </p:nvSpPr>
        <p:spPr/>
        <p:txBody>
          <a:bodyPr>
            <a:normAutofit/>
          </a:bodyPr>
          <a:lstStyle/>
          <a:p>
            <a:pPr marL="457200" indent="-457200">
              <a:buFont typeface="+mj-lt"/>
              <a:buAutoNum type="arabicPeriod"/>
            </a:pPr>
            <a:r>
              <a:rPr lang="en-US" sz="3200" b="1" u="sng" dirty="0" smtClean="0">
                <a:solidFill>
                  <a:srgbClr val="0070C0"/>
                </a:solidFill>
              </a:rPr>
              <a:t>General </a:t>
            </a:r>
            <a:r>
              <a:rPr lang="en-US" sz="3200" b="1" u="sng" dirty="0">
                <a:solidFill>
                  <a:srgbClr val="0070C0"/>
                </a:solidFill>
              </a:rPr>
              <a:t>grace</a:t>
            </a:r>
            <a:r>
              <a:rPr lang="en-US" sz="3200" b="1" dirty="0"/>
              <a:t>: </a:t>
            </a:r>
            <a:r>
              <a:rPr lang="en-US" sz="3200" b="1" dirty="0" smtClean="0"/>
              <a:t>He </a:t>
            </a:r>
            <a:r>
              <a:rPr lang="en-US" sz="3200" b="1" dirty="0"/>
              <a:t>brought us into </a:t>
            </a:r>
            <a:r>
              <a:rPr lang="en-US" sz="3200" b="1" u="sng" dirty="0">
                <a:solidFill>
                  <a:srgbClr val="0070C0"/>
                </a:solidFill>
              </a:rPr>
              <a:t>existence</a:t>
            </a:r>
            <a:r>
              <a:rPr lang="en-US" sz="3200" b="1" dirty="0"/>
              <a:t> from </a:t>
            </a:r>
            <a:r>
              <a:rPr lang="en-US" sz="3200" b="1" dirty="0" smtClean="0">
                <a:solidFill>
                  <a:srgbClr val="0070C0"/>
                </a:solidFill>
              </a:rPr>
              <a:t>non-existence</a:t>
            </a:r>
          </a:p>
          <a:p>
            <a:r>
              <a:rPr lang="en-US" sz="3600" b="1" dirty="0"/>
              <a:t> </a:t>
            </a:r>
            <a:r>
              <a:rPr lang="en-US" sz="2800" b="1" dirty="0" smtClean="0"/>
              <a:t>the animals were given general grace, the plants, all of creation</a:t>
            </a:r>
          </a:p>
          <a:p>
            <a:pPr marL="0" indent="0" algn="ctr">
              <a:buNone/>
            </a:pPr>
            <a:r>
              <a:rPr lang="en-US" sz="3600" dirty="0" smtClean="0"/>
              <a:t>“</a:t>
            </a:r>
            <a:r>
              <a:rPr lang="en-US" sz="3200" b="1" i="1" dirty="0" smtClean="0"/>
              <a:t>All things were made through Him, and without Him nothing was made that was made.”</a:t>
            </a:r>
          </a:p>
          <a:p>
            <a:pPr marL="0" indent="0" algn="ctr">
              <a:buNone/>
            </a:pPr>
            <a:r>
              <a:rPr lang="en-US" sz="3200" b="1" i="1" dirty="0" smtClean="0"/>
              <a:t>John 1:3</a:t>
            </a:r>
            <a:endParaRPr lang="en-US" sz="3200" b="1" i="1" dirty="0"/>
          </a:p>
        </p:txBody>
      </p:sp>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4900" y="1394460"/>
            <a:ext cx="9982200" cy="5086350"/>
          </a:xfrm>
        </p:spPr>
        <p:txBody>
          <a:bodyPr>
            <a:normAutofit lnSpcReduction="10000"/>
          </a:bodyPr>
          <a:lstStyle/>
          <a:p>
            <a:pPr marL="0" indent="0">
              <a:buNone/>
            </a:pPr>
            <a:r>
              <a:rPr lang="en-US" sz="3200" b="1" u="sng" dirty="0" smtClean="0">
                <a:solidFill>
                  <a:srgbClr val="0070C0"/>
                </a:solidFill>
              </a:rPr>
              <a:t>2. Special Grace:</a:t>
            </a:r>
          </a:p>
          <a:p>
            <a:pPr marL="0" indent="0">
              <a:buNone/>
            </a:pPr>
            <a:r>
              <a:rPr lang="en-US" sz="2800" dirty="0"/>
              <a:t>He made all things out of nothing through His own Word, our Lord Jesus Christ and of all these His earthly creatures He reserved especial mercy for the race of men. Upon them, therefore, upon men who, as animals, </a:t>
            </a:r>
            <a:r>
              <a:rPr lang="en-US" sz="2800" u="sng" dirty="0"/>
              <a:t>were essentially impermanent</a:t>
            </a:r>
            <a:r>
              <a:rPr lang="en-US" sz="2800" b="1" i="1" dirty="0"/>
              <a:t>, </a:t>
            </a:r>
            <a:r>
              <a:rPr lang="en-US" sz="2800" b="1" i="1" dirty="0">
                <a:solidFill>
                  <a:srgbClr val="0070C0"/>
                </a:solidFill>
              </a:rPr>
              <a:t>He bestowed a grace which other creatures lacked—namely the </a:t>
            </a:r>
            <a:r>
              <a:rPr lang="en-US" sz="2800" b="1" i="1" u="sng" dirty="0">
                <a:solidFill>
                  <a:srgbClr val="0070C0"/>
                </a:solidFill>
              </a:rPr>
              <a:t>impress of His own Image, a share in the reasonable being of the very Word Himself</a:t>
            </a:r>
            <a:r>
              <a:rPr lang="en-US" sz="2800" b="1" i="1" dirty="0">
                <a:solidFill>
                  <a:srgbClr val="0070C0"/>
                </a:solidFill>
              </a:rPr>
              <a:t>, so that, </a:t>
            </a:r>
            <a:r>
              <a:rPr lang="en-US" sz="2800" b="1" i="1" u="sng" dirty="0">
                <a:solidFill>
                  <a:srgbClr val="FF0000"/>
                </a:solidFill>
              </a:rPr>
              <a:t>reflecting Him </a:t>
            </a:r>
            <a:r>
              <a:rPr lang="en-US" sz="2800" b="1" i="1" dirty="0">
                <a:solidFill>
                  <a:srgbClr val="0070C0"/>
                </a:solidFill>
              </a:rPr>
              <a:t>and themselves becoming reasonable and </a:t>
            </a:r>
            <a:r>
              <a:rPr lang="en-US" sz="2800" b="1" i="1" u="sng" dirty="0">
                <a:solidFill>
                  <a:srgbClr val="FF0000"/>
                </a:solidFill>
              </a:rPr>
              <a:t>expressing the Mind of God even as He does</a:t>
            </a:r>
            <a:r>
              <a:rPr lang="en-US" sz="2800" b="1" i="1" dirty="0"/>
              <a:t>, </a:t>
            </a:r>
            <a:r>
              <a:rPr lang="en-US" sz="2800" dirty="0"/>
              <a:t>though in limited degree they might continue for ever in the blessed and only true life of the saints in paradise.</a:t>
            </a:r>
            <a:r>
              <a:rPr lang="en-US" sz="2800" b="1" dirty="0"/>
              <a:t> </a:t>
            </a:r>
            <a:endParaRPr lang="en-US" sz="2800" b="1" dirty="0" smtClean="0"/>
          </a:p>
          <a:p>
            <a:pPr marL="0" indent="0" algn="r">
              <a:buNone/>
            </a:pPr>
            <a:r>
              <a:rPr lang="en-US" sz="2800" b="1" i="1" dirty="0" smtClean="0">
                <a:solidFill>
                  <a:srgbClr val="0070C0"/>
                </a:solidFill>
              </a:rPr>
              <a:t>Athanasius </a:t>
            </a:r>
            <a:r>
              <a:rPr lang="en-US" sz="2800" b="1" i="1" dirty="0">
                <a:solidFill>
                  <a:srgbClr val="0070C0"/>
                </a:solidFill>
              </a:rPr>
              <a:t>– On the Incarnation </a:t>
            </a:r>
            <a:r>
              <a:rPr lang="en-US" sz="2800" b="1" i="1" dirty="0" smtClean="0">
                <a:solidFill>
                  <a:srgbClr val="0070C0"/>
                </a:solidFill>
              </a:rPr>
              <a:t>Ch. 3</a:t>
            </a:r>
            <a:endParaRPr lang="en-US" sz="2800" dirty="0">
              <a:solidFill>
                <a:srgbClr val="0070C0"/>
              </a:solidFill>
            </a:endParaRPr>
          </a:p>
          <a:p>
            <a:pPr marL="0" indent="0">
              <a:buNone/>
            </a:pPr>
            <a:endParaRPr lang="en-US" sz="3200" b="1" u="sng" dirty="0">
              <a:solidFill>
                <a:srgbClr val="0070C0"/>
              </a:solidFill>
            </a:endParaRPr>
          </a:p>
        </p:txBody>
      </p:sp>
    </p:spTree>
    <p:extLst>
      <p:ext uri="{BB962C8B-B14F-4D97-AF65-F5344CB8AC3E}">
        <p14:creationId xmlns:p14="http://schemas.microsoft.com/office/powerpoint/2010/main" val="3107709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0070C0"/>
                </a:solidFill>
              </a:rPr>
              <a:t>Special Grace</a:t>
            </a:r>
            <a:endParaRPr lang="en-US" sz="4000" dirty="0">
              <a:solidFill>
                <a:srgbClr val="0070C0"/>
              </a:solidFill>
            </a:endParaRPr>
          </a:p>
        </p:txBody>
      </p:sp>
      <p:sp>
        <p:nvSpPr>
          <p:cNvPr id="3" name="Content Placeholder 2"/>
          <p:cNvSpPr>
            <a:spLocks noGrp="1"/>
          </p:cNvSpPr>
          <p:nvPr>
            <p:ph idx="1"/>
          </p:nvPr>
        </p:nvSpPr>
        <p:spPr/>
        <p:txBody>
          <a:bodyPr>
            <a:normAutofit/>
          </a:bodyPr>
          <a:lstStyle/>
          <a:p>
            <a:r>
              <a:rPr lang="en-US" sz="2800" dirty="0" smtClean="0"/>
              <a:t>M</a:t>
            </a:r>
            <a:r>
              <a:rPr lang="en-US" sz="2800" dirty="0"/>
              <a:t>a</a:t>
            </a:r>
            <a:r>
              <a:rPr lang="en-US" sz="2800" dirty="0" smtClean="0"/>
              <a:t>n was </a:t>
            </a:r>
            <a:r>
              <a:rPr lang="en-US" sz="2800" dirty="0"/>
              <a:t>created in </a:t>
            </a:r>
            <a:r>
              <a:rPr lang="en-US" sz="2800" u="sng" dirty="0"/>
              <a:t>His own image </a:t>
            </a:r>
            <a:r>
              <a:rPr lang="en-US" sz="2800" dirty="0"/>
              <a:t>– sharing in the being of Christ the </a:t>
            </a:r>
            <a:r>
              <a:rPr lang="en-US" sz="2800" dirty="0" smtClean="0"/>
              <a:t>Word</a:t>
            </a:r>
            <a:endParaRPr lang="en-US" sz="2800" dirty="0"/>
          </a:p>
          <a:p>
            <a:pPr marL="0" indent="0">
              <a:buNone/>
            </a:pPr>
            <a:r>
              <a:rPr lang="en-US" sz="2800" b="1" i="1" dirty="0"/>
              <a:t>Then God said, “Let Us make </a:t>
            </a:r>
            <a:r>
              <a:rPr lang="en-US" sz="2800" b="1" i="1" u="sng" dirty="0">
                <a:solidFill>
                  <a:srgbClr val="0070C0"/>
                </a:solidFill>
              </a:rPr>
              <a:t>man</a:t>
            </a:r>
            <a:r>
              <a:rPr lang="en-US" sz="2800" b="1" i="1" dirty="0"/>
              <a:t> in Our image, according to Our likeness; let them have dominion over the fish of the sea, over the birds of the air, and over the cattle, over </a:t>
            </a:r>
            <a:r>
              <a:rPr lang="en-US" sz="2800" b="1" i="1" baseline="30000" dirty="0"/>
              <a:t>[</a:t>
            </a:r>
            <a:r>
              <a:rPr lang="en-US" sz="2800" b="1" i="1" baseline="30000" dirty="0">
                <a:hlinkClick r:id="rId2" tooltip="See footnote a"/>
              </a:rPr>
              <a:t>a</a:t>
            </a:r>
            <a:r>
              <a:rPr lang="en-US" sz="2800" b="1" i="1" baseline="30000" dirty="0"/>
              <a:t>]</a:t>
            </a:r>
            <a:r>
              <a:rPr lang="en-US" sz="2800" b="1" i="1" dirty="0"/>
              <a:t>all the earth and over every creeping thing that creeps on the earth</a:t>
            </a:r>
            <a:r>
              <a:rPr lang="en-US" sz="2800" b="1" i="1" dirty="0" smtClean="0"/>
              <a:t>.” 			Genesis 1:26</a:t>
            </a:r>
          </a:p>
          <a:p>
            <a:pPr marL="0" indent="0">
              <a:buNone/>
            </a:pPr>
            <a:endParaRPr lang="en-US" sz="2800" b="1" i="1" dirty="0"/>
          </a:p>
        </p:txBody>
      </p:sp>
    </p:spTree>
    <p:extLst>
      <p:ext uri="{BB962C8B-B14F-4D97-AF65-F5344CB8AC3E}">
        <p14:creationId xmlns:p14="http://schemas.microsoft.com/office/powerpoint/2010/main" val="133480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0070C0"/>
                </a:solidFill>
              </a:rPr>
              <a:t>Special Grace</a:t>
            </a:r>
            <a:endParaRPr lang="en-US" sz="3200" b="1" dirty="0">
              <a:solidFill>
                <a:srgbClr val="0070C0"/>
              </a:solidFill>
            </a:endParaRPr>
          </a:p>
        </p:txBody>
      </p:sp>
      <p:sp>
        <p:nvSpPr>
          <p:cNvPr id="3" name="Content Placeholder 2"/>
          <p:cNvSpPr>
            <a:spLocks noGrp="1"/>
          </p:cNvSpPr>
          <p:nvPr>
            <p:ph idx="1"/>
          </p:nvPr>
        </p:nvSpPr>
        <p:spPr/>
        <p:txBody>
          <a:bodyPr>
            <a:normAutofit/>
          </a:bodyPr>
          <a:lstStyle/>
          <a:p>
            <a:r>
              <a:rPr lang="en-US" sz="2800" dirty="0" smtClean="0">
                <a:solidFill>
                  <a:schemeClr val="tx2"/>
                </a:solidFill>
              </a:rPr>
              <a:t>Man was bestowed with a grace to have the ability to be </a:t>
            </a:r>
            <a:r>
              <a:rPr lang="en-US" sz="2800" u="sng" dirty="0" smtClean="0">
                <a:solidFill>
                  <a:srgbClr val="0070C0"/>
                </a:solidFill>
              </a:rPr>
              <a:t>creative</a:t>
            </a:r>
            <a:r>
              <a:rPr lang="en-US" sz="2800" dirty="0" smtClean="0"/>
              <a:t>, to </a:t>
            </a:r>
            <a:r>
              <a:rPr lang="en-US" sz="2800" u="sng" dirty="0" smtClean="0">
                <a:solidFill>
                  <a:srgbClr val="0070C0"/>
                </a:solidFill>
              </a:rPr>
              <a:t>reason</a:t>
            </a:r>
            <a:r>
              <a:rPr lang="en-US" sz="2800" dirty="0" smtClean="0"/>
              <a:t>, to </a:t>
            </a:r>
            <a:r>
              <a:rPr lang="en-US" sz="2800" dirty="0" smtClean="0">
                <a:solidFill>
                  <a:srgbClr val="0070C0"/>
                </a:solidFill>
              </a:rPr>
              <a:t>live forever </a:t>
            </a:r>
            <a:r>
              <a:rPr lang="en-US" sz="2800" dirty="0" smtClean="0">
                <a:solidFill>
                  <a:schemeClr val="tx2"/>
                </a:solidFill>
              </a:rPr>
              <a:t>(be immortal)</a:t>
            </a:r>
          </a:p>
          <a:p>
            <a:r>
              <a:rPr lang="en-US" sz="2800" dirty="0" smtClean="0">
                <a:solidFill>
                  <a:schemeClr val="tx2"/>
                </a:solidFill>
              </a:rPr>
              <a:t>The</a:t>
            </a:r>
            <a:r>
              <a:rPr lang="en-US" sz="2800" b="1" u="sng" dirty="0" smtClean="0">
                <a:solidFill>
                  <a:srgbClr val="0070C0"/>
                </a:solidFill>
              </a:rPr>
              <a:t> Indwelling of the Holy Spirit!</a:t>
            </a:r>
          </a:p>
          <a:p>
            <a:pPr marL="0" indent="0" algn="ctr">
              <a:buNone/>
            </a:pPr>
            <a:r>
              <a:rPr lang="en-US" b="1" baseline="30000" dirty="0"/>
              <a:t> </a:t>
            </a:r>
            <a:r>
              <a:rPr lang="en-US" sz="2800" i="1" dirty="0">
                <a:solidFill>
                  <a:schemeClr val="tx2"/>
                </a:solidFill>
              </a:rPr>
              <a:t>And the </a:t>
            </a:r>
            <a:r>
              <a:rPr lang="en-US" sz="2800" i="1" cap="small" dirty="0">
                <a:solidFill>
                  <a:schemeClr val="tx2"/>
                </a:solidFill>
              </a:rPr>
              <a:t>Lord</a:t>
            </a:r>
            <a:r>
              <a:rPr lang="en-US" sz="2800" i="1" dirty="0">
                <a:solidFill>
                  <a:schemeClr val="tx2"/>
                </a:solidFill>
              </a:rPr>
              <a:t> God formed man of the dust of the ground, and breathed into his nostrils the </a:t>
            </a:r>
            <a:r>
              <a:rPr lang="en-US" sz="2800" i="1" u="sng" dirty="0">
                <a:solidFill>
                  <a:srgbClr val="0070C0"/>
                </a:solidFill>
              </a:rPr>
              <a:t>breath of life</a:t>
            </a:r>
            <a:r>
              <a:rPr lang="en-US" sz="2800" i="1" dirty="0">
                <a:solidFill>
                  <a:schemeClr val="tx2"/>
                </a:solidFill>
              </a:rPr>
              <a:t>; and man became a </a:t>
            </a:r>
            <a:r>
              <a:rPr lang="en-US" sz="2800" i="1" u="sng" dirty="0">
                <a:solidFill>
                  <a:schemeClr val="tx2"/>
                </a:solidFill>
              </a:rPr>
              <a:t>living</a:t>
            </a:r>
            <a:r>
              <a:rPr lang="en-US" sz="2800" i="1" dirty="0">
                <a:solidFill>
                  <a:schemeClr val="tx2"/>
                </a:solidFill>
              </a:rPr>
              <a:t> being. Genesis </a:t>
            </a:r>
            <a:r>
              <a:rPr lang="en-US" sz="2800" i="1" dirty="0" smtClean="0">
                <a:solidFill>
                  <a:schemeClr val="tx2"/>
                </a:solidFill>
              </a:rPr>
              <a:t>2:7</a:t>
            </a:r>
          </a:p>
          <a:p>
            <a:pPr marL="0" indent="0" algn="ctr">
              <a:buNone/>
            </a:pPr>
            <a:endParaRPr lang="en-US" sz="2800" u="sng" dirty="0">
              <a:solidFill>
                <a:srgbClr val="0070C0"/>
              </a:solidFill>
            </a:endParaRPr>
          </a:p>
        </p:txBody>
      </p:sp>
    </p:spTree>
    <p:extLst>
      <p:ext uri="{BB962C8B-B14F-4D97-AF65-F5344CB8AC3E}">
        <p14:creationId xmlns:p14="http://schemas.microsoft.com/office/powerpoint/2010/main" val="3608156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tx2"/>
                </a:solidFill>
              </a:rPr>
              <a:t>The Indwelling of the Holy Spirit</a:t>
            </a:r>
            <a:endParaRPr lang="en-US" sz="3200" dirty="0">
              <a:solidFill>
                <a:schemeClr val="tx2"/>
              </a:solidFill>
            </a:endParaRPr>
          </a:p>
        </p:txBody>
      </p:sp>
      <p:sp>
        <p:nvSpPr>
          <p:cNvPr id="3" name="Content Placeholder 2"/>
          <p:cNvSpPr>
            <a:spLocks noGrp="1"/>
          </p:cNvSpPr>
          <p:nvPr>
            <p:ph idx="1"/>
          </p:nvPr>
        </p:nvSpPr>
        <p:spPr/>
        <p:txBody>
          <a:bodyPr/>
          <a:lstStyle/>
          <a:p>
            <a:pPr marL="0" indent="0">
              <a:buNone/>
            </a:pPr>
            <a:endParaRPr lang="en-US" sz="3200" i="1" dirty="0" smtClean="0">
              <a:solidFill>
                <a:schemeClr val="tx2"/>
              </a:solidFill>
            </a:endParaRPr>
          </a:p>
          <a:p>
            <a:pPr marL="0" indent="0">
              <a:buNone/>
            </a:pPr>
            <a:r>
              <a:rPr lang="en-US" sz="3200" i="1" dirty="0" smtClean="0">
                <a:solidFill>
                  <a:schemeClr val="tx2"/>
                </a:solidFill>
              </a:rPr>
              <a:t>The </a:t>
            </a:r>
            <a:r>
              <a:rPr lang="en-US" sz="3200" i="1" dirty="0">
                <a:solidFill>
                  <a:schemeClr val="tx2"/>
                </a:solidFill>
              </a:rPr>
              <a:t>cause of the incorruption of man and his abidance in all virtue </a:t>
            </a:r>
            <a:r>
              <a:rPr lang="en-US" sz="3200" i="1" u="sng" dirty="0">
                <a:solidFill>
                  <a:srgbClr val="0070C0"/>
                </a:solidFill>
              </a:rPr>
              <a:t>was evidently that the Spirit from God indwelt in him; for He breathed upon his face the breath of life</a:t>
            </a:r>
            <a:r>
              <a:rPr lang="en-US" sz="3200" i="1" dirty="0">
                <a:solidFill>
                  <a:schemeClr val="tx2"/>
                </a:solidFill>
              </a:rPr>
              <a:t>, as it is written. </a:t>
            </a:r>
          </a:p>
          <a:p>
            <a:pPr marL="0" indent="0" algn="r">
              <a:buNone/>
            </a:pPr>
            <a:r>
              <a:rPr lang="en-US" sz="2400" dirty="0">
                <a:solidFill>
                  <a:srgbClr val="0070C0"/>
                </a:solidFill>
              </a:rPr>
              <a:t>By </a:t>
            </a:r>
            <a:r>
              <a:rPr lang="en-US" sz="2400" dirty="0" smtClean="0">
                <a:solidFill>
                  <a:srgbClr val="0070C0"/>
                </a:solidFill>
              </a:rPr>
              <a:t>St. Cyril </a:t>
            </a:r>
            <a:r>
              <a:rPr lang="en-US" sz="2400" dirty="0">
                <a:solidFill>
                  <a:srgbClr val="0070C0"/>
                </a:solidFill>
              </a:rPr>
              <a:t>of Alexandria </a:t>
            </a:r>
            <a:r>
              <a:rPr lang="en-US" dirty="0">
                <a:solidFill>
                  <a:srgbClr val="0070C0"/>
                </a:solidFill>
              </a:rPr>
              <a:t>Commentary on Gospel of John 7:37-39</a:t>
            </a:r>
          </a:p>
          <a:p>
            <a:pPr algn="r"/>
            <a:endParaRPr lang="en-US" dirty="0"/>
          </a:p>
        </p:txBody>
      </p:sp>
    </p:spTree>
    <p:extLst>
      <p:ext uri="{BB962C8B-B14F-4D97-AF65-F5344CB8AC3E}">
        <p14:creationId xmlns:p14="http://schemas.microsoft.com/office/powerpoint/2010/main" val="41896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With the special Grace man received, there were two things that came with it:</a:t>
            </a:r>
            <a:endParaRPr lang="en-US" dirty="0"/>
          </a:p>
        </p:txBody>
      </p:sp>
      <p:sp>
        <p:nvSpPr>
          <p:cNvPr id="3" name="Content Placeholder 2"/>
          <p:cNvSpPr>
            <a:spLocks noGrp="1"/>
          </p:cNvSpPr>
          <p:nvPr>
            <p:ph idx="1"/>
          </p:nvPr>
        </p:nvSpPr>
        <p:spPr/>
        <p:txBody>
          <a:bodyPr>
            <a:normAutofit fontScale="92500" lnSpcReduction="10000"/>
          </a:bodyPr>
          <a:lstStyle/>
          <a:p>
            <a:r>
              <a:rPr lang="en-US" sz="3200" b="1" dirty="0" smtClean="0"/>
              <a:t>A </a:t>
            </a:r>
            <a:r>
              <a:rPr lang="en-US" sz="3200" b="1" u="sng" dirty="0" smtClean="0">
                <a:solidFill>
                  <a:srgbClr val="0070C0"/>
                </a:solidFill>
              </a:rPr>
              <a:t>law</a:t>
            </a:r>
            <a:r>
              <a:rPr lang="en-US" sz="3200" b="1" dirty="0" smtClean="0"/>
              <a:t> and </a:t>
            </a:r>
            <a:r>
              <a:rPr lang="en-US" sz="3200" b="1" u="sng" dirty="0" smtClean="0">
                <a:solidFill>
                  <a:srgbClr val="0070C0"/>
                </a:solidFill>
              </a:rPr>
              <a:t>place</a:t>
            </a:r>
          </a:p>
          <a:p>
            <a:pPr marL="0" indent="0">
              <a:buNone/>
            </a:pPr>
            <a:r>
              <a:rPr lang="en-US" sz="2400" dirty="0"/>
              <a:t>God secured this grace that He had given by making it </a:t>
            </a:r>
            <a:r>
              <a:rPr lang="en-US" sz="2400" b="1" u="sng" dirty="0"/>
              <a:t>conditional from the first upon two things</a:t>
            </a:r>
            <a:r>
              <a:rPr lang="en-US" sz="2400" dirty="0"/>
              <a:t>—namely</a:t>
            </a:r>
            <a:r>
              <a:rPr lang="en-US" sz="2400" b="1" u="sng" dirty="0"/>
              <a:t>, a law and a place</a:t>
            </a:r>
            <a:r>
              <a:rPr lang="en-US" sz="2400" dirty="0"/>
              <a:t>. </a:t>
            </a:r>
            <a:r>
              <a:rPr lang="en-US" sz="2400" dirty="0">
                <a:solidFill>
                  <a:srgbClr val="0070C0"/>
                </a:solidFill>
              </a:rPr>
              <a:t>He set them in His own paradise, and laid upon them a </a:t>
            </a:r>
            <a:r>
              <a:rPr lang="en-US" sz="2400" u="sng" dirty="0">
                <a:solidFill>
                  <a:srgbClr val="0070C0"/>
                </a:solidFill>
              </a:rPr>
              <a:t>single prohibition</a:t>
            </a:r>
            <a:r>
              <a:rPr lang="en-US" sz="2400" dirty="0"/>
              <a:t>. </a:t>
            </a:r>
            <a:endParaRPr lang="en-US" sz="2400" dirty="0" smtClean="0"/>
          </a:p>
          <a:p>
            <a:pPr marL="0" indent="0">
              <a:buNone/>
            </a:pPr>
            <a:r>
              <a:rPr lang="en-US" sz="2400" b="1" u="sng" dirty="0" smtClean="0">
                <a:solidFill>
                  <a:srgbClr val="0070C0"/>
                </a:solidFill>
              </a:rPr>
              <a:t>If </a:t>
            </a:r>
            <a:r>
              <a:rPr lang="en-US" sz="2400" b="1" u="sng" dirty="0">
                <a:solidFill>
                  <a:srgbClr val="0070C0"/>
                </a:solidFill>
              </a:rPr>
              <a:t>they guarded the grace and retained the loveliness of their original innocence, then the life of paradise should be theirs</a:t>
            </a:r>
            <a:r>
              <a:rPr lang="en-US" sz="2400" u="sng" dirty="0"/>
              <a:t>, </a:t>
            </a:r>
            <a:r>
              <a:rPr lang="en-US" sz="2400" b="1" u="sng" dirty="0">
                <a:solidFill>
                  <a:srgbClr val="FF0000"/>
                </a:solidFill>
              </a:rPr>
              <a:t>without sorrow, pain or care, and after it the assurance of immortality in heaven</a:t>
            </a:r>
            <a:r>
              <a:rPr lang="en-US" sz="2400" dirty="0"/>
              <a:t>. </a:t>
            </a:r>
            <a:endParaRPr lang="en-US" sz="2400" dirty="0" smtClean="0"/>
          </a:p>
          <a:p>
            <a:pPr marL="0" indent="0">
              <a:buNone/>
            </a:pPr>
            <a:r>
              <a:rPr lang="en-US" sz="2400" dirty="0" smtClean="0"/>
              <a:t>But </a:t>
            </a:r>
            <a:r>
              <a:rPr lang="en-US" sz="2400" dirty="0"/>
              <a:t>if they went astray and became vile, throwing away their birthright of beauty, then they would come </a:t>
            </a:r>
            <a:r>
              <a:rPr lang="en-US" sz="2400" b="1" dirty="0"/>
              <a:t>under the natural law of death and live no longer in paradise, but, dying outside of it, </a:t>
            </a:r>
            <a:r>
              <a:rPr lang="en-US" sz="2400" b="1" dirty="0">
                <a:solidFill>
                  <a:srgbClr val="0070C0"/>
                </a:solidFill>
              </a:rPr>
              <a:t>continue in death and in corruption</a:t>
            </a:r>
            <a:r>
              <a:rPr lang="en-US" sz="2400" b="1" dirty="0"/>
              <a:t>.</a:t>
            </a:r>
            <a:r>
              <a:rPr lang="en-US" sz="2400" dirty="0"/>
              <a:t> This is what Holy Scripture tells us, proclaiming the command of God, "Of every tree that is in the garden thou shalt surely eat, but of the tree of the knowledge of good and evil ye shall not eat, but in the day that ye do eat, ye shall surely die."</a:t>
            </a:r>
          </a:p>
          <a:p>
            <a:pPr marL="0" indent="0">
              <a:buNone/>
            </a:pPr>
            <a:endParaRPr lang="en-US" sz="3200" dirty="0"/>
          </a:p>
        </p:txBody>
      </p:sp>
    </p:spTree>
    <p:extLst>
      <p:ext uri="{BB962C8B-B14F-4D97-AF65-F5344CB8AC3E}">
        <p14:creationId xmlns:p14="http://schemas.microsoft.com/office/powerpoint/2010/main" val="3561931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Every relationship has a </a:t>
            </a:r>
            <a:r>
              <a:rPr lang="en-US" sz="3200" u="sng" dirty="0" smtClean="0">
                <a:solidFill>
                  <a:srgbClr val="0070C0"/>
                </a:solidFill>
              </a:rPr>
              <a:t>LAW</a:t>
            </a:r>
            <a:endParaRPr lang="en-US" sz="3200" u="sng" dirty="0">
              <a:solidFill>
                <a:srgbClr val="0070C0"/>
              </a:solidFill>
            </a:endParaRPr>
          </a:p>
        </p:txBody>
      </p:sp>
      <p:pic>
        <p:nvPicPr>
          <p:cNvPr id="1026" name="Picture 2" descr="Image result for monogam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0" y="1600200"/>
            <a:ext cx="6096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0358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508506"/>
          </a:xfrm>
        </p:spPr>
        <p:txBody>
          <a:bodyPr>
            <a:normAutofit/>
          </a:bodyPr>
          <a:lstStyle/>
          <a:p>
            <a:pPr algn="ctr"/>
            <a:r>
              <a:rPr lang="en-US" sz="2800" dirty="0"/>
              <a:t>He gave them a </a:t>
            </a:r>
            <a:r>
              <a:rPr lang="en-US" sz="2800" dirty="0" smtClean="0"/>
              <a:t>place: </a:t>
            </a:r>
            <a:r>
              <a:rPr lang="en-US" sz="2800" b="1" u="sng" dirty="0" smtClean="0">
                <a:solidFill>
                  <a:srgbClr val="0070C0"/>
                </a:solidFill>
              </a:rPr>
              <a:t>Paradise</a:t>
            </a:r>
            <a:endParaRPr lang="en-US" sz="2800" dirty="0">
              <a:solidFill>
                <a:srgbClr val="0070C0"/>
              </a:solidFill>
            </a:endParaRPr>
          </a:p>
        </p:txBody>
      </p:sp>
      <p:sp>
        <p:nvSpPr>
          <p:cNvPr id="4" name="Subtitle 3"/>
          <p:cNvSpPr>
            <a:spLocks noGrp="1"/>
          </p:cNvSpPr>
          <p:nvPr>
            <p:ph type="subTitle" idx="1"/>
          </p:nvPr>
        </p:nvSpPr>
        <p:spPr>
          <a:xfrm>
            <a:off x="1104900" y="4103370"/>
            <a:ext cx="5734050" cy="1363979"/>
          </a:xfrm>
        </p:spPr>
        <p:txBody>
          <a:bodyPr>
            <a:normAutofit/>
          </a:bodyPr>
          <a:lstStyle/>
          <a:p>
            <a:r>
              <a:rPr lang="en-US" sz="2400" b="1" dirty="0" smtClean="0"/>
              <a:t>The place and environment where they were to reach their </a:t>
            </a:r>
            <a:r>
              <a:rPr lang="en-US" sz="2400" b="1" u="sng" dirty="0" smtClean="0">
                <a:solidFill>
                  <a:srgbClr val="0070C0"/>
                </a:solidFill>
              </a:rPr>
              <a:t>potential</a:t>
            </a:r>
            <a:endParaRPr lang="en-US" sz="2400" b="1" u="sng" dirty="0">
              <a:solidFill>
                <a:srgbClr val="0070C0"/>
              </a:solidFill>
            </a:endParaRPr>
          </a:p>
        </p:txBody>
      </p:sp>
      <p:sp>
        <p:nvSpPr>
          <p:cNvPr id="5" name="Picture Placeholder 4"/>
          <p:cNvSpPr>
            <a:spLocks noGrp="1"/>
          </p:cNvSpPr>
          <p:nvPr>
            <p:ph type="pic" sz="quarter" idx="13"/>
          </p:nvPr>
        </p:nvSpPr>
        <p:spPr/>
      </p:sp>
      <p:pic>
        <p:nvPicPr>
          <p:cNvPr id="6" name="Picture 5"/>
          <p:cNvPicPr>
            <a:picLocks noChangeAspect="1"/>
          </p:cNvPicPr>
          <p:nvPr/>
        </p:nvPicPr>
        <p:blipFill>
          <a:blip r:embed="rId2"/>
          <a:stretch>
            <a:fillRect/>
          </a:stretch>
        </p:blipFill>
        <p:spPr>
          <a:xfrm>
            <a:off x="6981064" y="1310656"/>
            <a:ext cx="5210936" cy="4267200"/>
          </a:xfrm>
          <a:prstGeom prst="rect">
            <a:avLst/>
          </a:prstGeom>
        </p:spPr>
      </p:pic>
    </p:spTree>
    <p:extLst>
      <p:ext uri="{BB962C8B-B14F-4D97-AF65-F5344CB8AC3E}">
        <p14:creationId xmlns:p14="http://schemas.microsoft.com/office/powerpoint/2010/main" val="507471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3431380.potx" id="{B573BD99-E105-4D2A-964B-B901A176567A}" vid="{B1D363B9-18DE-4874-9E2B-FD69B5C6548D}"/>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CDDBB83-77C1-4099-A0AA-289882E745E2}">
  <ds:schemaRefs>
    <ds:schemaRef ds:uri="http://purl.org/dc/dcmitype/"/>
    <ds:schemaRef ds:uri="http://schemas.microsoft.com/office/2006/documentManagement/types"/>
    <ds:schemaRef ds:uri="http://purl.org/dc/elements/1.1/"/>
    <ds:schemaRef ds:uri="http://www.w3.org/XML/1998/namespace"/>
    <ds:schemaRef ds:uri="http://schemas.microsoft.com/office/infopath/2007/PartnerControls"/>
    <ds:schemaRef ds:uri="http://schemas.microsoft.com/office/2006/metadata/properties"/>
    <ds:schemaRef ds:uri="4873beb7-5857-4685-be1f-d57550cc96cc"/>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61E720F-F05D-4536-9C34-0CFCED65D3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Academic presentation, pinstripe and ribbon design (widescreen)</Template>
  <TotalTime>814</TotalTime>
  <Words>1366</Words>
  <Application>Microsoft Office PowerPoint</Application>
  <PresentationFormat>Widescreen</PresentationFormat>
  <Paragraphs>59</Paragraphs>
  <Slides>18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Euphemia</vt:lpstr>
      <vt:lpstr>Plantagenet Cherokee</vt:lpstr>
      <vt:lpstr>Wingdings</vt:lpstr>
      <vt:lpstr>Academic Literature 16x9</vt:lpstr>
      <vt:lpstr>On the Incarnation </vt:lpstr>
      <vt:lpstr>When God created Adam, he was equipped with 2 different graces:</vt:lpstr>
      <vt:lpstr>PowerPoint Presentation</vt:lpstr>
      <vt:lpstr>Special Grace</vt:lpstr>
      <vt:lpstr>Special Grace</vt:lpstr>
      <vt:lpstr>The Indwelling of the Holy Spirit</vt:lpstr>
      <vt:lpstr>With the special Grace man received, there were two things that came with it:</vt:lpstr>
      <vt:lpstr>Every relationship has a LAW</vt:lpstr>
      <vt:lpstr>He gave them a place: Paradise</vt:lpstr>
      <vt:lpstr>The fall of Adam and Eve</vt:lpstr>
      <vt:lpstr>What was the result of the Fall?</vt:lpstr>
      <vt:lpstr>St. Athanasius- On The Incarnation ch. 4 </vt:lpstr>
      <vt:lpstr>St Athanasius On the Incarnation Ch. 4</vt:lpstr>
      <vt:lpstr>What do we pray in liturgy?</vt:lpstr>
      <vt:lpstr>What was God’s dilemma?</vt:lpstr>
      <vt:lpstr>On the Incarnation ch. 6-7</vt:lpstr>
      <vt:lpstr>Why not repentance?</vt:lpstr>
      <vt:lpstr>Why the Incarnation of the Word?</vt:lpstr>
    </vt:vector>
  </TitlesOfParts>
  <Company>SMCOC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the Incarnation</dc:title>
  <dc:creator>Fr . Paul Girguis</dc:creator>
  <cp:lastModifiedBy>Fr . Paul Girguis</cp:lastModifiedBy>
  <cp:revision>10</cp:revision>
  <dcterms:created xsi:type="dcterms:W3CDTF">2019-12-21T23:03:34Z</dcterms:created>
  <dcterms:modified xsi:type="dcterms:W3CDTF">2019-12-22T14:19:20Z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