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6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5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5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1" r:id="rId6"/>
    <p:sldLayoutId id="2147483817" r:id="rId7"/>
    <p:sldLayoutId id="2147483818" r:id="rId8"/>
    <p:sldLayoutId id="2147483819" r:id="rId9"/>
    <p:sldLayoutId id="2147483820" r:id="rId10"/>
    <p:sldLayoutId id="21474838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729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awareness101.org/2017/01/god-is-ever-present-help-in-time-of-nee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doseofdahl.blogspot.com/2013/07/rants-from-crazytow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fessionzero.blogspot.com/2011/10/it-is-love-no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vionroads.blogspot.com/2015/04/st-leonards-vineyard-cottage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EC5682-5CD3-4281-9730-ACE32A4DD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9" b="3494"/>
          <a:stretch/>
        </p:blipFill>
        <p:spPr>
          <a:xfrm>
            <a:off x="-3047" y="-4063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889A9-F89B-4AB1-80AB-A8F50FEFD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72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Hosea during COVID-19</a:t>
            </a:r>
            <a:br>
              <a:rPr lang="en-US" sz="72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br>
              <a:rPr lang="en-US" sz="72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endParaRPr lang="en-US" sz="72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4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0D259-70BF-4096-A067-DB76DC0982E8}"/>
              </a:ext>
            </a:extLst>
          </p:cNvPr>
          <p:cNvSpPr/>
          <p:nvPr/>
        </p:nvSpPr>
        <p:spPr>
          <a:xfrm>
            <a:off x="4257675" y="640080"/>
            <a:ext cx="7291197" cy="3659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 </a:t>
            </a:r>
            <a:endParaRPr lang="en-US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“I will betroth you to Me forever;</a:t>
            </a:r>
            <a:b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Yes, I will betroth you to Me</a:t>
            </a:r>
            <a:b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 righteousness and justice,</a:t>
            </a:r>
            <a:b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 lovingkindness and mercy;</a:t>
            </a:r>
            <a:b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000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20 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 will betroth you to Me in faithfulness,</a:t>
            </a:r>
            <a:b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 you shall know the </a:t>
            </a:r>
            <a:r>
              <a:rPr lang="en-US" sz="4000" cap="sm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Lord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Hosea 2:19-20</a:t>
            </a:r>
          </a:p>
        </p:txBody>
      </p:sp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4A65388-8326-4EA4-8DCF-346FEE391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53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A66A0"/>
          </a:solidFill>
          <a:ln w="38100" cap="rnd">
            <a:solidFill>
              <a:srgbClr val="2A66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D9FD6-6164-44BC-94C6-8F1ADAC380F6}"/>
              </a:ext>
            </a:extLst>
          </p:cNvPr>
          <p:cNvSpPr txBox="1"/>
          <p:nvPr/>
        </p:nvSpPr>
        <p:spPr>
          <a:xfrm>
            <a:off x="10781036" y="6657945"/>
            <a:ext cx="14109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ngimg.com/download/372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1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35FA-869A-4C12-89CD-15F084D7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Then the </a:t>
            </a:r>
            <a:r>
              <a:rPr lang="en-US" sz="4000" cap="small" dirty="0">
                <a:solidFill>
                  <a:srgbClr val="0070C0"/>
                </a:solidFill>
                <a:latin typeface="Abadi" panose="020B0604020104020204" pitchFamily="34" charset="0"/>
              </a:rPr>
              <a:t>Lord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 said to me, “Go again, love a woman </a:t>
            </a:r>
            <a:r>
              <a:rPr lang="en-US" sz="4000" i="1" dirty="0">
                <a:solidFill>
                  <a:srgbClr val="0070C0"/>
                </a:solidFill>
                <a:latin typeface="Abadi" panose="020B0604020104020204" pitchFamily="34" charset="0"/>
              </a:rPr>
              <a:t>who is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 loved by a love and is committing adultery, just like the love of the </a:t>
            </a:r>
            <a:r>
              <a:rPr lang="en-US" sz="4000" cap="small" dirty="0">
                <a:solidFill>
                  <a:srgbClr val="0070C0"/>
                </a:solidFill>
                <a:latin typeface="Abadi" panose="020B0604020104020204" pitchFamily="34" charset="0"/>
              </a:rPr>
              <a:t>Lord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 for the children of Israel, who look to other gods and love </a:t>
            </a:r>
            <a:r>
              <a:rPr lang="en-US" sz="4000" i="1" dirty="0">
                <a:solidFill>
                  <a:srgbClr val="0070C0"/>
                </a:solidFill>
                <a:latin typeface="Abadi" panose="020B0604020104020204" pitchFamily="34" charset="0"/>
              </a:rPr>
              <a:t>the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 raisin cakes </a:t>
            </a:r>
            <a:r>
              <a:rPr lang="en-US" sz="4000" i="1" dirty="0">
                <a:solidFill>
                  <a:srgbClr val="0070C0"/>
                </a:solidFill>
                <a:latin typeface="Abadi" panose="020B0604020104020204" pitchFamily="34" charset="0"/>
              </a:rPr>
              <a:t>of the pagans.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4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9178-5313-431E-A41D-FB299567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baseline="30000" dirty="0">
                <a:solidFill>
                  <a:srgbClr val="0070C0"/>
                </a:solidFill>
                <a:latin typeface="Abadi" panose="020B0604020104020204" pitchFamily="34" charset="0"/>
              </a:rPr>
              <a:t> 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So I bought her for myself for fifteen </a:t>
            </a:r>
            <a:r>
              <a:rPr lang="en-US" sz="4000" i="1" dirty="0">
                <a:solidFill>
                  <a:srgbClr val="0070C0"/>
                </a:solidFill>
                <a:latin typeface="Abadi" panose="020B0604020104020204" pitchFamily="34" charset="0"/>
              </a:rPr>
              <a:t>shekels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 of silver, and one and one-half homers of barley. And I said to her, “You shall stay with me many days; you shall not play the harlot, nor shall you have a man—so, too, </a:t>
            </a:r>
            <a:r>
              <a:rPr lang="en-US" sz="4000" i="1" dirty="0">
                <a:solidFill>
                  <a:srgbClr val="0070C0"/>
                </a:solidFill>
                <a:latin typeface="Abadi" panose="020B0604020104020204" pitchFamily="34" charset="0"/>
              </a:rPr>
              <a:t>will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 I </a:t>
            </a:r>
            <a:r>
              <a:rPr lang="en-US" sz="4000" i="1" dirty="0">
                <a:solidFill>
                  <a:srgbClr val="0070C0"/>
                </a:solidFill>
                <a:latin typeface="Abadi" panose="020B0604020104020204" pitchFamily="34" charset="0"/>
              </a:rPr>
              <a:t>be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 toward you.” Hosea 3:1-3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5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person, looking, man, holding&#10;&#10;Description automatically generated">
            <a:extLst>
              <a:ext uri="{FF2B5EF4-FFF2-40B4-BE49-F238E27FC236}">
                <a16:creationId xmlns:a16="http://schemas.microsoft.com/office/drawing/2014/main" id="{B78970DF-324F-49BD-A28E-D98124990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41" r="2349"/>
          <a:stretch/>
        </p:blipFill>
        <p:spPr>
          <a:xfrm>
            <a:off x="19" y="10"/>
            <a:ext cx="12368179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5CBA8-2F5C-4650-88D7-A6BDC28208AB}"/>
              </a:ext>
            </a:extLst>
          </p:cNvPr>
          <p:cNvSpPr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800">
                <a:latin typeface="+mj-lt"/>
                <a:ea typeface="+mj-ea"/>
                <a:cs typeface="+mj-cs"/>
              </a:rPr>
              <a:t>God still loves in spite of sin</a:t>
            </a:r>
            <a:endParaRPr lang="en-US" sz="1080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150896-3D40-49CE-8CA8-3DD495BD8E44}"/>
              </a:ext>
            </a:extLst>
          </p:cNvPr>
          <p:cNvSpPr txBox="1"/>
          <p:nvPr/>
        </p:nvSpPr>
        <p:spPr>
          <a:xfrm>
            <a:off x="10864549" y="6657945"/>
            <a:ext cx="1324401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globalawareness101.org/2017/01/god-is-ever-present-help-in-time-of-nee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31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E48794B-1A7B-4943-B1D8-8FD556D23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-1" b="406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FC95E0-D6E3-4A70-829E-871B88588F08}"/>
              </a:ext>
            </a:extLst>
          </p:cNvPr>
          <p:cNvSpPr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b="1">
                <a:latin typeface="+mj-lt"/>
                <a:ea typeface="+mj-ea"/>
                <a:cs typeface="+mj-cs"/>
              </a:rPr>
              <a:t>God suffers trouble because the one who ceases to love Him is suffering</a:t>
            </a:r>
            <a:endParaRPr lang="en-US" sz="680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4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2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ooden door in front of a brick building&#10;&#10;Description automatically generated">
            <a:extLst>
              <a:ext uri="{FF2B5EF4-FFF2-40B4-BE49-F238E27FC236}">
                <a16:creationId xmlns:a16="http://schemas.microsoft.com/office/drawing/2014/main" id="{37A9A353-3AF0-4870-90D9-7FB0F2DB8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501" r="1" b="23301"/>
          <a:stretch/>
        </p:blipFill>
        <p:spPr>
          <a:xfrm>
            <a:off x="20" y="-152390"/>
            <a:ext cx="12459796" cy="7010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08C667-ED80-4EF7-A7A5-3308B229EE2C}"/>
              </a:ext>
            </a:extLst>
          </p:cNvPr>
          <p:cNvSpPr/>
          <p:nvPr/>
        </p:nvSpPr>
        <p:spPr>
          <a:xfrm>
            <a:off x="1527048" y="1124712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“Now My soul is troubled, and what shall I say? ‘Father, save Me from this hour’?  John 12:27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latin typeface="+mj-lt"/>
                <a:ea typeface="+mj-ea"/>
                <a:cs typeface="+mj-cs"/>
              </a:rPr>
              <a:t>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Through the troubling of Christ, He opens the door for us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B2184-6448-4584-8A0A-152370D23A4C}"/>
              </a:ext>
            </a:extLst>
          </p:cNvPr>
          <p:cNvSpPr txBox="1"/>
          <p:nvPr/>
        </p:nvSpPr>
        <p:spPr>
          <a:xfrm>
            <a:off x="10773178" y="6657945"/>
            <a:ext cx="14157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ailydoseofdahl.blogspot.com/2013/07/rants-from-crazytow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7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CD0997-F701-4321-9EAC-F84C964B6963}"/>
              </a:ext>
            </a:extLst>
          </p:cNvPr>
          <p:cNvSpPr/>
          <p:nvPr/>
        </p:nvSpPr>
        <p:spPr>
          <a:xfrm>
            <a:off x="1628775" y="2057399"/>
            <a:ext cx="8896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 </a:t>
            </a:r>
            <a:r>
              <a:rPr lang="en-US" sz="4000" cap="small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began to speak through Hosea, the </a:t>
            </a:r>
            <a:r>
              <a:rPr lang="en-US" sz="4000" cap="small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said to him, “Go, marry a promiscuous woman and have children with her, for like an adulterous wife this land is guilty of unfaithfulness to the </a:t>
            </a:r>
            <a:r>
              <a:rPr lang="en-US" sz="4000" cap="small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Hosea 1:2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2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5EA5B66B-0A3C-4370-9C70-F90D83210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510" b="9491"/>
          <a:stretch/>
        </p:blipFill>
        <p:spPr>
          <a:xfrm>
            <a:off x="20" y="-152390"/>
            <a:ext cx="12191979" cy="6857990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19B12-8DD9-4294-9313-527E6BDD9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8000" dirty="0"/>
              <a:t>Hosea discovered what unfaithfulness means to 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love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BA236-E330-46E6-BCBA-DCC21EBFC8CE}"/>
              </a:ext>
            </a:extLst>
          </p:cNvPr>
          <p:cNvSpPr txBox="1"/>
          <p:nvPr/>
        </p:nvSpPr>
        <p:spPr>
          <a:xfrm>
            <a:off x="10776227" y="6657945"/>
            <a:ext cx="14157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nfessionzero.blogspot.com/2011/10/it-is-love-n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1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8276F5-59A5-44F0-B3E4-3C2F759E17C0}"/>
              </a:ext>
            </a:extLst>
          </p:cNvPr>
          <p:cNvSpPr/>
          <p:nvPr/>
        </p:nvSpPr>
        <p:spPr>
          <a:xfrm>
            <a:off x="523876" y="1952625"/>
            <a:ext cx="108458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their mother has played the harlot;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She who conceived them has behaved </a:t>
            </a:r>
          </a:p>
          <a:p>
            <a:pPr>
              <a:lnSpc>
                <a:spcPts val="1800"/>
              </a:lnSpc>
            </a:pP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shamefully.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she said, ‘I will go after my lovers,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 give </a:t>
            </a:r>
            <a:r>
              <a:rPr lang="en-US" sz="4400" i="1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</a:t>
            </a: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my bread and my water,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 wool and my linen,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sz="4400" dirty="0">
              <a:solidFill>
                <a:srgbClr val="0070C0"/>
              </a:solidFill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 oil and my drink.’</a:t>
            </a:r>
            <a:endParaRPr lang="en-US" sz="4400" dirty="0">
              <a:solidFill>
                <a:srgbClr val="0070C0"/>
              </a:solidFill>
              <a:effectLst/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b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EF84-BDB5-42CD-8605-63B32059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869440"/>
            <a:ext cx="10632440" cy="4988560"/>
          </a:xfrm>
        </p:spPr>
        <p:txBody>
          <a:bodyPr>
            <a:normAutofit fontScale="92500" lnSpcReduction="10000"/>
          </a:bodyPr>
          <a:lstStyle/>
          <a:p>
            <a:r>
              <a:rPr lang="en-US" sz="5200" b="1" baseline="30000" dirty="0">
                <a:solidFill>
                  <a:srgbClr val="0070C0"/>
                </a:solidFill>
                <a:latin typeface="Abadi" panose="020B0604020104020204" pitchFamily="34" charset="0"/>
              </a:rPr>
              <a:t> </a:t>
            </a:r>
            <a: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  <a:t>“Therefore, behold,</a:t>
            </a:r>
            <a:b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  <a:t>I will hedge up your way with thorns,</a:t>
            </a:r>
            <a:b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  <a:t>And wall her in,</a:t>
            </a:r>
            <a:b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  <a:t>So that she cannot find her paths.</a:t>
            </a:r>
            <a:b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5200" b="1" baseline="30000" dirty="0">
                <a:solidFill>
                  <a:srgbClr val="0070C0"/>
                </a:solidFill>
                <a:latin typeface="Abadi" panose="020B0604020104020204" pitchFamily="34" charset="0"/>
              </a:rPr>
              <a:t>7 </a:t>
            </a:r>
            <a: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  <a:t>She will chase her lovers,</a:t>
            </a:r>
            <a:b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5200" dirty="0">
                <a:solidFill>
                  <a:srgbClr val="0070C0"/>
                </a:solidFill>
                <a:latin typeface="Abadi" panose="020B0604020104020204" pitchFamily="34" charset="0"/>
              </a:rPr>
              <a:t>But not overtake them;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3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083E-26C9-4E0B-897E-9990306B3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Yes, she will seek them, but not find </a:t>
            </a:r>
            <a:r>
              <a:rPr lang="en-US" sz="4400" i="1" dirty="0">
                <a:solidFill>
                  <a:srgbClr val="0070C0"/>
                </a:solidFill>
                <a:latin typeface="Abadi" panose="020B0604020104020204" pitchFamily="34" charset="0"/>
              </a:rPr>
              <a:t>them.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Then she will say,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‘I will go and return to my first husband,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FA5C-DFE2-4BB9-8D6B-1184E0F4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For then </a:t>
            </a:r>
            <a:r>
              <a:rPr lang="en-US" sz="4400" i="1" dirty="0">
                <a:solidFill>
                  <a:srgbClr val="0070C0"/>
                </a:solidFill>
                <a:latin typeface="Abadi" panose="020B0604020104020204" pitchFamily="34" charset="0"/>
              </a:rPr>
              <a:t>it was</a:t>
            </a: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 better for me than now.’</a:t>
            </a:r>
          </a:p>
          <a:p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For she did not know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That I gave her grain, new wine, and oil,</a:t>
            </a:r>
            <a:b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4400" dirty="0">
                <a:solidFill>
                  <a:srgbClr val="0070C0"/>
                </a:solidFill>
                <a:latin typeface="Abadi" panose="020B0604020104020204" pitchFamily="34" charset="0"/>
              </a:rPr>
              <a:t>And multiplied her silver and gold— Hosea 2:5-7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5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in the middle of a field&#10;&#10;Description automatically generated">
            <a:extLst>
              <a:ext uri="{FF2B5EF4-FFF2-40B4-BE49-F238E27FC236}">
                <a16:creationId xmlns:a16="http://schemas.microsoft.com/office/drawing/2014/main" id="{AF53C80F-BADC-470D-B9B5-E9256A64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749" b="22063"/>
          <a:stretch/>
        </p:blipFill>
        <p:spPr>
          <a:xfrm>
            <a:off x="20" y="-152390"/>
            <a:ext cx="12191979" cy="685799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9820-CD0A-4025-B3C3-74C7D01B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Therefore, behold, I will allure her,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Will bring her into the wilderness,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And speak comfort to her.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b="1" baseline="30000" dirty="0">
                <a:latin typeface="Abadi" panose="020B0604020104020204" pitchFamily="34" charset="0"/>
              </a:rPr>
              <a:t>15 </a:t>
            </a:r>
            <a:r>
              <a:rPr lang="en-US" sz="4000" dirty="0">
                <a:latin typeface="Abadi" panose="020B0604020104020204" pitchFamily="34" charset="0"/>
              </a:rPr>
              <a:t>I will give her vineyards from there,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And the Valley of </a:t>
            </a:r>
            <a:r>
              <a:rPr lang="en-US" sz="4000" dirty="0" err="1">
                <a:latin typeface="Abadi" panose="020B0604020104020204" pitchFamily="34" charset="0"/>
              </a:rPr>
              <a:t>Achor</a:t>
            </a:r>
            <a:r>
              <a:rPr lang="en-US" sz="4000" dirty="0">
                <a:latin typeface="Abadi" panose="020B0604020104020204" pitchFamily="34" charset="0"/>
              </a:rPr>
              <a:t> as a door of hope;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She shall sing there,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F808E-2FD9-421F-B077-825247067E90}"/>
              </a:ext>
            </a:extLst>
          </p:cNvPr>
          <p:cNvSpPr txBox="1"/>
          <p:nvPr/>
        </p:nvSpPr>
        <p:spPr>
          <a:xfrm>
            <a:off x="10776228" y="6657945"/>
            <a:ext cx="14157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vionroads.blogspot.com/2015/04/st-leonards-vineyard-cottag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67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3DCC-7A72-49B2-BD93-2AA2317D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As in the days of her youth,</a:t>
            </a:r>
            <a:b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As in the day when she came up from the land of Egypt.</a:t>
            </a:r>
          </a:p>
          <a:p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“And it shall be, in that day,”</a:t>
            </a:r>
            <a:b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Says the </a:t>
            </a:r>
            <a:r>
              <a:rPr lang="en-US" sz="3600" cap="small" dirty="0">
                <a:solidFill>
                  <a:srgbClr val="0070C0"/>
                </a:solidFill>
                <a:latin typeface="Abadi" panose="020B0604020104020204" pitchFamily="34" charset="0"/>
              </a:rPr>
              <a:t>Lord</a:t>
            </a:r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,</a:t>
            </a:r>
            <a:b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“</a:t>
            </a:r>
            <a:r>
              <a:rPr lang="en-US" sz="3600" i="1" dirty="0">
                <a:solidFill>
                  <a:srgbClr val="0070C0"/>
                </a:solidFill>
                <a:latin typeface="Abadi" panose="020B0604020104020204" pitchFamily="34" charset="0"/>
              </a:rPr>
              <a:t>That</a:t>
            </a:r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 you will call Me ‘My Husband,’</a:t>
            </a:r>
            <a:b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Abadi" panose="020B0604020104020204" pitchFamily="34" charset="0"/>
              </a:rPr>
              <a:t>And no longer call Me ‘My Master,’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633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613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Abadi</vt:lpstr>
      <vt:lpstr>Abadi Extra Light</vt:lpstr>
      <vt:lpstr>Aharoni</vt:lpstr>
      <vt:lpstr>Arial</vt:lpstr>
      <vt:lpstr>Arial Rounded MT Bold</vt:lpstr>
      <vt:lpstr>Cambria</vt:lpstr>
      <vt:lpstr>The Hand</vt:lpstr>
      <vt:lpstr>The Serif Hand Black</vt:lpstr>
      <vt:lpstr>SketchyVTI</vt:lpstr>
      <vt:lpstr> Hosea during COVID-19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Hosea during COVID-19  </dc:title>
  <dc:creator>Ehab Hennawi</dc:creator>
  <cp:lastModifiedBy>Ehab Hennawi</cp:lastModifiedBy>
  <cp:revision>2</cp:revision>
  <dcterms:created xsi:type="dcterms:W3CDTF">2020-03-22T13:02:41Z</dcterms:created>
  <dcterms:modified xsi:type="dcterms:W3CDTF">2020-03-22T13:10:32Z</dcterms:modified>
</cp:coreProperties>
</file>