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4"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9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3/28/2019</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3/28/2019</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077" y="4238789"/>
            <a:ext cx="8127291" cy="1173274"/>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From </a:t>
            </a:r>
            <a:r>
              <a:rPr lang="en-US" b="1" dirty="0" smtClean="0">
                <a:latin typeface="Times New Roman" panose="02020603050405020304" pitchFamily="18" charset="0"/>
                <a:cs typeface="Times New Roman" panose="02020603050405020304" pitchFamily="18" charset="0"/>
              </a:rPr>
              <a:t>a Guilty Past to a shameless life </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70210" y="5412063"/>
            <a:ext cx="5458968" cy="621792"/>
          </a:xfrm>
        </p:spPr>
        <p:txBody>
          <a:bodyPr>
            <a:normAutofit/>
          </a:bodyPr>
          <a:lstStyle/>
          <a:p>
            <a:pPr algn="ctr"/>
            <a:r>
              <a:rPr lang="en-US" sz="2000" b="1" u="sng" dirty="0" smtClean="0">
                <a:latin typeface="Times New Roman" panose="02020603050405020304" pitchFamily="18" charset="0"/>
                <a:cs typeface="Times New Roman" panose="02020603050405020304" pitchFamily="18" charset="0"/>
              </a:rPr>
              <a:t>4</a:t>
            </a:r>
            <a:r>
              <a:rPr lang="en-US" sz="2000" b="1" u="sng" baseline="30000" dirty="0" smtClean="0">
                <a:latin typeface="Times New Roman" panose="02020603050405020304" pitchFamily="18" charset="0"/>
                <a:cs typeface="Times New Roman" panose="02020603050405020304" pitchFamily="18" charset="0"/>
              </a:rPr>
              <a:t>th</a:t>
            </a:r>
            <a:r>
              <a:rPr lang="en-US" sz="2000" b="1" u="sng" dirty="0" smtClean="0">
                <a:latin typeface="Times New Roman" panose="02020603050405020304" pitchFamily="18" charset="0"/>
                <a:cs typeface="Times New Roman" panose="02020603050405020304" pitchFamily="18" charset="0"/>
              </a:rPr>
              <a:t> Sunday of the Great </a:t>
            </a:r>
            <a:r>
              <a:rPr lang="en-US" sz="2000" b="1" u="sng" dirty="0" smtClean="0">
                <a:latin typeface="Times New Roman" panose="02020603050405020304" pitchFamily="18" charset="0"/>
                <a:cs typeface="Times New Roman" panose="02020603050405020304" pitchFamily="18" charset="0"/>
              </a:rPr>
              <a:t>Lent</a:t>
            </a:r>
            <a:endParaRPr lang="en-US" sz="2000" b="1" u="sng" dirty="0">
              <a:latin typeface="Times New Roman" panose="02020603050405020304" pitchFamily="18" charset="0"/>
              <a:cs typeface="Times New Roman" panose="02020603050405020304" pitchFamily="18" charset="0"/>
            </a:endParaRPr>
          </a:p>
        </p:txBody>
      </p:sp>
      <p:pic>
        <p:nvPicPr>
          <p:cNvPr id="1026" name="Picture 2" descr="Image result for coptic icon samaritan wo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265" y="373061"/>
            <a:ext cx="2827822" cy="3577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90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smtClean="0">
                <a:latin typeface="Times New Roman" panose="02020603050405020304" pitchFamily="18" charset="0"/>
                <a:cs typeface="Times New Roman" panose="02020603050405020304" pitchFamily="18" charset="0"/>
              </a:rPr>
              <a:t>St</a:t>
            </a:r>
            <a:r>
              <a:rPr lang="en-US" sz="4000" b="1" u="sng" dirty="0">
                <a:latin typeface="Times New Roman" panose="02020603050405020304" pitchFamily="18" charset="0"/>
                <a:cs typeface="Times New Roman" panose="02020603050405020304" pitchFamily="18" charset="0"/>
              </a:rPr>
              <a:t>. John Chrysostom </a:t>
            </a:r>
          </a:p>
        </p:txBody>
      </p:sp>
      <p:sp>
        <p:nvSpPr>
          <p:cNvPr id="3" name="Content Placeholder 2"/>
          <p:cNvSpPr>
            <a:spLocks noGrp="1"/>
          </p:cNvSpPr>
          <p:nvPr>
            <p:ph idx="1"/>
          </p:nvPr>
        </p:nvSpPr>
        <p:spPr>
          <a:xfrm>
            <a:off x="457199" y="2209800"/>
            <a:ext cx="7884395" cy="4362897"/>
          </a:xfrm>
        </p:spPr>
        <p:txBody>
          <a:bodyPr>
            <a:normAutofit/>
          </a:bodyPr>
          <a:lstStyle/>
          <a:p>
            <a:pPr algn="ctr"/>
            <a:r>
              <a:rPr lang="en-US" sz="3500" dirty="0">
                <a:latin typeface="Times New Roman" panose="02020603050405020304" pitchFamily="18" charset="0"/>
                <a:cs typeface="Times New Roman" panose="02020603050405020304" pitchFamily="18" charset="0"/>
              </a:rPr>
              <a:t>“How many of you say: I should like to see His face, His garments, His shoes. </a:t>
            </a:r>
            <a:r>
              <a:rPr lang="en-US" sz="3500" b="1" u="sng" dirty="0">
                <a:solidFill>
                  <a:srgbClr val="FF0000"/>
                </a:solidFill>
                <a:latin typeface="Times New Roman" panose="02020603050405020304" pitchFamily="18" charset="0"/>
                <a:cs typeface="Times New Roman" panose="02020603050405020304" pitchFamily="18" charset="0"/>
              </a:rPr>
              <a:t>You do see Him</a:t>
            </a:r>
            <a:r>
              <a:rPr lang="en-US" sz="3500" dirty="0">
                <a:latin typeface="Times New Roman" panose="02020603050405020304" pitchFamily="18" charset="0"/>
                <a:cs typeface="Times New Roman" panose="02020603050405020304" pitchFamily="18" charset="0"/>
              </a:rPr>
              <a:t>, you touch Him, you eat Him. </a:t>
            </a:r>
            <a:r>
              <a:rPr lang="en-US" sz="3500" b="1" u="sng" dirty="0">
                <a:solidFill>
                  <a:srgbClr val="FF0000"/>
                </a:solidFill>
                <a:latin typeface="Times New Roman" panose="02020603050405020304" pitchFamily="18" charset="0"/>
                <a:cs typeface="Times New Roman" panose="02020603050405020304" pitchFamily="18" charset="0"/>
              </a:rPr>
              <a:t>He gives Himself to you, not only that you may see Him, but also to be your food and nourishment</a:t>
            </a:r>
            <a:r>
              <a:rPr lang="en-US" sz="3500" dirty="0" smtClean="0">
                <a:latin typeface="Times New Roman" panose="02020603050405020304" pitchFamily="18" charset="0"/>
                <a:cs typeface="Times New Roman" panose="02020603050405020304" pitchFamily="18" charset="0"/>
              </a:rPr>
              <a:t>.</a:t>
            </a:r>
            <a:r>
              <a:rPr lang="en-US" sz="3500" dirty="0" smtClean="0"/>
              <a:t>"</a:t>
            </a:r>
            <a:endParaRPr lang="en-US" sz="3500" dirty="0" smtClean="0"/>
          </a:p>
          <a:p>
            <a:endParaRPr lang="en-US" dirty="0"/>
          </a:p>
        </p:txBody>
      </p:sp>
    </p:spTree>
    <p:extLst>
      <p:ext uri="{BB962C8B-B14F-4D97-AF65-F5344CB8AC3E}">
        <p14:creationId xmlns:p14="http://schemas.microsoft.com/office/powerpoint/2010/main" val="159652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panose="02020603050405020304" pitchFamily="18" charset="0"/>
                <a:cs typeface="Times New Roman" panose="02020603050405020304" pitchFamily="18" charset="0"/>
              </a:rPr>
              <a:t>A) </a:t>
            </a:r>
            <a:r>
              <a:rPr lang="en-US" b="1" u="sng" dirty="0">
                <a:latin typeface="Times New Roman" panose="02020603050405020304" pitchFamily="18" charset="0"/>
                <a:cs typeface="Times New Roman" panose="02020603050405020304" pitchFamily="18" charset="0"/>
              </a:rPr>
              <a:t>No one is too sinful to be </a:t>
            </a:r>
            <a:r>
              <a:rPr lang="en-US" b="1" u="sng" dirty="0" smtClean="0">
                <a:latin typeface="Times New Roman" panose="02020603050405020304" pitchFamily="18" charset="0"/>
                <a:cs typeface="Times New Roman" panose="02020603050405020304" pitchFamily="18" charset="0"/>
              </a:rPr>
              <a:t>changed.</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199" y="2209800"/>
            <a:ext cx="8244834" cy="4483025"/>
          </a:xfrm>
        </p:spPr>
        <p:txBody>
          <a:bodyPr>
            <a:noAutofit/>
          </a:bodyPr>
          <a:lstStyle/>
          <a:p>
            <a:pPr algn="ctr">
              <a:buFont typeface="Wingdings" charset="2"/>
              <a:buChar char="v"/>
            </a:pPr>
            <a:r>
              <a:rPr lang="en-US" sz="2400" b="1"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There </a:t>
            </a:r>
            <a:r>
              <a:rPr lang="en-US" sz="3200" b="1" dirty="0">
                <a:latin typeface="Times New Roman" panose="02020603050405020304" pitchFamily="18" charset="0"/>
                <a:cs typeface="Times New Roman" panose="02020603050405020304" pitchFamily="18" charset="0"/>
              </a:rPr>
              <a:t>is a triple surprise in these verses. </a:t>
            </a:r>
            <a:endParaRPr lang="en-US" sz="3200" b="1" dirty="0" smtClean="0">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3200" b="1" dirty="0" smtClean="0">
                <a:latin typeface="Times New Roman" panose="02020603050405020304" pitchFamily="18" charset="0"/>
                <a:cs typeface="Times New Roman" panose="02020603050405020304" pitchFamily="18" charset="0"/>
              </a:rPr>
              <a:t>First</a:t>
            </a:r>
            <a:r>
              <a:rPr lang="en-US" sz="3200" b="1" dirty="0">
                <a:latin typeface="Times New Roman" panose="02020603050405020304" pitchFamily="18" charset="0"/>
                <a:cs typeface="Times New Roman" panose="02020603050405020304" pitchFamily="18" charset="0"/>
              </a:rPr>
              <a:t>, that a </a:t>
            </a:r>
            <a:r>
              <a:rPr lang="en-US" sz="3200" b="1" u="sng" dirty="0">
                <a:solidFill>
                  <a:srgbClr val="FF0000"/>
                </a:solidFill>
                <a:latin typeface="Times New Roman" panose="02020603050405020304" pitchFamily="18" charset="0"/>
                <a:cs typeface="Times New Roman" panose="02020603050405020304" pitchFamily="18" charset="0"/>
              </a:rPr>
              <a:t>Jew would speak to a Samaritan</a:t>
            </a:r>
            <a:r>
              <a:rPr lang="en-US" sz="3200" b="1" u="sng" dirty="0" smtClean="0">
                <a:solidFill>
                  <a:srgbClr val="FF0000"/>
                </a:solidFill>
                <a:latin typeface="Times New Roman" panose="02020603050405020304" pitchFamily="18" charset="0"/>
                <a:cs typeface="Times New Roman" panose="02020603050405020304" pitchFamily="18" charset="0"/>
              </a:rPr>
              <a:t>.</a:t>
            </a:r>
          </a:p>
          <a:p>
            <a:pPr marL="457200" indent="-457200">
              <a:buFont typeface="+mj-lt"/>
              <a:buAutoNum type="arabicParenR"/>
            </a:pP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Second, that a </a:t>
            </a:r>
            <a:r>
              <a:rPr lang="en-US" sz="3200" b="1" u="sng" dirty="0">
                <a:solidFill>
                  <a:srgbClr val="FF0000"/>
                </a:solidFill>
                <a:latin typeface="Times New Roman" panose="02020603050405020304" pitchFamily="18" charset="0"/>
                <a:cs typeface="Times New Roman" panose="02020603050405020304" pitchFamily="18" charset="0"/>
              </a:rPr>
              <a:t>man would speak to a woman he didn’t know in public. </a:t>
            </a:r>
            <a:endParaRPr lang="en-US" sz="3200" b="1" u="sng" dirty="0" smtClean="0">
              <a:solidFill>
                <a:srgbClr val="FF0000"/>
              </a:solidFill>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3200" b="1" dirty="0" smtClean="0">
                <a:latin typeface="Times New Roman" panose="02020603050405020304" pitchFamily="18" charset="0"/>
                <a:cs typeface="Times New Roman" panose="02020603050405020304" pitchFamily="18" charset="0"/>
              </a:rPr>
              <a:t>Third</a:t>
            </a:r>
            <a:r>
              <a:rPr lang="en-US" sz="3200" b="1" dirty="0">
                <a:latin typeface="Times New Roman" panose="02020603050405020304" pitchFamily="18" charset="0"/>
                <a:cs typeface="Times New Roman" panose="02020603050405020304" pitchFamily="18" charset="0"/>
              </a:rPr>
              <a:t>, that a Jew </a:t>
            </a:r>
            <a:r>
              <a:rPr lang="en-US" sz="3200" b="1" u="sng" dirty="0">
                <a:solidFill>
                  <a:srgbClr val="FF0000"/>
                </a:solidFill>
                <a:latin typeface="Times New Roman" panose="02020603050405020304" pitchFamily="18" charset="0"/>
                <a:cs typeface="Times New Roman" panose="02020603050405020304" pitchFamily="18" charset="0"/>
              </a:rPr>
              <a:t>would drink from a Samaritan’s cup. </a:t>
            </a:r>
          </a:p>
        </p:txBody>
      </p:sp>
    </p:spTree>
    <p:extLst>
      <p:ext uri="{BB962C8B-B14F-4D97-AF65-F5344CB8AC3E}">
        <p14:creationId xmlns:p14="http://schemas.microsoft.com/office/powerpoint/2010/main" val="206989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panose="02020603050405020304" pitchFamily="18" charset="0"/>
                <a:cs typeface="Times New Roman" panose="02020603050405020304" pitchFamily="18" charset="0"/>
              </a:rPr>
              <a:t>B) </a:t>
            </a:r>
            <a:r>
              <a:rPr lang="en-US" b="1" u="sng" dirty="0">
                <a:latin typeface="Times New Roman" panose="02020603050405020304" pitchFamily="18" charset="0"/>
                <a:cs typeface="Times New Roman" panose="02020603050405020304" pitchFamily="18" charset="0"/>
              </a:rPr>
              <a:t>No one is so lost that the Lord cannot find him.</a:t>
            </a:r>
          </a:p>
        </p:txBody>
      </p:sp>
      <p:sp>
        <p:nvSpPr>
          <p:cNvPr id="3" name="Content Placeholder 2"/>
          <p:cNvSpPr>
            <a:spLocks noGrp="1"/>
          </p:cNvSpPr>
          <p:nvPr>
            <p:ph idx="1"/>
          </p:nvPr>
        </p:nvSpPr>
        <p:spPr>
          <a:xfrm>
            <a:off x="457199" y="2209800"/>
            <a:ext cx="7520610" cy="4336774"/>
          </a:xfrm>
        </p:spPr>
        <p:txBody>
          <a:bodyPr>
            <a:noAutofit/>
          </a:bodyPr>
          <a:lstStyle/>
          <a:p>
            <a:pPr algn="ctr"/>
            <a:r>
              <a:rPr lang="en-US" sz="3400" b="1" dirty="0">
                <a:latin typeface="Times New Roman" panose="02020603050405020304" pitchFamily="18" charset="0"/>
                <a:cs typeface="Times New Roman" panose="02020603050405020304" pitchFamily="18" charset="0"/>
              </a:rPr>
              <a:t>4 Now </a:t>
            </a:r>
            <a:r>
              <a:rPr lang="en-US" sz="3400" b="1" u="sng" dirty="0">
                <a:solidFill>
                  <a:srgbClr val="FF0000"/>
                </a:solidFill>
                <a:latin typeface="Times New Roman" panose="02020603050405020304" pitchFamily="18" charset="0"/>
                <a:cs typeface="Times New Roman" panose="02020603050405020304" pitchFamily="18" charset="0"/>
              </a:rPr>
              <a:t>he had to go through Samaria.</a:t>
            </a:r>
            <a:r>
              <a:rPr lang="en-US" sz="3400" b="1" dirty="0">
                <a:latin typeface="Times New Roman" panose="02020603050405020304" pitchFamily="18" charset="0"/>
                <a:cs typeface="Times New Roman" panose="02020603050405020304" pitchFamily="18" charset="0"/>
              </a:rPr>
              <a:t> 5 So he came to a town in Samaria called </a:t>
            </a:r>
            <a:r>
              <a:rPr lang="en-US" sz="3400" b="1" dirty="0" err="1">
                <a:latin typeface="Times New Roman" panose="02020603050405020304" pitchFamily="18" charset="0"/>
                <a:cs typeface="Times New Roman" panose="02020603050405020304" pitchFamily="18" charset="0"/>
              </a:rPr>
              <a:t>Sychar</a:t>
            </a:r>
            <a:r>
              <a:rPr lang="en-US" sz="3400" b="1" dirty="0">
                <a:latin typeface="Times New Roman" panose="02020603050405020304" pitchFamily="18" charset="0"/>
                <a:cs typeface="Times New Roman" panose="02020603050405020304" pitchFamily="18" charset="0"/>
              </a:rPr>
              <a:t>, near the plot of ground Jacob had given to his son Joseph. 6 </a:t>
            </a:r>
            <a:r>
              <a:rPr lang="en-US" sz="3400" b="1" u="sng" dirty="0">
                <a:solidFill>
                  <a:srgbClr val="FF0000"/>
                </a:solidFill>
                <a:latin typeface="Times New Roman" panose="02020603050405020304" pitchFamily="18" charset="0"/>
                <a:cs typeface="Times New Roman" panose="02020603050405020304" pitchFamily="18" charset="0"/>
              </a:rPr>
              <a:t>Jacob’s well was there, and Jesus, tired as he was from the journey</a:t>
            </a:r>
            <a:r>
              <a:rPr lang="en-US" sz="3400" b="1" dirty="0">
                <a:latin typeface="Times New Roman" panose="02020603050405020304" pitchFamily="18" charset="0"/>
                <a:cs typeface="Times New Roman" panose="02020603050405020304" pitchFamily="18" charset="0"/>
              </a:rPr>
              <a:t>, sat down by the well. It was about noon</a:t>
            </a:r>
            <a:r>
              <a:rPr lang="en-U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Jn</a:t>
            </a:r>
            <a:r>
              <a:rPr lang="en-US" sz="3400" b="1" dirty="0" smtClean="0">
                <a:latin typeface="Times New Roman" panose="02020603050405020304" pitchFamily="18" charset="0"/>
                <a:cs typeface="Times New Roman" panose="02020603050405020304" pitchFamily="18" charset="0"/>
              </a:rPr>
              <a:t> </a:t>
            </a:r>
            <a:r>
              <a:rPr lang="en-US" sz="3400" b="1" dirty="0" smtClean="0">
                <a:latin typeface="Times New Roman" panose="02020603050405020304" pitchFamily="18" charset="0"/>
                <a:cs typeface="Times New Roman" panose="02020603050405020304" pitchFamily="18" charset="0"/>
              </a:rPr>
              <a:t>4:4</a:t>
            </a:r>
            <a:endParaRPr lang="en-US" sz="3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61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a:latin typeface="Times New Roman" panose="02020603050405020304" pitchFamily="18" charset="0"/>
                <a:cs typeface="Times New Roman" panose="02020603050405020304" pitchFamily="18" charset="0"/>
              </a:rPr>
              <a:t>St. John of </a:t>
            </a:r>
            <a:r>
              <a:rPr lang="en-US" sz="4000" b="1" u="sng" dirty="0" err="1" smtClean="0">
                <a:latin typeface="Times New Roman" panose="02020603050405020304" pitchFamily="18" charset="0"/>
                <a:cs typeface="Times New Roman" panose="02020603050405020304" pitchFamily="18" charset="0"/>
              </a:rPr>
              <a:t>Kronstadt</a:t>
            </a:r>
            <a:endParaRPr lang="en-US"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199" y="2209800"/>
            <a:ext cx="7609774" cy="4414380"/>
          </a:xfrm>
        </p:spPr>
        <p:txBody>
          <a:bodyPr>
            <a:normAutofit/>
          </a:bodyPr>
          <a:lstStyle/>
          <a:p>
            <a:pPr algn="ctr"/>
            <a:r>
              <a:rPr lang="en-US" sz="3600" dirty="0"/>
              <a:t>"</a:t>
            </a:r>
            <a:r>
              <a:rPr lang="en-US" sz="4000" b="1" u="sng" dirty="0">
                <a:solidFill>
                  <a:srgbClr val="FF0000"/>
                </a:solidFill>
                <a:latin typeface="Times New Roman" panose="02020603050405020304" pitchFamily="18" charset="0"/>
                <a:cs typeface="Times New Roman" panose="02020603050405020304" pitchFamily="18" charset="0"/>
              </a:rPr>
              <a:t>Our wickedness shall not overpower the unspeakable goodness and mercy of God</a:t>
            </a:r>
            <a:r>
              <a:rPr lang="en-US" sz="4000" b="1" dirty="0">
                <a:latin typeface="Times New Roman" panose="02020603050405020304" pitchFamily="18" charset="0"/>
                <a:cs typeface="Times New Roman" panose="02020603050405020304" pitchFamily="18" charset="0"/>
              </a:rPr>
              <a:t>; our dullness shall not overpower God's wisdom, nor our infirmity God's omnipotence</a:t>
            </a:r>
            <a:r>
              <a:rPr lang="en-US" sz="40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75065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panose="02020603050405020304" pitchFamily="18" charset="0"/>
                <a:cs typeface="Times New Roman" panose="02020603050405020304" pitchFamily="18" charset="0"/>
              </a:rPr>
              <a:t>C) </a:t>
            </a:r>
            <a:r>
              <a:rPr lang="en-US" b="1" u="sng" dirty="0">
                <a:latin typeface="Times New Roman" panose="02020603050405020304" pitchFamily="18" charset="0"/>
                <a:cs typeface="Times New Roman" panose="02020603050405020304" pitchFamily="18" charset="0"/>
              </a:rPr>
              <a:t>No one can be saved without facing his sinful past.</a:t>
            </a:r>
          </a:p>
        </p:txBody>
      </p:sp>
      <p:sp>
        <p:nvSpPr>
          <p:cNvPr id="3" name="Content Placeholder 2"/>
          <p:cNvSpPr>
            <a:spLocks noGrp="1"/>
          </p:cNvSpPr>
          <p:nvPr>
            <p:ph idx="1"/>
          </p:nvPr>
        </p:nvSpPr>
        <p:spPr>
          <a:xfrm>
            <a:off x="457199" y="2209800"/>
            <a:ext cx="7798576" cy="4397219"/>
          </a:xfrm>
        </p:spPr>
        <p:txBody>
          <a:bodyPr>
            <a:noAutofit/>
          </a:bodyPr>
          <a:lstStyle/>
          <a:p>
            <a:pPr algn="ctr"/>
            <a:r>
              <a:rPr lang="en-US" sz="2800" b="1" dirty="0">
                <a:latin typeface="Times New Roman" panose="02020603050405020304" pitchFamily="18" charset="0"/>
                <a:cs typeface="Times New Roman" panose="02020603050405020304" pitchFamily="18" charset="0"/>
              </a:rPr>
              <a:t>16 He told her, </a:t>
            </a:r>
            <a:r>
              <a:rPr lang="en-US" sz="2800" b="1" u="sng" dirty="0">
                <a:solidFill>
                  <a:srgbClr val="FF0000"/>
                </a:solidFill>
                <a:latin typeface="Times New Roman" panose="02020603050405020304" pitchFamily="18" charset="0"/>
                <a:cs typeface="Times New Roman" panose="02020603050405020304" pitchFamily="18" charset="0"/>
              </a:rPr>
              <a:t>“Go, call your husband and come back.”</a:t>
            </a:r>
          </a:p>
          <a:p>
            <a:pPr algn="ctr"/>
            <a:r>
              <a:rPr lang="en-US" sz="2800" b="1" dirty="0">
                <a:latin typeface="Times New Roman" panose="02020603050405020304" pitchFamily="18" charset="0"/>
                <a:cs typeface="Times New Roman" panose="02020603050405020304" pitchFamily="18" charset="0"/>
              </a:rPr>
              <a:t>17</a:t>
            </a:r>
            <a:r>
              <a:rPr lang="en-US" sz="2800" b="1" u="sng" dirty="0">
                <a:solidFill>
                  <a:srgbClr val="FF0000"/>
                </a:solidFill>
                <a:latin typeface="Times New Roman" panose="02020603050405020304" pitchFamily="18" charset="0"/>
                <a:cs typeface="Times New Roman" panose="02020603050405020304" pitchFamily="18" charset="0"/>
              </a:rPr>
              <a:t> “I have no husband,” </a:t>
            </a:r>
            <a:r>
              <a:rPr lang="en-US" sz="2800" b="1" dirty="0">
                <a:latin typeface="Times New Roman" panose="02020603050405020304" pitchFamily="18" charset="0"/>
                <a:cs typeface="Times New Roman" panose="02020603050405020304" pitchFamily="18" charset="0"/>
              </a:rPr>
              <a:t>she replied.</a:t>
            </a:r>
          </a:p>
          <a:p>
            <a:pPr algn="ctr"/>
            <a:r>
              <a:rPr lang="en-US" sz="2800" b="1" dirty="0">
                <a:latin typeface="Times New Roman" panose="02020603050405020304" pitchFamily="18" charset="0"/>
                <a:cs typeface="Times New Roman" panose="02020603050405020304" pitchFamily="18" charset="0"/>
              </a:rPr>
              <a:t>Jesus said to her, “You are right when you say you have no husband. 18 The fact is, you have had five husbands, and the man you now have is not your husband. What </a:t>
            </a:r>
            <a:r>
              <a:rPr lang="en-US" sz="2800" b="1" u="sng" dirty="0">
                <a:solidFill>
                  <a:srgbClr val="FF0000"/>
                </a:solidFill>
                <a:latin typeface="Times New Roman" panose="02020603050405020304" pitchFamily="18" charset="0"/>
                <a:cs typeface="Times New Roman" panose="02020603050405020304" pitchFamily="18" charset="0"/>
              </a:rPr>
              <a:t>you have just said is quite true.</a:t>
            </a:r>
            <a:r>
              <a:rPr lang="en-US" sz="2800" b="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Jn</a:t>
            </a:r>
            <a:r>
              <a:rPr lang="en-US" sz="2800" dirty="0" smtClean="0">
                <a:latin typeface="Times New Roman" panose="02020603050405020304" pitchFamily="18" charset="0"/>
                <a:cs typeface="Times New Roman" panose="02020603050405020304" pitchFamily="18" charset="0"/>
              </a:rPr>
              <a:t> 4:16-18</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833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645966" cy="1143000"/>
          </a:xfrm>
        </p:spPr>
        <p:txBody>
          <a:bodyPr/>
          <a:lstStyle/>
          <a:p>
            <a:pPr algn="ctr"/>
            <a:r>
              <a:rPr lang="en-US" b="1" u="sng" dirty="0" smtClean="0">
                <a:latin typeface="Times New Roman" panose="02020603050405020304" pitchFamily="18" charset="0"/>
                <a:cs typeface="Times New Roman" panose="02020603050405020304" pitchFamily="18" charset="0"/>
              </a:rPr>
              <a:t>D) </a:t>
            </a:r>
            <a:r>
              <a:rPr lang="en-US" b="1" u="sng" dirty="0">
                <a:latin typeface="Times New Roman" panose="02020603050405020304" pitchFamily="18" charset="0"/>
                <a:cs typeface="Times New Roman" panose="02020603050405020304" pitchFamily="18" charset="0"/>
              </a:rPr>
              <a:t>No one who faces his sinful past will be turned away by Jesus.</a:t>
            </a:r>
          </a:p>
        </p:txBody>
      </p:sp>
      <p:sp>
        <p:nvSpPr>
          <p:cNvPr id="3" name="Content Placeholder 2"/>
          <p:cNvSpPr>
            <a:spLocks noGrp="1"/>
          </p:cNvSpPr>
          <p:nvPr>
            <p:ph idx="1"/>
          </p:nvPr>
        </p:nvSpPr>
        <p:spPr>
          <a:xfrm>
            <a:off x="457199" y="1900901"/>
            <a:ext cx="8279161" cy="4294253"/>
          </a:xfrm>
        </p:spPr>
        <p:txBody>
          <a:bodyPr>
            <a:noAutofit/>
          </a:bodyPr>
          <a:lstStyle/>
          <a:p>
            <a:r>
              <a:rPr lang="en-US" sz="2800" b="1" dirty="0">
                <a:latin typeface="Times New Roman" panose="02020603050405020304" pitchFamily="18" charset="0"/>
                <a:cs typeface="Times New Roman" panose="02020603050405020304" pitchFamily="18" charset="0"/>
              </a:rPr>
              <a:t>25 </a:t>
            </a:r>
            <a:r>
              <a:rPr lang="en-US" sz="2800" dirty="0">
                <a:latin typeface="Times New Roman" panose="02020603050405020304" pitchFamily="18" charset="0"/>
                <a:cs typeface="Times New Roman" panose="02020603050405020304" pitchFamily="18" charset="0"/>
              </a:rPr>
              <a:t>The woman said, “I know that Messiah” (called Christ) “is coming. When he comes, he will explain everything to us.”</a:t>
            </a:r>
          </a:p>
          <a:p>
            <a:r>
              <a:rPr lang="en-US" sz="2800" b="1" dirty="0">
                <a:latin typeface="Times New Roman" panose="02020603050405020304" pitchFamily="18" charset="0"/>
                <a:cs typeface="Times New Roman" panose="02020603050405020304" pitchFamily="18" charset="0"/>
              </a:rPr>
              <a:t>26 </a:t>
            </a:r>
            <a:r>
              <a:rPr lang="en-US" sz="2800" b="1" u="sng" dirty="0">
                <a:solidFill>
                  <a:srgbClr val="FF0000"/>
                </a:solidFill>
                <a:latin typeface="Times New Roman" panose="02020603050405020304" pitchFamily="18" charset="0"/>
                <a:cs typeface="Times New Roman" panose="02020603050405020304" pitchFamily="18" charset="0"/>
              </a:rPr>
              <a:t>Then Jesus declared, “I, the one speaking to you—I am he.</a:t>
            </a:r>
            <a:r>
              <a:rPr lang="en-US" sz="2800" b="1" u="sng" dirty="0" smtClean="0">
                <a:solidFill>
                  <a:srgbClr val="FF000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28</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Then, leaving her water jar, the woman went back to the town and said to the people, </a:t>
            </a:r>
            <a:r>
              <a:rPr lang="en-US" sz="2800" b="1" dirty="0">
                <a:latin typeface="Times New Roman" panose="02020603050405020304" pitchFamily="18" charset="0"/>
                <a:cs typeface="Times New Roman" panose="02020603050405020304" pitchFamily="18" charset="0"/>
              </a:rPr>
              <a:t>29 </a:t>
            </a:r>
            <a:r>
              <a:rPr lang="en-US" sz="2800" b="1" u="sng" dirty="0">
                <a:solidFill>
                  <a:srgbClr val="FF0000"/>
                </a:solidFill>
                <a:latin typeface="Times New Roman" panose="02020603050405020304" pitchFamily="18" charset="0"/>
                <a:cs typeface="Times New Roman" panose="02020603050405020304" pitchFamily="18" charset="0"/>
              </a:rPr>
              <a:t>“Come, see a man who told me everything I ever did. Could this be the Messiah?”</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30 </a:t>
            </a:r>
            <a:r>
              <a:rPr lang="en-US" sz="2800" dirty="0">
                <a:latin typeface="Times New Roman" panose="02020603050405020304" pitchFamily="18" charset="0"/>
                <a:cs typeface="Times New Roman" panose="02020603050405020304" pitchFamily="18" charset="0"/>
              </a:rPr>
              <a:t>They came out of the town and made their way toward him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Jn</a:t>
            </a:r>
            <a:r>
              <a:rPr lang="en-US" sz="2800" dirty="0" smtClean="0">
                <a:latin typeface="Times New Roman" panose="02020603050405020304" pitchFamily="18" charset="0"/>
                <a:cs typeface="Times New Roman" panose="02020603050405020304" pitchFamily="18" charset="0"/>
              </a:rPr>
              <a:t> 4</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3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panose="02020603050405020304" pitchFamily="18" charset="0"/>
                <a:cs typeface="Times New Roman" panose="02020603050405020304" pitchFamily="18" charset="0"/>
              </a:rPr>
              <a:t>E) </a:t>
            </a:r>
            <a:r>
              <a:rPr lang="en-US" b="1" u="sng" dirty="0">
                <a:latin typeface="Times New Roman" panose="02020603050405020304" pitchFamily="18" charset="0"/>
                <a:cs typeface="Times New Roman" panose="02020603050405020304" pitchFamily="18" charset="0"/>
              </a:rPr>
              <a:t>No one who meets Jesus will ever be the same again.</a:t>
            </a:r>
          </a:p>
        </p:txBody>
      </p:sp>
      <p:sp>
        <p:nvSpPr>
          <p:cNvPr id="3" name="Content Placeholder 2"/>
          <p:cNvSpPr>
            <a:spLocks noGrp="1"/>
          </p:cNvSpPr>
          <p:nvPr>
            <p:ph idx="1"/>
          </p:nvPr>
        </p:nvSpPr>
        <p:spPr>
          <a:xfrm>
            <a:off x="457199" y="2209800"/>
            <a:ext cx="8141851" cy="4362897"/>
          </a:xfrm>
        </p:spPr>
        <p:txBody>
          <a:bodyPr>
            <a:normAutofit/>
          </a:bodyPr>
          <a:lstStyle/>
          <a:p>
            <a:pPr algn="ctr"/>
            <a:r>
              <a:rPr lang="en-US" sz="2800" b="1" dirty="0">
                <a:latin typeface="Times New Roman" panose="02020603050405020304" pitchFamily="18" charset="0"/>
                <a:cs typeface="Times New Roman" panose="02020603050405020304" pitchFamily="18" charset="0"/>
              </a:rPr>
              <a:t>28 Then, leaving her water jar, the woman went back to the town and said to the people, 29 </a:t>
            </a:r>
            <a:r>
              <a:rPr lang="en-US" sz="2800" b="1" u="sng" dirty="0">
                <a:solidFill>
                  <a:srgbClr val="FF0000"/>
                </a:solidFill>
                <a:latin typeface="Times New Roman" panose="02020603050405020304" pitchFamily="18" charset="0"/>
                <a:cs typeface="Times New Roman" panose="02020603050405020304" pitchFamily="18" charset="0"/>
              </a:rPr>
              <a:t>“Come, see a man who told me everything I ever did. Could this be the Messiah?”</a:t>
            </a:r>
            <a:r>
              <a:rPr lang="en-US" sz="2800" b="1" dirty="0">
                <a:latin typeface="Times New Roman" panose="02020603050405020304" pitchFamily="18" charset="0"/>
                <a:cs typeface="Times New Roman" panose="02020603050405020304" pitchFamily="18" charset="0"/>
              </a:rPr>
              <a:t> 30 They came out of the town and made their way toward </a:t>
            </a:r>
            <a:r>
              <a:rPr lang="en-US" sz="2800" b="1" dirty="0" smtClean="0">
                <a:latin typeface="Times New Roman" panose="02020603050405020304" pitchFamily="18" charset="0"/>
                <a:cs typeface="Times New Roman" panose="02020603050405020304" pitchFamily="18" charset="0"/>
              </a:rPr>
              <a:t>him…. </a:t>
            </a:r>
            <a:r>
              <a:rPr lang="en-US" sz="2800" b="1" dirty="0">
                <a:latin typeface="Times New Roman" panose="02020603050405020304" pitchFamily="18" charset="0"/>
                <a:cs typeface="Times New Roman" panose="02020603050405020304" pitchFamily="18" charset="0"/>
              </a:rPr>
              <a:t>42 They said to the woman, </a:t>
            </a:r>
            <a:r>
              <a:rPr lang="en-US" sz="2800" b="1" u="sng" dirty="0">
                <a:solidFill>
                  <a:srgbClr val="FF0000"/>
                </a:solidFill>
                <a:latin typeface="Times New Roman" panose="02020603050405020304" pitchFamily="18" charset="0"/>
                <a:cs typeface="Times New Roman" panose="02020603050405020304" pitchFamily="18" charset="0"/>
              </a:rPr>
              <a:t>“We no longer believe just because of what you said; now we have heard for ourselves, and we know that this man really is the Savior of the world.</a:t>
            </a:r>
            <a:r>
              <a:rPr lang="en-US" sz="2800" b="1" u="sng"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Jn</a:t>
            </a:r>
            <a:r>
              <a:rPr lang="en-US" sz="2400" b="1" dirty="0" smtClean="0">
                <a:latin typeface="Times New Roman" panose="02020603050405020304" pitchFamily="18" charset="0"/>
                <a:cs typeface="Times New Roman" panose="02020603050405020304" pitchFamily="18" charset="0"/>
              </a:rPr>
              <a:t> 4</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277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a:latin typeface="Times New Roman" panose="02020603050405020304" pitchFamily="18" charset="0"/>
                <a:cs typeface="Times New Roman" panose="02020603050405020304" pitchFamily="18" charset="0"/>
              </a:rPr>
              <a:t>St. Gregory of </a:t>
            </a:r>
            <a:r>
              <a:rPr lang="en-US" sz="4000" b="1" u="sng" dirty="0" smtClean="0">
                <a:latin typeface="Times New Roman" panose="02020603050405020304" pitchFamily="18" charset="0"/>
                <a:cs typeface="Times New Roman" panose="02020603050405020304" pitchFamily="18" charset="0"/>
              </a:rPr>
              <a:t>Nyssa</a:t>
            </a:r>
            <a:endParaRPr lang="en-US"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199" y="2209800"/>
            <a:ext cx="7867231" cy="4345736"/>
          </a:xfrm>
        </p:spPr>
        <p:txBody>
          <a:bodyPr>
            <a:noAutofit/>
          </a:bodyPr>
          <a:lstStyle/>
          <a:p>
            <a:pPr algn="ctr"/>
            <a:r>
              <a:rPr lang="en-US" sz="4000" u="sng" dirty="0">
                <a:solidFill>
                  <a:srgbClr val="FF0000"/>
                </a:solidFill>
                <a:latin typeface="Times New Roman" panose="02020603050405020304" pitchFamily="18" charset="0"/>
                <a:cs typeface="Times New Roman" panose="02020603050405020304" pitchFamily="18" charset="0"/>
              </a:rPr>
              <a:t>"</a:t>
            </a:r>
            <a:r>
              <a:rPr lang="en-US" sz="4000" b="1" u="sng" dirty="0">
                <a:solidFill>
                  <a:srgbClr val="FF0000"/>
                </a:solidFill>
                <a:latin typeface="Times New Roman" panose="02020603050405020304" pitchFamily="18" charset="0"/>
                <a:cs typeface="Times New Roman" panose="02020603050405020304" pitchFamily="18" charset="0"/>
              </a:rPr>
              <a:t>For virtue is a light and buoyant thing, and all who live in her way </a:t>
            </a:r>
            <a:r>
              <a:rPr lang="en-US" sz="4000" dirty="0">
                <a:latin typeface="Times New Roman" panose="02020603050405020304" pitchFamily="18" charset="0"/>
                <a:cs typeface="Times New Roman" panose="02020603050405020304" pitchFamily="18" charset="0"/>
              </a:rPr>
              <a:t>"fly like clouds" as Isaiah says, "and as doves with their young ones"; but sin is a heavy affair, as another of the prophets says, "sitting upon a talent of lead.</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128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panose="02020603050405020304" pitchFamily="18" charset="0"/>
                <a:cs typeface="Times New Roman" panose="02020603050405020304" pitchFamily="18" charset="0"/>
              </a:rPr>
              <a:t>F) </a:t>
            </a:r>
            <a:r>
              <a:rPr lang="en-US" b="1" u="sng" dirty="0" smtClean="0">
                <a:latin typeface="Times New Roman" panose="02020603050405020304" pitchFamily="18" charset="0"/>
                <a:cs typeface="Times New Roman" panose="02020603050405020304" pitchFamily="18" charset="0"/>
              </a:rPr>
              <a:t>No second hand Faith</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199" y="2209800"/>
            <a:ext cx="8210506" cy="4328575"/>
          </a:xfrm>
        </p:spPr>
        <p:txBody>
          <a:bodyPr>
            <a:noAutofit/>
          </a:bodyPr>
          <a:lstStyle/>
          <a:p>
            <a:pPr algn="ctr"/>
            <a:r>
              <a:rPr lang="en-US" sz="2800" b="1" dirty="0">
                <a:latin typeface="Times New Roman" panose="02020603050405020304" pitchFamily="18" charset="0"/>
                <a:cs typeface="Times New Roman" panose="02020603050405020304" pitchFamily="18" charset="0"/>
              </a:rPr>
              <a:t>40 So when the Samaritans came to him, </a:t>
            </a:r>
            <a:r>
              <a:rPr lang="en-US" sz="2800" b="1" u="sng" dirty="0">
                <a:solidFill>
                  <a:srgbClr val="FF0000"/>
                </a:solidFill>
                <a:latin typeface="Times New Roman" panose="02020603050405020304" pitchFamily="18" charset="0"/>
                <a:cs typeface="Times New Roman" panose="02020603050405020304" pitchFamily="18" charset="0"/>
              </a:rPr>
              <a:t>they urged him to stay with them</a:t>
            </a:r>
            <a:r>
              <a:rPr lang="en-US" sz="2800" b="1" dirty="0">
                <a:latin typeface="Times New Roman" panose="02020603050405020304" pitchFamily="18" charset="0"/>
                <a:cs typeface="Times New Roman" panose="02020603050405020304" pitchFamily="18" charset="0"/>
              </a:rPr>
              <a:t>, and he stayed two days. 41 And because of his words many more became believers.</a:t>
            </a:r>
          </a:p>
          <a:p>
            <a:pPr algn="ctr"/>
            <a:r>
              <a:rPr lang="en-US" sz="2800" b="1" dirty="0">
                <a:latin typeface="Times New Roman" panose="02020603050405020304" pitchFamily="18" charset="0"/>
                <a:cs typeface="Times New Roman" panose="02020603050405020304" pitchFamily="18" charset="0"/>
              </a:rPr>
              <a:t>42 They said to the woman, </a:t>
            </a:r>
            <a:r>
              <a:rPr lang="en-US" sz="2800" b="1" u="sng" dirty="0">
                <a:solidFill>
                  <a:srgbClr val="FF0000"/>
                </a:solidFill>
                <a:latin typeface="Times New Roman" panose="02020603050405020304" pitchFamily="18" charset="0"/>
                <a:cs typeface="Times New Roman" panose="02020603050405020304" pitchFamily="18" charset="0"/>
              </a:rPr>
              <a:t>“We no longer believe just because of what you said</a:t>
            </a:r>
            <a:r>
              <a:rPr lang="en-US" sz="2800" b="1" dirty="0">
                <a:latin typeface="Times New Roman" panose="02020603050405020304" pitchFamily="18" charset="0"/>
                <a:cs typeface="Times New Roman" panose="02020603050405020304" pitchFamily="18" charset="0"/>
              </a:rPr>
              <a:t>; now we have heard for ourselves, and we know that this man really is the Savior of the world.</a:t>
            </a:r>
            <a:r>
              <a:rPr lang="en-US" sz="2800" b="1"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Jn</a:t>
            </a:r>
            <a:r>
              <a:rPr lang="en-US" sz="2800" dirty="0" smtClean="0">
                <a:latin typeface="Times New Roman" panose="02020603050405020304" pitchFamily="18" charset="0"/>
                <a:cs typeface="Times New Roman" panose="02020603050405020304" pitchFamily="18" charset="0"/>
              </a:rPr>
              <a:t> 4</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799568"/>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478</TotalTime>
  <Words>299</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From a Guilty Past to a shameless life </vt:lpstr>
      <vt:lpstr>A) No one is too sinful to be changed.</vt:lpstr>
      <vt:lpstr>B) No one is so lost that the Lord cannot find him.</vt:lpstr>
      <vt:lpstr>St. John of Kronstadt</vt:lpstr>
      <vt:lpstr>C) No one can be saved without facing his sinful past.</vt:lpstr>
      <vt:lpstr>D) No one who faces his sinful past will be turned away by Jesus.</vt:lpstr>
      <vt:lpstr>E) No one who meets Jesus will ever be the same again.</vt:lpstr>
      <vt:lpstr>St. Gregory of Nyssa</vt:lpstr>
      <vt:lpstr>F) No second hand Faith</vt:lpstr>
      <vt:lpstr>St. John Chrysostom </vt:lpstr>
    </vt:vector>
  </TitlesOfParts>
  <Company>gds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Guest User</dc:creator>
  <cp:lastModifiedBy>Fr. Mark Aziz</cp:lastModifiedBy>
  <cp:revision>8</cp:revision>
  <dcterms:created xsi:type="dcterms:W3CDTF">2014-03-21T10:42:55Z</dcterms:created>
  <dcterms:modified xsi:type="dcterms:W3CDTF">2019-03-28T18:19:27Z</dcterms:modified>
</cp:coreProperties>
</file>