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84" r:id="rId5"/>
    <p:sldId id="283" r:id="rId6"/>
    <p:sldId id="259" r:id="rId7"/>
    <p:sldId id="260" r:id="rId8"/>
    <p:sldId id="261" r:id="rId9"/>
    <p:sldId id="275" r:id="rId10"/>
    <p:sldId id="262" r:id="rId11"/>
    <p:sldId id="276" r:id="rId12"/>
    <p:sldId id="277" r:id="rId13"/>
    <p:sldId id="263" r:id="rId14"/>
    <p:sldId id="264" r:id="rId15"/>
    <p:sldId id="266" r:id="rId16"/>
    <p:sldId id="2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ACB4C8-8093-4DDB-8EAF-0AE9E16E6AAB}">
          <p14:sldIdLst>
            <p14:sldId id="256"/>
            <p14:sldId id="257"/>
            <p14:sldId id="258"/>
            <p14:sldId id="284"/>
            <p14:sldId id="283"/>
            <p14:sldId id="259"/>
            <p14:sldId id="260"/>
          </p14:sldIdLst>
        </p14:section>
        <p14:section name="Untitled Section" id="{9DC9AC05-A523-4129-BB59-B58161D4AE33}">
          <p14:sldIdLst>
            <p14:sldId id="261"/>
            <p14:sldId id="275"/>
            <p14:sldId id="262"/>
            <p14:sldId id="276"/>
            <p14:sldId id="277"/>
            <p14:sldId id="263"/>
            <p14:sldId id="264"/>
            <p14:sldId id="266"/>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91" d="100"/>
          <a:sy n="91"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9CBAACF-9BD3-4A20-80C3-081DA2B55E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74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0EEA69-65CA-4451-AA0F-7920C9700B1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41923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88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356827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42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68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85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150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412481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175946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EEA69-65CA-4451-AA0F-7920C9700B1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AACF-9BD3-4A20-80C3-081DA2B55E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EEA69-65CA-4451-AA0F-7920C9700B1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35653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EEA69-65CA-4451-AA0F-7920C9700B18}"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BAACF-9BD3-4A20-80C3-081DA2B55E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24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EEA69-65CA-4451-AA0F-7920C9700B18}"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BAACF-9BD3-4A20-80C3-081DA2B55E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23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EEA69-65CA-4451-AA0F-7920C9700B18}"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1362165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0EEA69-65CA-4451-AA0F-7920C9700B1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AACF-9BD3-4A20-80C3-081DA2B55E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93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0EEA69-65CA-4451-AA0F-7920C9700B1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AACF-9BD3-4A20-80C3-081DA2B55E00}" type="slidenum">
              <a:rPr lang="en-US" smtClean="0"/>
              <a:t>‹#›</a:t>
            </a:fld>
            <a:endParaRPr lang="en-US"/>
          </a:p>
        </p:txBody>
      </p:sp>
    </p:spTree>
    <p:extLst>
      <p:ext uri="{BB962C8B-B14F-4D97-AF65-F5344CB8AC3E}">
        <p14:creationId xmlns:p14="http://schemas.microsoft.com/office/powerpoint/2010/main" val="142263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0EEA69-65CA-4451-AA0F-7920C9700B18}" type="datetimeFigureOut">
              <a:rPr lang="en-US" smtClean="0"/>
              <a:t>12/8/2019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CBAACF-9BD3-4A20-80C3-081DA2B55E00}" type="slidenum">
              <a:rPr lang="en-US" smtClean="0"/>
              <a:t>‹#›</a:t>
            </a:fld>
            <a:endParaRPr lang="en-US"/>
          </a:p>
        </p:txBody>
      </p:sp>
    </p:spTree>
    <p:extLst>
      <p:ext uri="{BB962C8B-B14F-4D97-AF65-F5344CB8AC3E}">
        <p14:creationId xmlns:p14="http://schemas.microsoft.com/office/powerpoint/2010/main" val="27945006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Gnome-emblem-important.sv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siancult.wordpress.com/2015/09/13/playing-with-innocence-chapter-6/" TargetMode="External"/><Relationship Id="rId2" Type="http://schemas.openxmlformats.org/officeDocument/2006/relationships/image" Target="../media/image14.jpg"/><Relationship Id="rId1" Type="http://schemas.openxmlformats.org/officeDocument/2006/relationships/slideLayout" Target="../slideLayouts/slideLayout18.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matttullos.com/fake-news-that-many-christians-believe/" TargetMode="External"/><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sterlingsop.wordpress.com/2015/11/29/daybook-entry-29th-november-advent-sunday/" TargetMode="External"/><Relationship Id="rId2" Type="http://schemas.openxmlformats.org/officeDocument/2006/relationships/image" Target="../media/image16.jpg"/><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forgiveness-sand-summer-send-beach-1767432/" TargetMode="External"/><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18&amp;version=NKJV#fen-NKJV-23757f" TargetMode="External"/><Relationship Id="rId2" Type="http://schemas.openxmlformats.org/officeDocument/2006/relationships/hyperlink" Target="https://www.biblegateway.com/passage/?search=matthew+18&amp;version=NKJV#fen-NKJV-23757e"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matthew+18&amp;version=NKJV#fen-NKJV-23763g"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tribework.blogspot.com/2012/06/freedom-found-in-forgiveness.html" TargetMode="External"/><Relationship Id="rId2" Type="http://schemas.openxmlformats.org/officeDocument/2006/relationships/image" Target="../media/image9.gif"/><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47187" y="5900141"/>
            <a:ext cx="6665822" cy="639996"/>
          </a:xfrm>
        </p:spPr>
        <p:txBody>
          <a:bodyPr>
            <a:noAutofit/>
          </a:bodyPr>
          <a:lstStyle/>
          <a:p>
            <a:pPr algn="l"/>
            <a:r>
              <a:rPr lang="en-US" sz="3200" dirty="0">
                <a:solidFill>
                  <a:schemeClr val="tx1"/>
                </a:solidFill>
                <a:latin typeface="Arial Black" panose="020B0A04020102020204" pitchFamily="34" charset="0"/>
              </a:rPr>
              <a:t>Faithful (Loyal) Friendships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24" y="278675"/>
            <a:ext cx="11537348" cy="5404093"/>
          </a:xfrm>
          <a:prstGeom prst="rect">
            <a:avLst/>
          </a:prstGeom>
        </p:spPr>
      </p:pic>
    </p:spTree>
    <p:extLst>
      <p:ext uri="{BB962C8B-B14F-4D97-AF65-F5344CB8AC3E}">
        <p14:creationId xmlns:p14="http://schemas.microsoft.com/office/powerpoint/2010/main" val="30028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at is forgiveness">
            <a:extLst>
              <a:ext uri="{FF2B5EF4-FFF2-40B4-BE49-F238E27FC236}">
                <a16:creationId xmlns:a16="http://schemas.microsoft.com/office/drawing/2014/main" id="{016CB82E-02D9-45B6-9509-3B7C6D11D3B9}"/>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57176" y="3339101"/>
            <a:ext cx="4728460" cy="24824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F0A820-C407-499A-AB50-A163CC603553}"/>
              </a:ext>
            </a:extLst>
          </p:cNvPr>
          <p:cNvSpPr/>
          <p:nvPr/>
        </p:nvSpPr>
        <p:spPr>
          <a:xfrm>
            <a:off x="914399" y="1145261"/>
            <a:ext cx="10406744" cy="2050690"/>
          </a:xfrm>
          <a:prstGeom prst="rect">
            <a:avLst/>
          </a:prstGeom>
        </p:spPr>
        <p:txBody>
          <a:bodyPr wrap="square">
            <a:spAutoFit/>
          </a:bodyPr>
          <a:lstStyle/>
          <a:p>
            <a:pPr marL="571500" marR="0" indent="-342900">
              <a:lnSpc>
                <a:spcPct val="107000"/>
              </a:lnSpc>
              <a:spcBef>
                <a:spcPts val="0"/>
              </a:spcBef>
              <a:spcAft>
                <a:spcPts val="0"/>
              </a:spcAft>
              <a:buFont typeface="Arial" panose="020B0604020202020204" pitchFamily="34" charset="0"/>
              <a:buChar char="•"/>
            </a:pPr>
            <a:r>
              <a:rPr lang="en-US" sz="2400" b="1" dirty="0">
                <a:latin typeface="Arial Rounded MT Bold" panose="020F0704030504030204" pitchFamily="34" charset="0"/>
                <a:ea typeface="Calibri" panose="020F0502020204030204" pitchFamily="34" charset="0"/>
                <a:cs typeface="Times New Roman" panose="02020603050405020304" pitchFamily="18" charset="0"/>
              </a:rPr>
              <a:t>The first stage of forgiveness is the decision not to try to inflict a reciprocal amount of pain on everyone who has caused hurt. </a:t>
            </a:r>
          </a:p>
          <a:p>
            <a:pPr marL="228600">
              <a:lnSpc>
                <a:spcPct val="107000"/>
              </a:lnSpc>
            </a:pPr>
            <a:endParaRPr lang="en-US" sz="2400" b="1" dirty="0">
              <a:latin typeface="Arial Rounded MT Bold" panose="020F0704030504030204" pitchFamily="34" charset="0"/>
            </a:endParaRPr>
          </a:p>
          <a:p>
            <a:pPr marL="514350" indent="-285750">
              <a:lnSpc>
                <a:spcPct val="107000"/>
              </a:lnSpc>
              <a:buFont typeface="Arial" panose="020B0604020202020204" pitchFamily="34" charset="0"/>
              <a:buChar char="•"/>
            </a:pPr>
            <a:r>
              <a:rPr lang="en-US" sz="2400" b="1" dirty="0">
                <a:latin typeface="Arial Rounded MT Bold" panose="020F0704030504030204" pitchFamily="34" charset="0"/>
              </a:rPr>
              <a:t>Letting go of vengeance doesn’t mean letting go of justice.</a:t>
            </a:r>
            <a:r>
              <a:rPr lang="en-US" sz="2400" dirty="0">
                <a:latin typeface="Arial Rounded MT Bold" panose="020F0704030504030204" pitchFamily="34" charset="0"/>
              </a:rPr>
              <a:t> </a:t>
            </a:r>
          </a:p>
          <a:p>
            <a:pPr marL="685800" marR="0">
              <a:lnSpc>
                <a:spcPct val="107000"/>
              </a:lnSpc>
              <a:spcBef>
                <a:spcPts val="0"/>
              </a:spcBef>
              <a:spcAft>
                <a:spcPts val="0"/>
              </a:spcAft>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WHEN I FORGIVE YOU,  I GIVE UP THE RIGHT TO HURT YOU BACK!</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 up of a sign&#10;&#10;Description automatically generated">
            <a:extLst>
              <a:ext uri="{FF2B5EF4-FFF2-40B4-BE49-F238E27FC236}">
                <a16:creationId xmlns:a16="http://schemas.microsoft.com/office/drawing/2014/main" id="{2E5C19A3-FE93-4E4C-B3EE-26530B7CBE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844578" y="3339101"/>
            <a:ext cx="2240548" cy="2240548"/>
          </a:xfrm>
          <a:prstGeom prst="rect">
            <a:avLst/>
          </a:prstGeom>
        </p:spPr>
      </p:pic>
      <p:sp>
        <p:nvSpPr>
          <p:cNvPr id="10" name="TextBox 9">
            <a:extLst>
              <a:ext uri="{FF2B5EF4-FFF2-40B4-BE49-F238E27FC236}">
                <a16:creationId xmlns:a16="http://schemas.microsoft.com/office/drawing/2014/main" id="{A507A6B9-F0AB-4458-9B8F-6FF59E0BBA72}"/>
              </a:ext>
            </a:extLst>
          </p:cNvPr>
          <p:cNvSpPr txBox="1"/>
          <p:nvPr/>
        </p:nvSpPr>
        <p:spPr>
          <a:xfrm>
            <a:off x="674915" y="4871603"/>
            <a:ext cx="152400" cy="6463308"/>
          </a:xfrm>
          <a:prstGeom prst="rect">
            <a:avLst/>
          </a:prstGeom>
          <a:noFill/>
        </p:spPr>
        <p:txBody>
          <a:bodyPr wrap="square" rtlCol="0">
            <a:spAutoFit/>
          </a:bodyPr>
          <a:lstStyle/>
          <a:p>
            <a:r>
              <a:rPr lang="en-US" sz="900">
                <a:hlinkClick r:id="rId4" tooltip="https://commons.wikimedia.org/wiki/File:Gnome-emblem-important.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27045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23258" y="1045029"/>
            <a:ext cx="9910354" cy="4794069"/>
          </a:xfrm>
        </p:spPr>
        <p:txBody>
          <a:bodyPr>
            <a:normAutofit/>
          </a:bodyPr>
          <a:lstStyle/>
          <a:p>
            <a:pPr marL="0" indent="0" algn="ctr">
              <a:buNone/>
            </a:pPr>
            <a:r>
              <a:rPr lang="en-US" sz="4400" b="1" dirty="0">
                <a:solidFill>
                  <a:schemeClr val="tx1"/>
                </a:solidFill>
                <a:latin typeface="Broadway" panose="04040905080B02020502" pitchFamily="82" charset="0"/>
              </a:rPr>
              <a:t>                              O</a:t>
            </a:r>
            <a:r>
              <a:rPr lang="en-US" sz="4400" b="1" dirty="0">
                <a:solidFill>
                  <a:srgbClr val="0070C0"/>
                </a:solidFill>
                <a:latin typeface="Broadway" panose="04040905080B02020502" pitchFamily="82" charset="0"/>
              </a:rPr>
              <a:t>p</a:t>
            </a:r>
            <a:r>
              <a:rPr lang="en-US" sz="4400" b="1" dirty="0">
                <a:solidFill>
                  <a:schemeClr val="tx1"/>
                </a:solidFill>
                <a:latin typeface="Broadway" panose="04040905080B02020502" pitchFamily="82" charset="0"/>
              </a:rPr>
              <a:t>e</a:t>
            </a:r>
            <a:r>
              <a:rPr lang="en-US" sz="4400" b="1" dirty="0">
                <a:solidFill>
                  <a:srgbClr val="0070C0"/>
                </a:solidFill>
                <a:latin typeface="Broadway" panose="04040905080B02020502" pitchFamily="82" charset="0"/>
              </a:rPr>
              <a:t>n</a:t>
            </a:r>
            <a:r>
              <a:rPr lang="en-US" sz="4400" b="1" dirty="0">
                <a:solidFill>
                  <a:schemeClr val="tx1"/>
                </a:solidFill>
                <a:latin typeface="Broadway" panose="04040905080B02020502" pitchFamily="82" charset="0"/>
              </a:rPr>
              <a:t> Y</a:t>
            </a:r>
            <a:r>
              <a:rPr lang="en-US" sz="4400" b="1" dirty="0">
                <a:solidFill>
                  <a:srgbClr val="0070C0"/>
                </a:solidFill>
                <a:latin typeface="Broadway" panose="04040905080B02020502" pitchFamily="82" charset="0"/>
              </a:rPr>
              <a:t>o</a:t>
            </a:r>
            <a:r>
              <a:rPr lang="en-US" sz="4400" b="1" dirty="0">
                <a:solidFill>
                  <a:schemeClr val="tx1"/>
                </a:solidFill>
                <a:latin typeface="Broadway" panose="04040905080B02020502" pitchFamily="82" charset="0"/>
              </a:rPr>
              <a:t>u</a:t>
            </a:r>
            <a:r>
              <a:rPr lang="en-US" sz="4400" b="1" dirty="0">
                <a:solidFill>
                  <a:srgbClr val="0070C0"/>
                </a:solidFill>
                <a:latin typeface="Broadway" panose="04040905080B02020502" pitchFamily="82" charset="0"/>
              </a:rPr>
              <a:t>r</a:t>
            </a:r>
            <a:r>
              <a:rPr lang="en-US" sz="4400" b="1" dirty="0">
                <a:solidFill>
                  <a:schemeClr val="tx1"/>
                </a:solidFill>
                <a:latin typeface="Broadway" panose="04040905080B02020502" pitchFamily="82" charset="0"/>
              </a:rPr>
              <a:t> E</a:t>
            </a:r>
            <a:r>
              <a:rPr lang="en-US" sz="4400" b="1" dirty="0">
                <a:solidFill>
                  <a:srgbClr val="0070C0"/>
                </a:solidFill>
                <a:latin typeface="Broadway" panose="04040905080B02020502" pitchFamily="82" charset="0"/>
              </a:rPr>
              <a:t>y</a:t>
            </a:r>
            <a:r>
              <a:rPr lang="en-US" sz="4400" b="1" dirty="0">
                <a:solidFill>
                  <a:schemeClr val="tx1"/>
                </a:solidFill>
                <a:latin typeface="Broadway" panose="04040905080B02020502" pitchFamily="82" charset="0"/>
              </a:rPr>
              <a:t>e</a:t>
            </a:r>
            <a:r>
              <a:rPr lang="en-US" sz="4400" b="1" dirty="0">
                <a:solidFill>
                  <a:srgbClr val="0070C0"/>
                </a:solidFill>
                <a:latin typeface="Broadway" panose="04040905080B02020502" pitchFamily="82" charset="0"/>
              </a:rPr>
              <a:t>s</a:t>
            </a:r>
            <a:r>
              <a:rPr lang="en-US" sz="4400" b="1" dirty="0">
                <a:solidFill>
                  <a:schemeClr val="tx1"/>
                </a:solidFill>
                <a:latin typeface="Broadway" panose="04040905080B02020502" pitchFamily="82" charset="0"/>
              </a:rPr>
              <a:t> </a:t>
            </a:r>
          </a:p>
          <a:p>
            <a:endParaRPr lang="en-US" sz="3600" dirty="0"/>
          </a:p>
          <a:p>
            <a:pPr marL="0" indent="0">
              <a:buNone/>
            </a:pPr>
            <a:endParaRPr lang="en-US" sz="3600" b="1" dirty="0">
              <a:latin typeface="Arial Rounded MT Bold" panose="020F0704030504030204" pitchFamily="34" charset="0"/>
            </a:endParaRPr>
          </a:p>
          <a:p>
            <a:r>
              <a:rPr lang="en-US" sz="2800" dirty="0">
                <a:solidFill>
                  <a:srgbClr val="0070C0"/>
                </a:solidFill>
                <a:latin typeface="Arial Rounded MT Bold" panose="020F0704030504030204" pitchFamily="34" charset="0"/>
              </a:rPr>
              <a:t>The next stage of forgiveness involves a new way of seeing and feeling. </a:t>
            </a:r>
          </a:p>
          <a:p>
            <a:pPr algn="ctr"/>
            <a:r>
              <a:rPr lang="en-US" sz="2800" dirty="0">
                <a:solidFill>
                  <a:srgbClr val="0070C0"/>
                </a:solidFill>
                <a:latin typeface="Arial Rounded MT Bold" panose="020F0704030504030204" pitchFamily="34" charset="0"/>
              </a:rPr>
              <a:t>When we forgive each other, we do not ignore the hurts, but we see beyond them.</a:t>
            </a:r>
          </a:p>
        </p:txBody>
      </p:sp>
      <p:pic>
        <p:nvPicPr>
          <p:cNvPr id="4" name="Picture 3" descr="A mirror in a dark room&#10;&#10;Description automatically generated">
            <a:extLst>
              <a:ext uri="{FF2B5EF4-FFF2-40B4-BE49-F238E27FC236}">
                <a16:creationId xmlns:a16="http://schemas.microsoft.com/office/drawing/2014/main" id="{3FDB9EC9-390F-410A-BA00-57E888C09F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365128" y="1045029"/>
            <a:ext cx="4228039" cy="2367702"/>
          </a:xfrm>
          <a:prstGeom prst="rect">
            <a:avLst/>
          </a:prstGeom>
        </p:spPr>
      </p:pic>
      <p:sp>
        <p:nvSpPr>
          <p:cNvPr id="5" name="TextBox 4">
            <a:extLst>
              <a:ext uri="{FF2B5EF4-FFF2-40B4-BE49-F238E27FC236}">
                <a16:creationId xmlns:a16="http://schemas.microsoft.com/office/drawing/2014/main" id="{2AE1F9E1-C9CD-45EF-BEF0-0BD0750CB71C}"/>
              </a:ext>
            </a:extLst>
          </p:cNvPr>
          <p:cNvSpPr txBox="1"/>
          <p:nvPr/>
        </p:nvSpPr>
        <p:spPr>
          <a:xfrm>
            <a:off x="3021948" y="6547697"/>
            <a:ext cx="3810000" cy="230832"/>
          </a:xfrm>
          <a:prstGeom prst="rect">
            <a:avLst/>
          </a:prstGeom>
          <a:noFill/>
        </p:spPr>
        <p:txBody>
          <a:bodyPr wrap="square" rtlCol="0">
            <a:spAutoFit/>
          </a:bodyPr>
          <a:lstStyle/>
          <a:p>
            <a:r>
              <a:rPr lang="en-US" sz="900">
                <a:hlinkClick r:id="rId3" tooltip="https://asiancult.wordpress.com/2015/09/13/playing-with-innocence-chapter-6/"/>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93632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70856" y="751114"/>
            <a:ext cx="10493829" cy="5355772"/>
          </a:xfrm>
        </p:spPr>
        <p:txBody>
          <a:bodyPr>
            <a:normAutofit fontScale="85000" lnSpcReduction="20000"/>
          </a:bodyPr>
          <a:lstStyle/>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endParaRPr lang="en-US" b="1" dirty="0">
              <a:latin typeface="Arial Rounded MT Bold" panose="020F0704030504030204" pitchFamily="34" charset="0"/>
            </a:endParaRPr>
          </a:p>
          <a:p>
            <a:pPr marL="0" indent="0">
              <a:buNone/>
            </a:pPr>
            <a:r>
              <a:rPr lang="en-US" sz="2800" b="1" dirty="0">
                <a:latin typeface="Arial Rounded MT Bold" panose="020F0704030504030204" pitchFamily="34" charset="0"/>
              </a:rPr>
              <a:t>The third stage of forgiving, the one that shows you have begun to make some real progress, is when you find yourself wishing the other person well.</a:t>
            </a:r>
          </a:p>
          <a:p>
            <a:pPr marL="0" indent="0">
              <a:buNone/>
            </a:pPr>
            <a:r>
              <a:rPr lang="en-US" sz="2800" b="1" u="sng" dirty="0">
                <a:solidFill>
                  <a:schemeClr val="accent2">
                    <a:lumMod val="75000"/>
                  </a:schemeClr>
                </a:solidFill>
                <a:latin typeface="Arial Rounded MT Bold" panose="020F0704030504030204" pitchFamily="34" charset="0"/>
              </a:rPr>
              <a:t>God </a:t>
            </a:r>
            <a:r>
              <a:rPr lang="en-US" sz="2800" b="1" u="sng" dirty="0">
                <a:solidFill>
                  <a:srgbClr val="FF0000"/>
                </a:solidFill>
                <a:latin typeface="Arial Rounded MT Bold" panose="020F0704030504030204" pitchFamily="34" charset="0"/>
              </a:rPr>
              <a:t>commands </a:t>
            </a:r>
            <a:r>
              <a:rPr lang="en-US" sz="2800" b="1" u="sng" dirty="0">
                <a:solidFill>
                  <a:schemeClr val="accent2">
                    <a:lumMod val="75000"/>
                  </a:schemeClr>
                </a:solidFill>
                <a:latin typeface="Arial Rounded MT Bold" panose="020F0704030504030204" pitchFamily="34" charset="0"/>
              </a:rPr>
              <a:t>forgiving because to refuse to forgive means I allow the one who hurt me to keep me chained in a prison of bitterness and resentment.</a:t>
            </a:r>
            <a:endParaRPr lang="en-US" sz="2800" dirty="0">
              <a:solidFill>
                <a:schemeClr val="accent2">
                  <a:lumMod val="75000"/>
                </a:schemeClr>
              </a:solidFill>
              <a:latin typeface="Arial Rounded MT Bold" panose="020F0704030504030204" pitchFamily="34" charset="0"/>
            </a:endParaRPr>
          </a:p>
          <a:p>
            <a:pPr marL="0" indent="0">
              <a:buNone/>
            </a:pPr>
            <a:endParaRPr lang="en-US" sz="2000" dirty="0">
              <a:solidFill>
                <a:srgbClr val="FF0000"/>
              </a:solidFill>
              <a:latin typeface="Century Schoolbook" panose="02040604050505020304" pitchFamily="18" charset="0"/>
            </a:endParaRPr>
          </a:p>
        </p:txBody>
      </p:sp>
      <p:pic>
        <p:nvPicPr>
          <p:cNvPr id="12" name="Picture 11" descr="A close up of a device&#10;&#10;Description automatically generated">
            <a:extLst>
              <a:ext uri="{FF2B5EF4-FFF2-40B4-BE49-F238E27FC236}">
                <a16:creationId xmlns:a16="http://schemas.microsoft.com/office/drawing/2014/main" id="{809365CF-69D6-41FA-93A2-3DA7C417340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103912" y="656770"/>
            <a:ext cx="4321631" cy="2881087"/>
          </a:xfrm>
          <a:prstGeom prst="rect">
            <a:avLst/>
          </a:prstGeom>
        </p:spPr>
      </p:pic>
      <p:sp>
        <p:nvSpPr>
          <p:cNvPr id="13" name="TextBox 12">
            <a:extLst>
              <a:ext uri="{FF2B5EF4-FFF2-40B4-BE49-F238E27FC236}">
                <a16:creationId xmlns:a16="http://schemas.microsoft.com/office/drawing/2014/main" id="{DE6EE360-A0D5-412D-BC03-87DD85C7A3C8}"/>
              </a:ext>
            </a:extLst>
          </p:cNvPr>
          <p:cNvSpPr txBox="1"/>
          <p:nvPr/>
        </p:nvSpPr>
        <p:spPr>
          <a:xfrm>
            <a:off x="4158342" y="3673060"/>
            <a:ext cx="4125686" cy="230832"/>
          </a:xfrm>
          <a:prstGeom prst="rect">
            <a:avLst/>
          </a:prstGeom>
          <a:noFill/>
        </p:spPr>
        <p:txBody>
          <a:bodyPr wrap="square" rtlCol="0">
            <a:spAutoFit/>
          </a:bodyPr>
          <a:lstStyle/>
          <a:p>
            <a:r>
              <a:rPr lang="en-US" sz="900" dirty="0">
                <a:hlinkClick r:id="rId3" tooltip="http://matttullos.com/fake-news-that-many-christians-believe/"/>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54706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D9118FE-2050-44A6-A4E9-5EFBDC15DB5F}"/>
              </a:ext>
            </a:extLst>
          </p:cNvPr>
          <p:cNvSpPr>
            <a:spLocks noGrp="1"/>
          </p:cNvSpPr>
          <p:nvPr>
            <p:ph sz="quarter" idx="13"/>
          </p:nvPr>
        </p:nvSpPr>
        <p:spPr>
          <a:xfrm>
            <a:off x="832207" y="772887"/>
            <a:ext cx="10412736" cy="5093658"/>
          </a:xfrm>
        </p:spPr>
        <p:txBody>
          <a:bodyPr>
            <a:normAutofit/>
          </a:bodyPr>
          <a:lstStyle/>
          <a:p>
            <a:endParaRPr lang="en-US" b="1" u="sng" dirty="0"/>
          </a:p>
          <a:p>
            <a:pPr marL="0" indent="0" algn="ctr">
              <a:buNone/>
            </a:pPr>
            <a:r>
              <a:rPr lang="en-US" b="1" dirty="0">
                <a:solidFill>
                  <a:srgbClr val="FF0000"/>
                </a:solidFill>
                <a:latin typeface="Arial Rounded MT Bold" panose="020F0704030504030204" pitchFamily="34" charset="0"/>
              </a:rPr>
              <a:t>When the miracle of forgiveness takes place, it </a:t>
            </a:r>
          </a:p>
          <a:p>
            <a:pPr marL="0" indent="0">
              <a:buNone/>
            </a:pPr>
            <a:r>
              <a:rPr lang="en-US" b="1" dirty="0">
                <a:solidFill>
                  <a:srgbClr val="FF0000"/>
                </a:solidFill>
                <a:latin typeface="Arial Rounded MT Bold" panose="020F0704030504030204" pitchFamily="34" charset="0"/>
              </a:rPr>
              <a:t>                           leads to the healing of a broken friendship**</a:t>
            </a:r>
            <a:endParaRPr lang="en-US" dirty="0">
              <a:solidFill>
                <a:srgbClr val="FF0000"/>
              </a:solidFill>
              <a:latin typeface="Arial Rounded MT Bold" panose="020F0704030504030204" pitchFamily="34" charset="0"/>
            </a:endParaRPr>
          </a:p>
          <a:p>
            <a:pPr marL="0" lvl="0" indent="0">
              <a:buNone/>
            </a:pPr>
            <a:r>
              <a:rPr lang="en-US" sz="2000" dirty="0">
                <a:latin typeface="Arial Black" panose="020B0A04020102020204" pitchFamily="34" charset="0"/>
              </a:rPr>
              <a:t>“Now all things are of God, who has reconciled us to Himself through Jesus Christ, and has given us the ministry of reconciliation, </a:t>
            </a:r>
            <a:r>
              <a:rPr lang="en-US" sz="2000" baseline="30000" dirty="0">
                <a:latin typeface="Arial Black" panose="020B0A04020102020204" pitchFamily="34" charset="0"/>
              </a:rPr>
              <a:t>19 </a:t>
            </a:r>
            <a:r>
              <a:rPr lang="en-US" sz="2000" dirty="0">
                <a:latin typeface="Arial Black" panose="020B0A04020102020204" pitchFamily="34" charset="0"/>
              </a:rPr>
              <a:t>that is, that God was in Christ reconciling the world to Himself, not imputing their trespasses to them, and has committed to us the word of reconciliation.”                            </a:t>
            </a:r>
          </a:p>
          <a:p>
            <a:pPr marL="0" lvl="0" indent="0">
              <a:buNone/>
            </a:pPr>
            <a:r>
              <a:rPr lang="en-US" sz="2000" dirty="0">
                <a:latin typeface="Arial Black" panose="020B0A04020102020204" pitchFamily="34" charset="0"/>
              </a:rPr>
              <a:t>                                           ~2 Corinthians 5:18</a:t>
            </a:r>
          </a:p>
          <a:p>
            <a:pPr marL="0" indent="0">
              <a:buNone/>
            </a:pPr>
            <a:r>
              <a:rPr lang="en-US" b="1" u="sng" dirty="0">
                <a:latin typeface="Arial Rounded MT Bold" panose="020F0704030504030204" pitchFamily="34" charset="0"/>
              </a:rPr>
              <a:t>As a general rule, where there is hurt, I am both the victim of and the agent of wrongdoing</a:t>
            </a:r>
            <a:endParaRPr lang="en-US" dirty="0">
              <a:latin typeface="Arial Rounded MT Bold" panose="020F0704030504030204" pitchFamily="34" charset="0"/>
            </a:endParaRP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01934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25434" y="740229"/>
            <a:ext cx="10394707" cy="5236027"/>
          </a:xfrm>
        </p:spPr>
        <p:txBody>
          <a:bodyPr>
            <a:normAutofit/>
          </a:bodyPr>
          <a:lstStyle/>
          <a:p>
            <a:pPr marL="0" indent="0">
              <a:buNone/>
            </a:pPr>
            <a:endParaRPr lang="en-US" b="1" u="sng" dirty="0"/>
          </a:p>
          <a:p>
            <a:r>
              <a:rPr lang="en-US" b="1" dirty="0">
                <a:latin typeface="Arial Black" panose="020B0A04020102020204" pitchFamily="34" charset="0"/>
              </a:rPr>
              <a:t>Because reconciliation is the </a:t>
            </a:r>
            <a:r>
              <a:rPr lang="en-US" sz="3600" b="1" i="1" dirty="0">
                <a:latin typeface="Bradley Hand ITC" panose="03070402050302030203" pitchFamily="66" charset="0"/>
              </a:rPr>
              <a:t>healing</a:t>
            </a:r>
            <a:r>
              <a:rPr lang="en-US" b="1" dirty="0">
                <a:latin typeface="Arial Black" panose="020B0A04020102020204" pitchFamily="34" charset="0"/>
              </a:rPr>
              <a:t> </a:t>
            </a:r>
          </a:p>
          <a:p>
            <a:pPr marL="0" indent="0">
              <a:buNone/>
            </a:pPr>
            <a:r>
              <a:rPr lang="en-US" b="1" dirty="0">
                <a:latin typeface="Arial Black" panose="020B0A04020102020204" pitchFamily="34" charset="0"/>
              </a:rPr>
              <a:t>of our deepest longing, </a:t>
            </a:r>
          </a:p>
          <a:p>
            <a:pPr marL="0" indent="0">
              <a:buNone/>
            </a:pPr>
            <a:r>
              <a:rPr lang="en-US" b="1" dirty="0">
                <a:latin typeface="Arial Black" panose="020B0A04020102020204" pitchFamily="34" charset="0"/>
              </a:rPr>
              <a:t>it is never too late to seek it</a:t>
            </a:r>
            <a:r>
              <a:rPr lang="en-US" dirty="0">
                <a:latin typeface="Arial Black" panose="020B0A04020102020204" pitchFamily="34" charset="0"/>
              </a:rPr>
              <a:t>. </a:t>
            </a:r>
          </a:p>
          <a:p>
            <a:pPr marL="0" indent="0">
              <a:buNone/>
            </a:pPr>
            <a:endParaRPr lang="en-US" b="1" dirty="0">
              <a:latin typeface="Arial Black" panose="020B0A04020102020204" pitchFamily="34" charset="0"/>
            </a:endParaRPr>
          </a:p>
          <a:p>
            <a:pPr>
              <a:buFont typeface="Arial" panose="020B0604020202020204" pitchFamily="34" charset="0"/>
              <a:buChar char="•"/>
            </a:pPr>
            <a:r>
              <a:rPr lang="en-US" b="1" dirty="0">
                <a:latin typeface="Arial Black" panose="020B0A04020102020204" pitchFamily="34" charset="0"/>
              </a:rPr>
              <a:t>It is longing for their spiritual </a:t>
            </a:r>
            <a:r>
              <a:rPr lang="en-US" sz="3600" b="1" dirty="0">
                <a:latin typeface="Bradley Hand ITC" panose="03070402050302030203" pitchFamily="66" charset="0"/>
              </a:rPr>
              <a:t>well-being</a:t>
            </a:r>
            <a:r>
              <a:rPr lang="en-US" b="1" dirty="0">
                <a:latin typeface="Arial Black" panose="020B0A04020102020204" pitchFamily="34" charset="0"/>
              </a:rPr>
              <a:t>,</a:t>
            </a:r>
          </a:p>
          <a:p>
            <a:pPr marL="0" indent="0">
              <a:buNone/>
            </a:pPr>
            <a:r>
              <a:rPr lang="en-US" b="1" dirty="0">
                <a:latin typeface="Arial Black" panose="020B0A04020102020204" pitchFamily="34" charset="0"/>
              </a:rPr>
              <a:t> which includes desiring that they </a:t>
            </a:r>
          </a:p>
          <a:p>
            <a:pPr marL="0" indent="0">
              <a:buNone/>
            </a:pPr>
            <a:r>
              <a:rPr lang="en-US" b="1" dirty="0">
                <a:latin typeface="Arial Black" panose="020B0A04020102020204" pitchFamily="34" charset="0"/>
              </a:rPr>
              <a:t>become loving persons.</a:t>
            </a:r>
            <a:r>
              <a:rPr lang="en-US" dirty="0">
                <a:latin typeface="Arial Black" panose="020B0A04020102020204" pitchFamily="34" charset="0"/>
              </a:rPr>
              <a:t> </a:t>
            </a:r>
          </a:p>
          <a:p>
            <a:pPr marL="0" indent="0">
              <a:buNone/>
            </a:pPr>
            <a:endParaRPr lang="en-US" sz="3600" dirty="0">
              <a:solidFill>
                <a:schemeClr val="accent1"/>
              </a:solidFill>
            </a:endParaRPr>
          </a:p>
        </p:txBody>
      </p:sp>
      <p:pic>
        <p:nvPicPr>
          <p:cNvPr id="4" name="Content Placeholder 4" descr="A close up of a logo&#10;&#10;Description automatically generated">
            <a:extLst>
              <a:ext uri="{FF2B5EF4-FFF2-40B4-BE49-F238E27FC236}">
                <a16:creationId xmlns:a16="http://schemas.microsoft.com/office/drawing/2014/main" id="{D5DAA386-9DB3-4950-BBC6-2DFB7F1B90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04517" y="1212350"/>
            <a:ext cx="2915624" cy="4049477"/>
          </a:xfrm>
          <a:prstGeom prst="rect">
            <a:avLst/>
          </a:prstGeom>
        </p:spPr>
      </p:pic>
      <p:sp>
        <p:nvSpPr>
          <p:cNvPr id="5" name="TextBox 4">
            <a:extLst>
              <a:ext uri="{FF2B5EF4-FFF2-40B4-BE49-F238E27FC236}">
                <a16:creationId xmlns:a16="http://schemas.microsoft.com/office/drawing/2014/main" id="{E2CD9B89-F664-4913-9719-FAF0321D1EAA}"/>
              </a:ext>
            </a:extLst>
          </p:cNvPr>
          <p:cNvSpPr txBox="1"/>
          <p:nvPr/>
        </p:nvSpPr>
        <p:spPr>
          <a:xfrm>
            <a:off x="962615" y="5426214"/>
            <a:ext cx="2096271" cy="369332"/>
          </a:xfrm>
          <a:prstGeom prst="rect">
            <a:avLst/>
          </a:prstGeom>
          <a:noFill/>
        </p:spPr>
        <p:txBody>
          <a:bodyPr wrap="square" rtlCol="0">
            <a:spAutoFit/>
          </a:bodyPr>
          <a:lstStyle/>
          <a:p>
            <a:r>
              <a:rPr lang="en-US" sz="900">
                <a:hlinkClick r:id="rId3" tooltip="https://sterlingsop.wordpress.com/2015/11/29/daybook-entry-29th-november-advent-sunda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586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739739"/>
            <a:ext cx="10548257" cy="5301832"/>
          </a:xfrm>
        </p:spPr>
        <p:txBody>
          <a:bodyPr>
            <a:normAutofit fontScale="90000"/>
          </a:bodyPr>
          <a:lstStyle/>
          <a:p>
            <a:pPr algn="l"/>
            <a:r>
              <a:rPr lang="en-US" sz="2400" b="1" u="sng" dirty="0">
                <a:latin typeface="Arial" panose="020B0604020202020204" pitchFamily="34" charset="0"/>
                <a:cs typeface="Arial" panose="020B0604020202020204" pitchFamily="34" charset="0"/>
              </a:rPr>
              <a:t/>
            </a:r>
            <a:br>
              <a:rPr lang="en-US" sz="2400" b="1" u="sng"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
            </a:r>
            <a:br>
              <a:rPr lang="en-US" sz="2400" b="1" u="sng"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
            </a:r>
            <a:br>
              <a:rPr lang="en-US" sz="2400" b="1" u="sng"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
            </a:r>
            <a:br>
              <a:rPr lang="en-US" sz="2400" b="1" u="sng" dirty="0">
                <a:latin typeface="Arial" panose="020B0604020202020204" pitchFamily="34" charset="0"/>
                <a:cs typeface="Arial" panose="020B0604020202020204" pitchFamily="34" charset="0"/>
              </a:rPr>
            </a:br>
            <a:r>
              <a:rPr lang="en-US" sz="2700" b="1" u="sng" dirty="0">
                <a:solidFill>
                  <a:srgbClr val="FF0000"/>
                </a:solidFill>
                <a:latin typeface="Franklin Gothic Demi" panose="020B0703020102020204" pitchFamily="34" charset="0"/>
                <a:cs typeface="Arial" panose="020B0604020202020204" pitchFamily="34" charset="0"/>
              </a:rPr>
              <a:t>Some questions for discussion or self-examination: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 What sorts of hurts are hardest for you to forgive? Why?</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2. To what degree have you lived according to the Law of Lamech (“if anyone inflicts pain on me, I must make them pay”)? Can you think of someone whom you have held captive in the little prison of your mind with a desire to get even? What is keeping you from giving up your right to hurt them back?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3. How do you distinguish between forgiving, forgetting, and excusing?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4. How easy or difficult is it for you to experience a sense of God’s forgiveness in your life? Why?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5. How can you forgive someone when reconciliation does not seem possible?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6. What are the effects on you when you hang onto resentment and withhold forgiveness?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7. Is there anyone you need to offer forgiveness to? Anyone you need to seek forgiveness from?</a:t>
            </a:r>
            <a:r>
              <a:rPr lang="en-US" dirty="0"/>
              <a:t/>
            </a:r>
            <a:br>
              <a:rPr lang="en-US" dirty="0"/>
            </a:br>
            <a:endParaRPr lang="en-US" b="1" dirty="0">
              <a:latin typeface="Century Schoolbook" panose="02040604050505020304" pitchFamily="18" charset="0"/>
            </a:endParaRPr>
          </a:p>
        </p:txBody>
      </p:sp>
      <p:pic>
        <p:nvPicPr>
          <p:cNvPr id="5" name="Picture 4" descr="A picture containing towel&#10;&#10;Description automatically generated">
            <a:extLst>
              <a:ext uri="{FF2B5EF4-FFF2-40B4-BE49-F238E27FC236}">
                <a16:creationId xmlns:a16="http://schemas.microsoft.com/office/drawing/2014/main" id="{C1EAE717-CBDE-44AC-AE89-55755E5851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63164" y="816428"/>
            <a:ext cx="2057278" cy="1542959"/>
          </a:xfrm>
          <a:prstGeom prst="rect">
            <a:avLst/>
          </a:prstGeom>
        </p:spPr>
      </p:pic>
    </p:spTree>
    <p:extLst>
      <p:ext uri="{BB962C8B-B14F-4D97-AF65-F5344CB8AC3E}">
        <p14:creationId xmlns:p14="http://schemas.microsoft.com/office/powerpoint/2010/main" val="190358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42555" y="992777"/>
            <a:ext cx="10394707" cy="5003075"/>
          </a:xfrm>
          <a:solidFill>
            <a:schemeClr val="tx1"/>
          </a:solidFill>
        </p:spPr>
        <p:txBody>
          <a:bodyPr>
            <a:normAutofit/>
          </a:bodyPr>
          <a:lstStyle/>
          <a:p>
            <a:pPr marL="0" indent="0" algn="ctr">
              <a:buNone/>
            </a:pPr>
            <a:endParaRPr lang="en-US" sz="4800" b="1" dirty="0">
              <a:latin typeface="Century Schoolbook" panose="02040604050505020304" pitchFamily="18" charset="0"/>
            </a:endParaRPr>
          </a:p>
          <a:p>
            <a:pPr marL="0" indent="0" algn="ctr">
              <a:buNone/>
            </a:pPr>
            <a:endParaRPr lang="en-US" sz="4800" b="1" dirty="0">
              <a:latin typeface="Century Schoolbook" panose="02040604050505020304" pitchFamily="18" charset="0"/>
            </a:endParaRPr>
          </a:p>
          <a:p>
            <a:pPr marL="0" indent="0" algn="ctr">
              <a:buNone/>
            </a:pPr>
            <a:r>
              <a:rPr lang="en-US" sz="6000" b="1" dirty="0">
                <a:solidFill>
                  <a:schemeClr val="bg1"/>
                </a:solidFill>
                <a:latin typeface="Eras Bold ITC" panose="020B0907030504020204" pitchFamily="34" charset="0"/>
              </a:rPr>
              <a:t>A friend </a:t>
            </a:r>
            <a:r>
              <a:rPr lang="en-US" sz="7200" b="1" dirty="0">
                <a:solidFill>
                  <a:srgbClr val="FF0000"/>
                </a:solidFill>
                <a:latin typeface="Bradley Hand ITC" panose="03070402050302030203" pitchFamily="66" charset="0"/>
              </a:rPr>
              <a:t>loves</a:t>
            </a:r>
            <a:r>
              <a:rPr lang="en-US" sz="6000" b="1" dirty="0">
                <a:solidFill>
                  <a:schemeClr val="bg1"/>
                </a:solidFill>
                <a:latin typeface="Eras Bold ITC" panose="020B0907030504020204" pitchFamily="34" charset="0"/>
              </a:rPr>
              <a:t> at all times</a:t>
            </a:r>
          </a:p>
        </p:txBody>
      </p:sp>
    </p:spTree>
    <p:extLst>
      <p:ext uri="{BB962C8B-B14F-4D97-AF65-F5344CB8AC3E}">
        <p14:creationId xmlns:p14="http://schemas.microsoft.com/office/powerpoint/2010/main" val="151395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833" y="5199018"/>
            <a:ext cx="5250117" cy="1151965"/>
          </a:xfrm>
        </p:spPr>
        <p:txBody>
          <a:bodyPr>
            <a:noAutofit/>
          </a:bodyPr>
          <a:lstStyle/>
          <a:p>
            <a:r>
              <a:rPr lang="en-US" sz="2800" dirty="0">
                <a:solidFill>
                  <a:srgbClr val="FF0000"/>
                </a:solidFill>
                <a:latin typeface="Century Schoolbook" panose="02040604050505020304" pitchFamily="18" charset="0"/>
              </a:rPr>
              <a:t/>
            </a:r>
            <a:br>
              <a:rPr lang="en-US" sz="2800" dirty="0">
                <a:solidFill>
                  <a:srgbClr val="FF0000"/>
                </a:solidFill>
                <a:latin typeface="Century Schoolbook" panose="02040604050505020304" pitchFamily="18" charset="0"/>
              </a:rPr>
            </a:br>
            <a:endParaRPr lang="en-US" sz="2800" dirty="0">
              <a:solidFill>
                <a:srgbClr val="FF0000"/>
              </a:solidFill>
              <a:latin typeface="Century Schoolbook" panose="02040604050505020304" pitchFamily="18" charset="0"/>
            </a:endParaRPr>
          </a:p>
        </p:txBody>
      </p:sp>
      <p:sp>
        <p:nvSpPr>
          <p:cNvPr id="5" name="Content Placeholder 4"/>
          <p:cNvSpPr>
            <a:spLocks noGrp="1"/>
          </p:cNvSpPr>
          <p:nvPr>
            <p:ph sz="quarter" idx="13"/>
          </p:nvPr>
        </p:nvSpPr>
        <p:spPr>
          <a:xfrm>
            <a:off x="750013" y="507018"/>
            <a:ext cx="5548045" cy="4517045"/>
          </a:xfrm>
        </p:spPr>
        <p:txBody>
          <a:bodyPr>
            <a:normAutofit fontScale="92500"/>
          </a:bodyPr>
          <a:lstStyle/>
          <a:p>
            <a:pPr marL="0" indent="0" algn="ctr">
              <a:buNone/>
            </a:pPr>
            <a:endParaRPr lang="en-US" b="1" u="sng" dirty="0">
              <a:latin typeface="Arial Rounded MT Bold" panose="020F0704030504030204" pitchFamily="34" charset="0"/>
            </a:endParaRPr>
          </a:p>
          <a:p>
            <a:pPr marL="0" indent="0" algn="ctr">
              <a:lnSpc>
                <a:spcPct val="110000"/>
              </a:lnSpc>
              <a:buNone/>
            </a:pPr>
            <a:r>
              <a:rPr lang="en-US" sz="8800" b="1" dirty="0">
                <a:latin typeface="Edwardian Script ITC" panose="030303020407070D0804" pitchFamily="66" charset="0"/>
                <a:cs typeface="Adobe Devanagari" panose="02040503050201020203" pitchFamily="18" charset="0"/>
              </a:rPr>
              <a:t>F</a:t>
            </a:r>
            <a:r>
              <a:rPr lang="en-US" sz="3600" b="1" dirty="0">
                <a:latin typeface="Arial Rounded MT Bold" panose="020F0704030504030204" pitchFamily="34" charset="0"/>
              </a:rPr>
              <a:t>orgiveness is the only force strong enough to </a:t>
            </a:r>
          </a:p>
          <a:p>
            <a:pPr marL="0" indent="0" algn="ctr">
              <a:lnSpc>
                <a:spcPct val="110000"/>
              </a:lnSpc>
              <a:buNone/>
            </a:pPr>
            <a:r>
              <a:rPr lang="en-US" sz="3600" b="1" dirty="0">
                <a:latin typeface="Arial Rounded MT Bold" panose="020F0704030504030204" pitchFamily="34" charset="0"/>
              </a:rPr>
              <a:t>heal relationships by </a:t>
            </a:r>
          </a:p>
          <a:p>
            <a:pPr marL="0" indent="0" algn="ctr">
              <a:lnSpc>
                <a:spcPct val="110000"/>
              </a:lnSpc>
              <a:buNone/>
            </a:pPr>
            <a:r>
              <a:rPr lang="en-US" sz="3600" b="1" dirty="0">
                <a:latin typeface="Arial Rounded MT Bold" panose="020F0704030504030204" pitchFamily="34" charset="0"/>
              </a:rPr>
              <a:t>hatred and betrayal</a:t>
            </a:r>
            <a:r>
              <a:rPr lang="en-US" sz="3600" dirty="0">
                <a:latin typeface="Arial Rounded MT Bold" panose="020F0704030504030204" pitchFamily="34" charset="0"/>
              </a:rPr>
              <a:t>. </a:t>
            </a:r>
          </a:p>
          <a:p>
            <a:pPr marL="0" indent="0">
              <a:buNone/>
            </a:pPr>
            <a:endParaRPr lang="en-US" dirty="0">
              <a:latin typeface="Arial" panose="020B0604020202020204" pitchFamily="34" charset="0"/>
              <a:cs typeface="Arial" panose="020B0604020202020204" pitchFamily="34" charset="0"/>
            </a:endParaRPr>
          </a:p>
        </p:txBody>
      </p:sp>
      <p:pic>
        <p:nvPicPr>
          <p:cNvPr id="1026" name="Picture 2" descr="How Forgiveness Improves Physical Health + How to Achieve It">
            <a:extLst>
              <a:ext uri="{FF2B5EF4-FFF2-40B4-BE49-F238E27FC236}">
                <a16:creationId xmlns:a16="http://schemas.microsoft.com/office/drawing/2014/main" id="{BABE6B34-5908-4359-A9AC-AE93B1119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768" y="1746607"/>
            <a:ext cx="5246741" cy="327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32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r>
              <a:rPr lang="en-US" dirty="0">
                <a:solidFill>
                  <a:schemeClr val="tx1"/>
                </a:solidFill>
              </a:rPr>
              <a:t>~Matthew </a:t>
            </a:r>
            <a:r>
              <a:rPr lang="en-US" dirty="0" smtClean="0">
                <a:solidFill>
                  <a:schemeClr val="tx1"/>
                </a:solidFill>
              </a:rPr>
              <a:t>18:21-35</a:t>
            </a:r>
            <a:r>
              <a:rPr lang="en-US" dirty="0" smtClean="0">
                <a:solidFill>
                  <a:schemeClr val="bg1"/>
                </a:solidFill>
              </a:rPr>
              <a:t>2:1-12</a:t>
            </a:r>
            <a:endParaRPr lang="en-US" dirty="0">
              <a:solidFill>
                <a:schemeClr val="bg1"/>
              </a:solidFill>
            </a:endParaRPr>
          </a:p>
        </p:txBody>
      </p:sp>
      <p:sp>
        <p:nvSpPr>
          <p:cNvPr id="3" name="Content Placeholder 2"/>
          <p:cNvSpPr>
            <a:spLocks noGrp="1"/>
          </p:cNvSpPr>
          <p:nvPr>
            <p:ph sz="quarter" idx="13"/>
          </p:nvPr>
        </p:nvSpPr>
        <p:spPr>
          <a:xfrm>
            <a:off x="898646" y="2285999"/>
            <a:ext cx="10394707" cy="3311189"/>
          </a:xfrm>
        </p:spPr>
        <p:txBody>
          <a:bodyPr>
            <a:normAutofit lnSpcReduction="10000"/>
          </a:bodyPr>
          <a:lstStyle/>
          <a:p>
            <a:pPr marL="0" indent="0">
              <a:buNone/>
            </a:pPr>
            <a:r>
              <a:rPr lang="en-US" dirty="0">
                <a:latin typeface="Arial Rounded MT Bold" panose="020F0704030504030204" pitchFamily="34" charset="0"/>
              </a:rPr>
              <a:t>Then Peter came to Him and said, “Lord, how often shall my brother sin against me, and I forgive him? Up to seven times?”</a:t>
            </a:r>
          </a:p>
          <a:p>
            <a:pPr marL="0" indent="0">
              <a:buNone/>
            </a:pPr>
            <a:r>
              <a:rPr lang="en-US" b="1" baseline="30000" dirty="0">
                <a:latin typeface="Arial Rounded MT Bold" panose="020F0704030504030204" pitchFamily="34" charset="0"/>
              </a:rPr>
              <a:t>22 </a:t>
            </a:r>
            <a:r>
              <a:rPr lang="en-US" dirty="0">
                <a:latin typeface="Arial Rounded MT Bold" panose="020F0704030504030204" pitchFamily="34" charset="0"/>
              </a:rPr>
              <a:t>Jesus said to him, “I do not say to you, up to seven times, but up to seventy times seven. </a:t>
            </a:r>
            <a:r>
              <a:rPr lang="en-US" b="1" baseline="30000" dirty="0">
                <a:latin typeface="Arial Rounded MT Bold" panose="020F0704030504030204" pitchFamily="34" charset="0"/>
              </a:rPr>
              <a:t>23 </a:t>
            </a:r>
            <a:r>
              <a:rPr lang="en-US" dirty="0">
                <a:latin typeface="Arial Rounded MT Bold" panose="020F0704030504030204" pitchFamily="34" charset="0"/>
              </a:rPr>
              <a:t>Therefore the kingdom of heaven is like a certain king who wanted to settle accounts with his servants. </a:t>
            </a:r>
            <a:r>
              <a:rPr lang="en-US" b="1" baseline="30000" dirty="0">
                <a:latin typeface="Arial Rounded MT Bold" panose="020F0704030504030204" pitchFamily="34" charset="0"/>
              </a:rPr>
              <a:t>24 </a:t>
            </a:r>
            <a:r>
              <a:rPr lang="en-US" dirty="0">
                <a:latin typeface="Arial Rounded MT Bold" panose="020F0704030504030204" pitchFamily="34" charset="0"/>
              </a:rPr>
              <a:t>And when he had begun to settle accounts, one was brought to him who owed him ten thousand talents. </a:t>
            </a:r>
            <a:r>
              <a:rPr lang="en-US" b="1" baseline="30000" dirty="0">
                <a:latin typeface="Arial Rounded MT Bold" panose="020F0704030504030204" pitchFamily="34" charset="0"/>
              </a:rPr>
              <a:t>25 </a:t>
            </a:r>
            <a:r>
              <a:rPr lang="en-US" dirty="0">
                <a:latin typeface="Arial Rounded MT Bold" panose="020F0704030504030204" pitchFamily="34" charset="0"/>
              </a:rPr>
              <a:t>But as he was not able to pay, his master commanded that he be sold, with his wife and children and all that he had, and that payment be made</a:t>
            </a:r>
            <a:r>
              <a:rPr lang="en-US" dirty="0" smtClean="0">
                <a:latin typeface="Arial Rounded MT Bold" panose="020F0704030504030204" pitchFamily="34" charset="0"/>
              </a:rPr>
              <a:t>.</a:t>
            </a:r>
            <a:endParaRPr lang="en-US" dirty="0">
              <a:latin typeface="Arial Rounded MT Bold" panose="020F0704030504030204" pitchFamily="34" charset="0"/>
            </a:endParaRPr>
          </a:p>
        </p:txBody>
      </p:sp>
    </p:spTree>
    <p:extLst>
      <p:ext uri="{BB962C8B-B14F-4D97-AF65-F5344CB8AC3E}">
        <p14:creationId xmlns:p14="http://schemas.microsoft.com/office/powerpoint/2010/main" val="212106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019504"/>
            <a:ext cx="10394707" cy="4355082"/>
          </a:xfrm>
        </p:spPr>
        <p:txBody>
          <a:bodyPr>
            <a:normAutofit lnSpcReduction="10000"/>
          </a:bodyPr>
          <a:lstStyle/>
          <a:p>
            <a:pPr marL="0" indent="0">
              <a:buNone/>
            </a:pPr>
            <a:r>
              <a:rPr lang="en-US" sz="2800" dirty="0">
                <a:latin typeface="Arial Rounded MT Bold" panose="020F0704030504030204" pitchFamily="34" charset="0"/>
              </a:rPr>
              <a:t> </a:t>
            </a:r>
            <a:r>
              <a:rPr lang="en-US" sz="2800" b="1" baseline="30000" dirty="0">
                <a:latin typeface="Arial Rounded MT Bold" panose="020F0704030504030204" pitchFamily="34" charset="0"/>
              </a:rPr>
              <a:t>26 </a:t>
            </a:r>
            <a:r>
              <a:rPr lang="en-US" sz="2800" dirty="0">
                <a:latin typeface="Arial Rounded MT Bold" panose="020F0704030504030204" pitchFamily="34" charset="0"/>
              </a:rPr>
              <a:t>The servant therefore fell down before him, saying, ‘Master, have patience with me, and I will pay you all.’ </a:t>
            </a:r>
            <a:r>
              <a:rPr lang="en-US" sz="2800" b="1" baseline="30000" dirty="0">
                <a:latin typeface="Arial Rounded MT Bold" panose="020F0704030504030204" pitchFamily="34" charset="0"/>
              </a:rPr>
              <a:t>27 </a:t>
            </a:r>
            <a:r>
              <a:rPr lang="en-US" sz="2800" dirty="0">
                <a:latin typeface="Arial Rounded MT Bold" panose="020F0704030504030204" pitchFamily="34" charset="0"/>
              </a:rPr>
              <a:t>Then the master of that servant was moved with compassion, released him, and forgave him the debt</a:t>
            </a:r>
            <a:r>
              <a:rPr lang="en-US" sz="2800" dirty="0" smtClean="0">
                <a:latin typeface="Arial Rounded MT Bold" panose="020F0704030504030204" pitchFamily="34" charset="0"/>
              </a:rPr>
              <a:t>. </a:t>
            </a:r>
            <a:r>
              <a:rPr lang="en-US" sz="2800" b="1" baseline="30000" dirty="0">
                <a:latin typeface="Arial Rounded MT Bold" panose="020F0704030504030204" pitchFamily="34" charset="0"/>
              </a:rPr>
              <a:t>28 </a:t>
            </a:r>
            <a:r>
              <a:rPr lang="en-US" sz="2800" dirty="0">
                <a:latin typeface="Arial Rounded MT Bold" panose="020F0704030504030204" pitchFamily="34" charset="0"/>
              </a:rPr>
              <a:t>“But that servant went out and found one of his fellow servants who owed him a hundred denarii; and he laid hands on him and took him by the throat, saying, ‘Pay me what you owe!’ </a:t>
            </a:r>
            <a:r>
              <a:rPr lang="en-US" sz="2800" b="1" baseline="30000" dirty="0">
                <a:latin typeface="Arial Rounded MT Bold" panose="020F0704030504030204" pitchFamily="34" charset="0"/>
              </a:rPr>
              <a:t>29 </a:t>
            </a:r>
            <a:r>
              <a:rPr lang="en-US" sz="2800" dirty="0">
                <a:latin typeface="Arial Rounded MT Bold" panose="020F0704030504030204" pitchFamily="34" charset="0"/>
              </a:rPr>
              <a:t>So his fellow servant fell down </a:t>
            </a:r>
            <a:r>
              <a:rPr lang="en-US" sz="2800" baseline="30000" dirty="0">
                <a:latin typeface="Arial Rounded MT Bold" panose="020F0704030504030204" pitchFamily="34" charset="0"/>
              </a:rPr>
              <a:t>[</a:t>
            </a:r>
            <a:r>
              <a:rPr lang="en-US" sz="2800" u="sng" baseline="30000" dirty="0">
                <a:latin typeface="Arial Rounded MT Bold" panose="020F0704030504030204" pitchFamily="34" charset="0"/>
                <a:hlinkClick r:id="rId2" tooltip="See footnote e"/>
              </a:rPr>
              <a:t>e</a:t>
            </a:r>
            <a:r>
              <a:rPr lang="en-US" sz="2800" baseline="30000" dirty="0">
                <a:latin typeface="Arial Rounded MT Bold" panose="020F0704030504030204" pitchFamily="34" charset="0"/>
              </a:rPr>
              <a:t>]</a:t>
            </a:r>
            <a:r>
              <a:rPr lang="en-US" sz="2800" dirty="0">
                <a:latin typeface="Arial Rounded MT Bold" panose="020F0704030504030204" pitchFamily="34" charset="0"/>
              </a:rPr>
              <a:t>at his feet and begged him, saying, ‘Have patience with me, and I will pay you </a:t>
            </a:r>
            <a:r>
              <a:rPr lang="en-US" sz="2800" baseline="30000" dirty="0">
                <a:latin typeface="Arial Rounded MT Bold" panose="020F0704030504030204" pitchFamily="34" charset="0"/>
              </a:rPr>
              <a:t>[</a:t>
            </a:r>
            <a:r>
              <a:rPr lang="en-US" sz="2800" u="sng" baseline="30000" dirty="0">
                <a:latin typeface="Arial Rounded MT Bold" panose="020F0704030504030204" pitchFamily="34" charset="0"/>
                <a:hlinkClick r:id="rId3" tooltip="See footnote f"/>
              </a:rPr>
              <a:t>f</a:t>
            </a:r>
            <a:r>
              <a:rPr lang="en-US" sz="2800" baseline="30000" dirty="0">
                <a:latin typeface="Arial Rounded MT Bold" panose="020F0704030504030204" pitchFamily="34" charset="0"/>
              </a:rPr>
              <a:t>]</a:t>
            </a:r>
            <a:r>
              <a:rPr lang="en-US" sz="2800" dirty="0">
                <a:latin typeface="Arial Rounded MT Bold" panose="020F0704030504030204" pitchFamily="34" charset="0"/>
              </a:rPr>
              <a:t>all.’ </a:t>
            </a:r>
          </a:p>
          <a:p>
            <a:endParaRPr lang="en-US" dirty="0"/>
          </a:p>
        </p:txBody>
      </p:sp>
    </p:spTree>
    <p:extLst>
      <p:ext uri="{BB962C8B-B14F-4D97-AF65-F5344CB8AC3E}">
        <p14:creationId xmlns:p14="http://schemas.microsoft.com/office/powerpoint/2010/main" val="41807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872360"/>
            <a:ext cx="10394707" cy="4908330"/>
          </a:xfrm>
        </p:spPr>
        <p:txBody>
          <a:bodyPr>
            <a:normAutofit lnSpcReduction="10000"/>
          </a:bodyPr>
          <a:lstStyle/>
          <a:p>
            <a:pPr marL="0" indent="0">
              <a:buNone/>
            </a:pPr>
            <a:r>
              <a:rPr lang="en-US" sz="2700" b="1" baseline="30000" dirty="0" smtClean="0">
                <a:latin typeface="Arial Rounded MT Bold" panose="020F0704030504030204" pitchFamily="34" charset="0"/>
              </a:rPr>
              <a:t>30</a:t>
            </a:r>
            <a:r>
              <a:rPr lang="en-US" sz="2700" b="1" baseline="30000" dirty="0">
                <a:latin typeface="Arial Rounded MT Bold" panose="020F0704030504030204" pitchFamily="34" charset="0"/>
              </a:rPr>
              <a:t> </a:t>
            </a:r>
            <a:r>
              <a:rPr lang="en-US" sz="2700" dirty="0">
                <a:latin typeface="Arial Rounded MT Bold" panose="020F0704030504030204" pitchFamily="34" charset="0"/>
              </a:rPr>
              <a:t>And he would not, but went and threw him into prison till he should pay the debt. </a:t>
            </a:r>
            <a:r>
              <a:rPr lang="en-US" sz="2700" b="1" baseline="30000" dirty="0">
                <a:latin typeface="Arial Rounded MT Bold" panose="020F0704030504030204" pitchFamily="34" charset="0"/>
              </a:rPr>
              <a:t>31 </a:t>
            </a:r>
            <a:r>
              <a:rPr lang="en-US" sz="2700" dirty="0">
                <a:latin typeface="Arial Rounded MT Bold" panose="020F0704030504030204" pitchFamily="34" charset="0"/>
              </a:rPr>
              <a:t>So when his fellow servants saw what had been done, they were very grieved, and came and told their master all that had been done. </a:t>
            </a:r>
            <a:r>
              <a:rPr lang="en-US" sz="2700" b="1" baseline="30000" dirty="0">
                <a:latin typeface="Arial Rounded MT Bold" panose="020F0704030504030204" pitchFamily="34" charset="0"/>
              </a:rPr>
              <a:t>32 </a:t>
            </a:r>
            <a:r>
              <a:rPr lang="en-US" sz="2700" dirty="0">
                <a:latin typeface="Arial Rounded MT Bold" panose="020F0704030504030204" pitchFamily="34" charset="0"/>
              </a:rPr>
              <a:t>Then his master, after he had called him, said to him, ‘You wicked servant! I forgave you all that debt because you begged me. </a:t>
            </a:r>
            <a:r>
              <a:rPr lang="en-US" sz="2700" b="1" baseline="30000" dirty="0">
                <a:latin typeface="Arial Rounded MT Bold" panose="020F0704030504030204" pitchFamily="34" charset="0"/>
              </a:rPr>
              <a:t>33 </a:t>
            </a:r>
            <a:r>
              <a:rPr lang="en-US" sz="2700" dirty="0">
                <a:latin typeface="Arial Rounded MT Bold" panose="020F0704030504030204" pitchFamily="34" charset="0"/>
              </a:rPr>
              <a:t>Should you not also have had compassion on your fellow servant, just as I had pity on you?’ </a:t>
            </a:r>
            <a:r>
              <a:rPr lang="en-US" sz="2700" b="1" baseline="30000" dirty="0">
                <a:latin typeface="Arial Rounded MT Bold" panose="020F0704030504030204" pitchFamily="34" charset="0"/>
              </a:rPr>
              <a:t>34 </a:t>
            </a:r>
            <a:r>
              <a:rPr lang="en-US" sz="2700" dirty="0">
                <a:latin typeface="Arial Rounded MT Bold" panose="020F0704030504030204" pitchFamily="34" charset="0"/>
              </a:rPr>
              <a:t>And his master was angry, and delivered him to the torturers until he should pay all that was due to him.</a:t>
            </a:r>
          </a:p>
          <a:p>
            <a:pPr marL="0" indent="0">
              <a:buNone/>
            </a:pPr>
            <a:r>
              <a:rPr lang="en-US" sz="2700" b="1" baseline="30000" dirty="0">
                <a:latin typeface="Arial Rounded MT Bold" panose="020F0704030504030204" pitchFamily="34" charset="0"/>
              </a:rPr>
              <a:t>35 </a:t>
            </a:r>
            <a:r>
              <a:rPr lang="en-US" sz="2700" dirty="0">
                <a:latin typeface="Arial Rounded MT Bold" panose="020F0704030504030204" pitchFamily="34" charset="0"/>
              </a:rPr>
              <a:t>“So My heavenly Father also will do to you if each of you, from his heart, does not forgive his brother </a:t>
            </a:r>
            <a:r>
              <a:rPr lang="en-US" sz="2700" baseline="30000" dirty="0">
                <a:latin typeface="Arial Rounded MT Bold" panose="020F0704030504030204" pitchFamily="34" charset="0"/>
              </a:rPr>
              <a:t>[</a:t>
            </a:r>
            <a:r>
              <a:rPr lang="en-US" sz="2700" u="sng" baseline="30000" dirty="0">
                <a:latin typeface="Arial Rounded MT Bold" panose="020F0704030504030204" pitchFamily="34" charset="0"/>
                <a:hlinkClick r:id="rId2" tooltip="See footnote g"/>
              </a:rPr>
              <a:t>g</a:t>
            </a:r>
            <a:r>
              <a:rPr lang="en-US" sz="2700" baseline="30000" dirty="0">
                <a:latin typeface="Arial Rounded MT Bold" panose="020F0704030504030204" pitchFamily="34" charset="0"/>
              </a:rPr>
              <a:t>]</a:t>
            </a:r>
            <a:r>
              <a:rPr lang="en-US" sz="2700" dirty="0">
                <a:latin typeface="Arial Rounded MT Bold" panose="020F0704030504030204" pitchFamily="34" charset="0"/>
              </a:rPr>
              <a:t>his </a:t>
            </a:r>
            <a:r>
              <a:rPr lang="en-US" sz="2700" dirty="0" smtClean="0">
                <a:latin typeface="Arial Rounded MT Bold" panose="020F0704030504030204" pitchFamily="34" charset="0"/>
              </a:rPr>
              <a:t>trespasses.</a:t>
            </a:r>
            <a:endParaRPr lang="en-US" sz="2700" dirty="0">
              <a:solidFill>
                <a:srgbClr val="FF0000"/>
              </a:solidFill>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64948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64771" y="1273997"/>
            <a:ext cx="10136802" cy="4294596"/>
          </a:xfrm>
        </p:spPr>
        <p:txBody>
          <a:bodyPr>
            <a:normAutofit/>
          </a:bodyPr>
          <a:lstStyle/>
          <a:p>
            <a:pPr marL="0" indent="0">
              <a:buNone/>
            </a:pPr>
            <a:r>
              <a:rPr lang="en-US" sz="3600" b="1" dirty="0">
                <a:latin typeface="Eras Bold ITC" panose="020B0907030504020204" pitchFamily="34" charset="0"/>
              </a:rPr>
              <a:t>There are two ways to live with hurt: </a:t>
            </a:r>
          </a:p>
          <a:p>
            <a:r>
              <a:rPr lang="en-US" sz="3600" b="1" dirty="0">
                <a:latin typeface="Arial Rounded MT Bold" panose="020F0704030504030204" pitchFamily="34" charset="0"/>
              </a:rPr>
              <a:t>The way of vengeance </a:t>
            </a:r>
          </a:p>
          <a:p>
            <a:pPr>
              <a:buFont typeface="Arial" panose="020B0604020202020204" pitchFamily="34" charset="0"/>
              <a:buChar char="•"/>
            </a:pPr>
            <a:r>
              <a:rPr lang="en-US" sz="3600" b="1" dirty="0">
                <a:latin typeface="Arial Rounded MT Bold" panose="020F0704030504030204" pitchFamily="34" charset="0"/>
              </a:rPr>
              <a:t>The way of forgiveness</a:t>
            </a:r>
            <a:r>
              <a:rPr lang="en-US" sz="3600" dirty="0">
                <a:latin typeface="Arial Rounded MT Bold" panose="020F0704030504030204" pitchFamily="34" charset="0"/>
              </a:rPr>
              <a:t>.</a:t>
            </a:r>
          </a:p>
          <a:p>
            <a:pPr marL="0" indent="0">
              <a:buNone/>
            </a:pPr>
            <a:endParaRPr lang="en-US" sz="3600" dirty="0">
              <a:solidFill>
                <a:srgbClr val="FF0000"/>
              </a:solidFill>
              <a:latin typeface="Arial Rounded MT Bold" panose="020F0704030504030204" pitchFamily="34" charset="0"/>
            </a:endParaRPr>
          </a:p>
          <a:p>
            <a:pPr marL="0" indent="0">
              <a:buNone/>
            </a:pPr>
            <a:r>
              <a:rPr lang="en-US" sz="3600" b="1" dirty="0">
                <a:solidFill>
                  <a:srgbClr val="FF0000"/>
                </a:solidFill>
                <a:latin typeface="Calisto MT" panose="02040603050505030304" pitchFamily="18" charset="0"/>
              </a:rPr>
              <a:t>What’s the better choice?</a:t>
            </a:r>
          </a:p>
        </p:txBody>
      </p:sp>
      <p:pic>
        <p:nvPicPr>
          <p:cNvPr id="5" name="Picture 4" descr="A picture containing person, photo, woman, holding&#10;&#10;Description automatically generated">
            <a:extLst>
              <a:ext uri="{FF2B5EF4-FFF2-40B4-BE49-F238E27FC236}">
                <a16:creationId xmlns:a16="http://schemas.microsoft.com/office/drawing/2014/main" id="{BC50AC8F-71EF-4F6F-9790-B3D522789F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30690" y="1970315"/>
            <a:ext cx="3696031" cy="3690256"/>
          </a:xfrm>
          <a:prstGeom prst="rect">
            <a:avLst/>
          </a:prstGeom>
        </p:spPr>
      </p:pic>
      <p:sp>
        <p:nvSpPr>
          <p:cNvPr id="6" name="TextBox 5">
            <a:extLst>
              <a:ext uri="{FF2B5EF4-FFF2-40B4-BE49-F238E27FC236}">
                <a16:creationId xmlns:a16="http://schemas.microsoft.com/office/drawing/2014/main" id="{84646193-D275-4073-BE53-7F0E651727C6}"/>
              </a:ext>
            </a:extLst>
          </p:cNvPr>
          <p:cNvSpPr txBox="1"/>
          <p:nvPr/>
        </p:nvSpPr>
        <p:spPr>
          <a:xfrm>
            <a:off x="7030690" y="6040107"/>
            <a:ext cx="2862943" cy="369332"/>
          </a:xfrm>
          <a:prstGeom prst="rect">
            <a:avLst/>
          </a:prstGeom>
          <a:noFill/>
        </p:spPr>
        <p:txBody>
          <a:bodyPr wrap="square" rtlCol="0">
            <a:spAutoFit/>
          </a:bodyPr>
          <a:lstStyle/>
          <a:p>
            <a:r>
              <a:rPr lang="en-US" sz="900">
                <a:hlinkClick r:id="rId3" tooltip="http://tribework.blogspot.com/2012/06/freedom-found-in-forgiveness.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79716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49976" y="1293223"/>
            <a:ext cx="9686109" cy="4781006"/>
          </a:xfrm>
        </p:spPr>
        <p:txBody>
          <a:bodyPr>
            <a:normAutofit/>
          </a:bodyPr>
          <a:lstStyle/>
          <a:p>
            <a:pPr marL="0" indent="0" algn="ctr">
              <a:buNone/>
            </a:pPr>
            <a:r>
              <a:rPr lang="en-US" sz="3200" b="1" dirty="0">
                <a:latin typeface="Arial Rounded MT Bold" panose="020F0704030504030204" pitchFamily="34" charset="0"/>
              </a:rPr>
              <a:t>First, forgiving is </a:t>
            </a:r>
            <a:r>
              <a:rPr lang="en-US" sz="3200" b="1" u="sng" dirty="0">
                <a:latin typeface="Arial Rounded MT Bold" panose="020F0704030504030204" pitchFamily="34" charset="0"/>
              </a:rPr>
              <a:t>not</a:t>
            </a:r>
            <a:r>
              <a:rPr lang="en-US" sz="3200" b="1" dirty="0">
                <a:latin typeface="Arial Rounded MT Bold" panose="020F0704030504030204" pitchFamily="34" charset="0"/>
              </a:rPr>
              <a:t> the same thing as excusing!</a:t>
            </a:r>
          </a:p>
          <a:p>
            <a:pPr marL="0" indent="0" algn="ctr">
              <a:buNone/>
            </a:pPr>
            <a:endParaRPr lang="en-US" sz="3200" dirty="0">
              <a:solidFill>
                <a:schemeClr val="accent1"/>
              </a:solidFill>
              <a:latin typeface="Arial Rounded MT Bold" panose="020F0704030504030204" pitchFamily="34" charset="0"/>
            </a:endParaRPr>
          </a:p>
        </p:txBody>
      </p:sp>
      <p:pic>
        <p:nvPicPr>
          <p:cNvPr id="3074" name="Picture 2" descr="How do we come together, even when it feels impossible?">
            <a:extLst>
              <a:ext uri="{FF2B5EF4-FFF2-40B4-BE49-F238E27FC236}">
                <a16:creationId xmlns:a16="http://schemas.microsoft.com/office/drawing/2014/main" id="{81EAA031-D360-4D4F-B1DD-7BA2BA493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685" y="2370507"/>
            <a:ext cx="6237515" cy="350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2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964" y="1089061"/>
            <a:ext cx="5476126" cy="5085708"/>
          </a:xfrm>
        </p:spPr>
        <p:txBody>
          <a:bodyPr>
            <a:normAutofit/>
          </a:bodyPr>
          <a:lstStyle/>
          <a:p>
            <a:r>
              <a:rPr lang="en-US" b="1" dirty="0">
                <a:latin typeface="Arial Black" panose="020B0A04020102020204" pitchFamily="34" charset="0"/>
                <a:cs typeface="Arial" panose="020B0604020202020204" pitchFamily="34" charset="0"/>
              </a:rPr>
              <a:t>Forgiving is </a:t>
            </a:r>
            <a:r>
              <a:rPr lang="en-US" b="1" i="1" dirty="0">
                <a:latin typeface="Arial Black" panose="020B0A04020102020204" pitchFamily="34" charset="0"/>
                <a:cs typeface="Arial" panose="020B0604020202020204" pitchFamily="34" charset="0"/>
              </a:rPr>
              <a:t>not</a:t>
            </a:r>
            <a:r>
              <a:rPr lang="en-US" b="1" dirty="0">
                <a:latin typeface="Arial Black" panose="020B0A04020102020204" pitchFamily="34" charset="0"/>
                <a:cs typeface="Arial" panose="020B0604020202020204" pitchFamily="34" charset="0"/>
              </a:rPr>
              <a:t> forgetting.</a:t>
            </a:r>
            <a:r>
              <a:rPr lang="en-US" b="1" dirty="0">
                <a:latin typeface="Arial Rounded MT Bold" panose="020F0704030504030204" pitchFamily="34" charset="0"/>
              </a:rPr>
              <a:t/>
            </a:r>
            <a:br>
              <a:rPr lang="en-US" b="1" dirty="0">
                <a:latin typeface="Arial Rounded MT Bold" panose="020F0704030504030204" pitchFamily="34" charset="0"/>
              </a:rPr>
            </a:br>
            <a:r>
              <a:rPr lang="en-US" b="1" dirty="0">
                <a:latin typeface="Arial Rounded MT Bold" panose="020F0704030504030204" pitchFamily="34" charset="0"/>
              </a:rPr>
              <a:t/>
            </a:r>
            <a:br>
              <a:rPr lang="en-US" b="1" dirty="0">
                <a:latin typeface="Arial Rounded MT Bold" panose="020F0704030504030204" pitchFamily="34" charset="0"/>
              </a:rPr>
            </a:br>
            <a:r>
              <a:rPr lang="en-US" sz="2800" b="1" dirty="0">
                <a:latin typeface="Arial Rounded MT Bold" panose="020F0704030504030204" pitchFamily="34" charset="0"/>
              </a:rPr>
              <a:t>Forgetting means that our past sins become irrelevant to His dealings with us.</a:t>
            </a:r>
            <a:r>
              <a:rPr lang="en-US" sz="2800" dirty="0">
                <a:latin typeface="Arial Rounded MT Bold" panose="020F0704030504030204" pitchFamily="34" charset="0"/>
              </a:rPr>
              <a:t> </a:t>
            </a:r>
            <a:br>
              <a:rPr lang="en-US" sz="2800" dirty="0">
                <a:latin typeface="Arial Rounded MT Bold" panose="020F0704030504030204" pitchFamily="34" charset="0"/>
              </a:rPr>
            </a:br>
            <a:r>
              <a:rPr lang="en-US" dirty="0"/>
              <a:t/>
            </a:r>
            <a:br>
              <a:rPr lang="en-US" dirty="0"/>
            </a:br>
            <a:endParaRPr lang="en-US" sz="3600" dirty="0">
              <a:latin typeface="Century Schoolbook" panose="02040604050505020304" pitchFamily="18" charset="0"/>
            </a:endParaRPr>
          </a:p>
        </p:txBody>
      </p:sp>
      <p:sp>
        <p:nvSpPr>
          <p:cNvPr id="4" name="AutoShape 2" descr="data:image/jpeg;base64,/9j/4AAQSkZJRgABAQAAAQABAAD/2wCEAAkGBxMTEhUTExMWFhUXGB4bGBgYGR0aHRodHx0dHxgdIBodHyggGh0lHx0dIjEiJSkrLi4uGB8zODMtNygtLisBCgoKDg0OGxAQGzAlICUtLS0vLS0tLy0tLy0tLS0tLS0tLS0tLS0tLS0tLS0tLS0tLS0tLS0tLS0tLS0tLS0tLf/AABEIAOEA4QMBIgACEQEDEQH/xAAcAAACAwEBAQEAAAAAAAAAAAAFBgMEBwACAQj/xABJEAABAwIEAwUEBwUGBAUFAAABAgMRACEEBRIxBkFREyJhcYEykaGxBxQjQlLB0TNicuHwFTRTkrLxFiSC0kNUk8LDJURjg6L/xAAZAQADAQEBAAAAAAAAAAAAAAABAgMEAAX/xAAyEQACAgICAAQDBwIHAAAAAAAAAQIRAyESMQRBUWETIjIFQnGBocHwsdEzUmKSwuHx/9oADAMBAAIRAxEAPwBqcxKfvAi83IFhzjpQbGYlCwdOw+P5UP8ApEfLcltSe1UAAFbASZMc/WvnD7KFYTUpRLoHeI2ny5W5Vjn4ZNckased9NdAl5A7Vc+nuFV8wxvYp1gFRBEAfmelRYxKg4qCT0il7iPHPIUiJSm/r1B60+PHbpk8k0a8vFdrhCogAqRMAzB53ikPAKu7uYcO3kKo5JnD70qUVSlI0pTqgpuJN45VNgGXQXFE9wOEKAgwqEnf1+Bqrxt9k1JLo0n6PcS2ErQTftBEjwHP0PupsxuIDiJSoXKgJtBBj51kOBzBKSmHG7KBIJjYz1p7Y4macLj3ad0aimE87CwjvETPPaulDi1QYz5J2e8uxXYlTSnApaI1KJiVKuSAIMAmL+FEWMaVCPatyrN+I8LihjnHCV9ktIKFctKoIE+h5cqd+EMKrSFDpF6zeJhKTcrs0YJxSqqI83xKAtLa5lckWtbr0oBj8IG5VBUmLBMT4CTYDxpp42QlCFugIS4EFKSqNj7V/GgeSZaooSglSkhC1KVNpVoASPISSPGjj8LtOwT8Rp6AuEbJSlW0307x+tUMLhwcQkkg/aXB86bMBlBbQqxP2iihXQHcHoAZg9Kq/wBmOIWVFqSkhR8U35elPDHxm3/QSUlOKXr6iW6lD+KUlKVABwJjSRqOxjlyNOWYZMhtTRGDSzLyUhQ8D+f5UMy3Gf8A1BL7yhpEaQPxbGRslIB98UycTZ006tlCXR+1StRg91Ik7c6olyTkLmh8KXw+680cMW2ltLGkkqcudd4HhvBj40NyfK0ujSmApYUtKdWwBO/Qbbda+5/jNTDXYN/aBxJIFjA6m1ja3jWao+upfhsq1klICVi4naJmD0qUMfq0Bz9jfMWiMOkdEp+VZlxG2frhUQdPZxNq0h1Sjh0ahB0okdDFxSJxC19sskLsiBCSRMc7UIRtspKVI2NA+yBm2np4VleKxTS1dzDlTheVBClHvAK7xtEcul6LY3jYpwwTh2HFwAkKUggSR/FPjWf4p93QoajqVMiFJN+Vxt+tVcb7IxfTDnFmGUnCYdbkJWtxMt2OnuqJ703j3VqXDDoOHaAULISDbqJArFs5cw62MO04492iUypZBEGI0wRdI6j30yZPxIpDSCAshK0gqEEEAAbb8p2peCi/lWh3k5L5jVcyWjRClJAPxgzvWRZ43qdWq11E22uSaP47NE4rShCo0oUqFBUwRE+Nz8aWcS42f/uG5Mbhf/ZSZlJtMfFKKsfs5tl6x0Y/9tYzmPtDypjeZKrfWWo6Fax800JzHLDNnsOQB/ij8wKLbk1oWNR8wNrNdVj6kf8AEa/9RP619o7Kcl6jT9I2JCMQiWkLluZVPU2saoZDmC1IhKUoE+ygfG8048Tv4RK0dsyX3SO6hKdRjrEgR51c4dxOEcB7JhtCknvJU2EqSfGrKUa4+ZleLIlzS0LTbZWsJULTBlKQf9NLHHbLTDy0BtKkgiNQn7oJrTs4zbDNPaDhyspguLQiUtg7FR5dfjST9KWFQHm3d0uAWHOAbz5EU0KEnCcEpSWmK3D2Zv3UAltodzUEwL3SDpvG9N2T5noDiC5bSSCk6Rqjbe5maSsvxZcWnDpJSlagLRAPWOdNS8i7NvE6lEloi8wJ0hXuvtVOxHSVhXLcAU44pbSeyU5K+6IVqalMqIuNU86JZdk63W/swhhSVKGme6ogwopSLgAjla9E8jZKlFwQRDR9wIt7zTTkOB7JCrzrWpe3s6jJAPSaVK1sPLehWzfBrThS0ptTqktsp1gd0lOrURJBgD5144VxbaUqJcgjdMk9Raaa81wWoHSdM7iTB8xyPiPjSPkuXBl1WtVlKVv5ke6pygkWhK+xb+kTEreW6BuW+6LgiJ5HkfCgXBuPfCGES7o7XvaVK9nmI/rem/6SuFSsIfw2oLSCVQru6QCqeurlAtegXCzuoN9uD3XQVQImxPKulH5aQnJvse28yYGHlkkhajCVAiyidIBNthtVRjEqVifaJGldpmCGh+fyryjIW/qrfYHVpKiZMGComYG8T51TwSwMQUpWoKCHIBTyCBaTvUljaY056oWXMIrEYhAKCh0JnXyV/ENiY5+HpV3Pcsl4Kg2abBseQvRDCvp7Ro6lJIkKvayYSPEW260z4vBJWpClLKVaUjcXsOt96dcumRlJPYHbyfQlLuom2oCOcbUv8I5OpWMLqoARfxnYfM0+Zm6ptGjukp2V+o5VWyvNmQhKVuJC5MiCSb1FNple0MOLalEeVZ7xHhdLjy5UDFo8E/KtGdVKR6Un8R9qouJSFgERIsLjrNdjdSHy7igdhWP+SlR0kqB7p6JsKWczQFSFSn95P5p2PzpqVjnE4VOk+y4Eq2VaL7THKlviJ14oiUqHI6RPlYVpVMzbQCVOjSsgp+6qxTPKOYPUfPejeWNtlHNJJkwb9JE+0AfXrNLmDdKTYxPtJIt7jvVh18kQiDeeyXz/AIVbg+Ez41y7KNukNeWOrRiHC5cBnSFgEJJNxMkwT6UvLV3z4H8qsZTmSwlWlRAi7ahKwRyj74+NeMaEBCVpCZJkgpEARNoPvFK42GMnbPAdVe81TxzlyP3aK5WkPCUtNnnZtX/tVFXF5SjcsCf/ANo/I0FBIb4j9BV011NH9lo/wUe93/trqNL1D8RjFhU4gYx26O2KAQVRBRJ0hNptzr0hWIGPTZBdKO8ExGgK3VeZ6VfzHDMYoJnWlSNnEkJKetyfh4V7ynBYbChRDhUtXtLWrUo+EiipN+SKNwSvk7qq/wC/Q8YT6xpxPebQQtReJjfSL7Hu6YielI/0iMvJw2DXcgJPjpSQnQCYF45+NNvEOYZatxLjinFKsChvVC4NgpI3A8am4sZaeU0oqdgAgJaGoHbeJAj9arz9l+RDIotKm2/O/ZfqDeBMuwi8Oy92bXbpHeUoDWFcze4q/wBi1GMQ64AlxYi427NIMH0NUW8JAAQziVDqSlPrcA1Lhsn1K0rZAG8rWpZ8baomhzZJ40/MZeFcYwUKQh5CogJGoSQD8djTZhsW1pEOIP8A1D9aTcJkWHRGlsJgR3SR57GvY4dw3JuPIn86HIdKhnxma4dPtOtjzWKT3MxZLWterT2ygkpBnmbRuD40IzfKnsOStHfb6dPTlX3Eq1YJvvES6dk39k2i9d2I7RI9xcypOhMqHgAkn0Np91QpxbaRqDCiALkqTuBuL0rY3AiwaSqZuSkC3wqNLygS24ifO/wmiL2Gl8TNSC1qQpJAKTER6G4ry1metwuyltVwTEzO8QeY+VKObZE626QpIA67C9xRHC4FYCezJWNPesYnlBvQRoz0orZex5WlSladSYnVBB51cyrOkuLb1hJUmAkqkkDwoTgcfPdc1EDlJHoatO4BDhCwUoAH4pnzkUWkzIm4jpm2YI7RXe3PJsE+80MKtdkqWlIMnlPuoNlWIVKQu4J6zT3g2GnE2gfCszxts0QlZIrOUIbSpRtAk9KF4x4OuK0hJSYhUSTYdTaredYVKcOQdgDPrSzwlmyEBTThAAI0k9PXypFil5lpPQyZVlqW/G0XAqpnXC+samTB/Adj5dKut5qwSQHGzG/eH60UaWCLCfKtEUqohZkGPyyFkKSULHh/Uihq24MODyVyNbPmmVNYgQtN+SgII9aR844ecZkKGts/ej5jkaL0FKxWWyLSFEj2VgXT0vzHhvVfEvqF1wRyWkWX+6ocleO9H8NglNK7iO0biS2T3o56Tz8qsZsxgywXsO5J2UgplSeqVo5+dDkhuLT2KwUkJPZcx7KVFJ8QNr/GjvCmXJfblTr0iSQpapB2gweVKJKRKknQBdSF+yR1Sfy36Gi+TZktMLZMz90+1A3jbtE+G/zqyUYu10S+ZoNf2Yr/AB3f8x/SuqD/AIgPRHuP6V1Pyx+gfnGXEONIClOhwxsEEj33FDmuIMOfZwk33WoH9aOZzgNaFDwpb4NykKLgWiCggAEybibmscbpJFpVbsmThi44XilKZgaU7QKI4dx1AIQdM7wBRxvLkjlUowYGwqihRNzFrEYh7m4v3xUbOYOo2Wfn86LZiyKCulKedK7QUWk8Q4gffHqkVYwvFz4UNYQpPMAQffNAluA7AmvmhXSPOl5MajT8szNt9MoM9UncelDs6yIrSC0opKTIRPdnnHSkDDvuNrCkq0qG0U95DxMlyEOwlfXkf0NMpJ9gaFN8wvQ8FoWOW3yE1G5gTyQqOqlfqa0bM8pafTCxcbKG48jSlmOVusqGtOtEiFAke+Nj8Ke67JuF9FLjdpSHwpNwoJHWISNxVAYwglJcUjoUgf1NMPESArErCW0FQCZUqLd0etAswysFJUVJ1dATv6QPfTLXROTvTK2JyvtAOzSud9W0+hIocsuMrII9nnEijGVpWp1thRMK2g8udx+tW3sJhVBSA5BuklaFEjkbgmj2JTQv43OVwhYIiY9nb18qvtcTuJBIMiLDn/X61T4ry/sWUJSsKQoWjUJHWFAGPEUq4TFaBcTHvpGrN+NRUdD3juM23m+y74URERP+/lQdSC4HBoUE6brjnvbpQjBoD76FeySZt1Hy5VoCXFhjEJ1mCmR7j4Us3SoZNR2DG8uZbw8YnExb7NSo1jyi5HgbVPwHjnG0uy4HgFWEwQkbG4mstzTFlTipGn93pGwvejfD2MUiFTAuD4yPjWrHixyTb00ZMk5ppJGvniloKEkQYm9wSeYjarfE+aKYw5WkAkkATcX8OdZNmmOVhVI7RCVqUkqKSYgTCfOQDbyo9n3FCcQwhoJUFd1RJNiNPzv8Kzq72UkklphfBZYvFMF9mA5JBSTvEXHQ0CzzKEKB7RfZvBElQ3591XUwJjpFMf0bYsBpzUrSkFMSQORmqXFy8O723aKVo1DvpFwAlO01zjsXm62BMNw4l7Ah8alOLVpTOkBKEkhSj1JIJJ8hvc08TkKW2gSUqSDYgwpJ62sasY9KkYcKZcUrBplKUa91C5JIEmSZofkGMU6MTqT3W8OtaE3MGwBuaj4dZHcpvt69l6DzcUkl/GS9v/8Anc+P/bXyg/1pfVXur5WmhPhT9P1X9zasTOkgCSRQvIcrdZUtSik64sJtAjckE+6vCcfi1OIP1YttzCtS0k87wNo+NTOLxa/ZCWxbffx6/Lr50MUbimdlbUmgqVK6gVA6Y9pfxiqpwSikBxyVAk6o2kRA8KrpwDLQJWswUwStW48zVGkSTZWxmNZudU+QJ9bUDcxyVHuIV5wIHjV3MOIcCyT3kk/uAqPvANLeO48bMhtlav4oSPz+VSlXkVimQvuPKZVoUoq1J9neIvttVzL8M72Y1kzedRJO/nSzieL3yYQlCB4CT+nwryvOHXQZUoW5GPlU3dUUUfMb2whuSpSZ8YH86s4PGNqOlJ1Hw/Xas5aErE3p14dGlwevypJRDY+ZLni2oSvvI8dx5U3NvIcTaFA7/wAxWYPZskKIgkijeQ5ooqMQBBNPGxGyzxBwqrUXsOTO5QTv5H8qB4fGIB0ltKHBY6rGfMz8qaeH+LWsQezV3HfwnY+R/Kruc5G1iBcaV8lDf16iqCUmL2VICsS2tRGoExAPTrt8KBM5cS686qS0hSlKAJBVuQiYi8X6AGr+FwjmExTYcSkgkhKz0j8XTwNXkY1LvaBP7JKFwY9okd5R/IEbAUUJJNIQ857XEPdoqYJAgDugbJSBySOnhUD2Qq7IuwQkWp/GFS4pMDupNttyOg6D51ZzFhsoDYMIvPlBq8cSe2GOdqNIzvJ2kMtpVHeJ5nkbAg8vUEXq3BY14pbqlk/Z4dCpjtI77hT7JCExBuNS09Ku5Vg23MQGkqlNyo3hIFyT0AE184swIUoFsnQhGhpEbDc3/EoyT4nwqCqx5TbQq4HKBiMSlKwvSQVKULqO0iTzvuetFF4MDEthtshlJ26kePOm/hzAhll1xRlZhIBG1hI/rpTDmOEQMMltO5TYxcEjfzrRFN/gLceHuYxxk+p/ELWPYCtIPkLx4cvSnPLMrwzeFaxL7hS6412aExKRp3ciJJ+6Lxc7xSxk2XrxOOQyIT2ark3sFArJ8rn0pu49Zb7ZuRCA0Etp/CASBttO58SaSEec6ZLPm+Fjtex94UxLQfQ2hwOaliISBAoHny3Ieb1SC4vxPtERfawo3wPlyU4psgc56/7UG44AQ8oA+06ony1GtDwxi/yPPj4l5Emur/azw81oyljxec/L9Ku8J5YOyxgTOo4Yj3n+VMGGwDZy3D9onV31KCR1MxttXjh5AQjFJ0lBcQQCDJHTyHjUW1TRripWpV2Z79XPQ+819pm/sxj/ABm//Vb/AO6vtG4+jO45Pb9f7D5jcUhDZUVJEC0qA8hJrL8Z9JGJJhLTbe8yorPvECn9vhnLm4JQgxeVSr/Uayr6Q8Jhm8VOFUClYKlpFwlU3iNp3jl61ghKtI9OcY2RY7i7FOSFPKA6IhHxSAfjQZxWtYUrUq33jqPvJmhy1XqfDuG1O0xVQQXh0Dr6V4Q2gSCSSrbwqv2pHXeojiDNLTCWktXKUqv4irTbZEyZtVPCKJVy2og1zvMig+ziu17VO3DQlSZvv8qTGh3qeOH0wtMePyrpACSWQSq1yoxHrE0SyHClKyJ+4ZobhcWUuKGgq7xuIgX8fyphwrpmdMAJPL8qquiLMyzFQ1kg8pEeBpy4R46UAG8QCpIsFgSR59R40gYvEAqVv69Zpo4Bwp1B1wdwqCW0ke25v/lQLnx0jnTCK0jQc8dS4tLaTJtJ6Sdv19KH4jDtspcUn2Y02EkqVtb716HZXmQU9q1WRcnmoyTzqHiXMwllMXcWqEgfd6qk76ZiesVTjFBbbSRTzPiItIWtXdVOhA5FXMzt191WuHnXXU6ioJEXJuTOwj4+6s94hRASjvQg7mPW4N/dTVwc+pbPdNgoyepOw9w+FGE3VDRgn2PmDwDTaVSEnXZRgXEzHlQ/A5KHMUF6JbT93laQP9qoqUpZCFEwVCw+NNuAxiUJECKPBM5vjJ/gLPF2MTh0tNJTHauk/wAMb1Lj8/b7JRuQhEki1h/PnQf6VHO4Fg3QpJBH70g0ucNJcf1IUuGSlXbqPJsXXHQxYeJFNOXFcULD1GD6PsvMKxKxDuJkpH4WtW//AFqHuR40W43y4L7IyQQj86qcEYh3GYh11Pdb5AfdAENoEjkAB6GnHF5CHgkuKIWnuxyPiRzqcJcZWSyweWLjdCjwaS28kqMgb/lV3MMtw3arfeIKQokKUQlIvPtGx9JoX9IGaqwKkNMwSpOoqVczMABPsj1BqbKcuwfZJxOYOHEOuApCHFTpmdkD2bQNXnTzyN7kw+H8IoqoRvfpewTnnHrCEltgF0BUgew2PX2lekCkvHZ3i8adEkp37NsaUDxIHzVV7PMK0vFOuga2y5OhHdShMbKKAdgBOn30OexcpSUISlKtY0gHSACALE39Z3qLn5I9OPhOMXPI+kpUvdpd9Lv3KP1BX42/8ya6q/ZH8FfKPFg+NH0f+5lh/EKUO86tfgpRPzNeENAiZI6VVTUiR426UMiXEyw+o+OYaTYzX1pmDBgR1qdxauajGm3gLVaaiR7J5RI+RqJZKyEYOxNvfUCmE9KLuuNiQprTI6fGaL5TkS+zS6pqUPShEXVf7wEWFt6G0PxV0LeFag26VOlMSPA0wcVcKPYHSpSkqbUYBTYg7wQfmCaW+0ibHag009ieRzB71NmW5i2hYSpcHyPSklGIhU0xYfOkoUPswu1iCN4oyQo4NZkTIaZUrxPdH86uHtyJdfS0nomB8TelRWdYhQsUtJ+PvollDbYQXlqU84oEAEk25nxopgULdEGX8PqeX91CANSlHknmqNzbbqSBzowwpBxTOmQlsaWkW7o6nqom5PU+VdmjzpAwTA+1jXiCm2mLpbn90EFX7xjlVXhTI3UrXi3FdxshKBclxZ5Ceg/KqIg4gHOFO4ZwIJKVEBUAxAMwPAxVzLXFKl1TqgYCQO+IA/eRIO/OL0P4pOvGr0q7RWnv8wF31AeCdvSi+VoWWh3QR/Cf/jIFNLoKBeYYFT+ptDiSpdgDp6zMkBUCJJ8KvcO49CUFDRGhuydpN4KzzlRv5QOVWcyAYa0d1L2IF9xoa57ydS/9I/eq9heDilhJSTrWJCbCP3lH8q5NroMNsEs8UJS/qWCUoEkDmeQqi99ICglQDcqM8zFXuK+BywEvocBAQkOC86uZEcuX+9Z6TpcCt7z/AFNPylE5pSZoHHGO+wQFe0pKZ5XEk2opw5loawTraky84z2q7XSmR2KPAkd8j95PSlvCAPr7fEKK2WEh1xP4js22Cea1QmOmqnD6MsSt9x95yCVmTtvIJHkLCOQAoTly2LVaHfgjIxh2UoiCTrc/iPL0ECi2KdBUSKlUdCQBuf6/rzpM47zNxpLaG3C2V6pIFzEbH7u/K97V0VbOk+KET6XMy04ps6Ao9nAnYQo3I5mlNjEqW2FKMkrTFhAN+URHpRr6W2lJew4WRq7G8cr8/wB7r50Cwbq0MpU2DqCxBAmDp3qc10/dHq+Dm+M4rrhLrz8t+v5k2X5iUdqlThlSjqtZQIiIqTLMmxb7brzY1NtgyNrTsm1+vpzo5wM0EufbthQJJUlxIM8uYmDNNDbTWFViWm3ClAlSE3gahq0yPugGL/lTQXJ17kM7cY774x66rXf87Mz/ALHxX+EP69a6qn/FOI/En3V1PyRnoqYBpK3EJUYSpQBPQE3NXcbhGxiVNtr+z16UrVe1rkgfIUKVTHw7hU6UlRAKpIB5gED9aTJ9J2NW0ii9hoUEWUY+7fl0qZzI1EIUlCwF7FUiT4dac8xyhklp/Dr1JBh5P4VAbjnpPwJo00GXks9opISgSDqHL7scvWkjCyvSv3/Myh/BOsnQ6haDyCgRPiORHiK1DIOIkqbbAbVpb0hPO4EHpHL30V46wXb4JcgfZgLbUfDeD5W9aSMnW+nCqQ00tSye6U8pi96eWNp0icctrY1ce5sl/D9kWyFFSSiSLAbn+orP8TgQkTqHjTjlXB7rraVYpStceym3MxJi/pXjM+AUxKXFAjke9P6UksbezuaEFSmxy1H4V7bQtR+zQB4x+ZpiYyNCPuyeqr/yq+nBeFRbGAmWZCt5xCFqMqMWvA5mfAVdxmdIwb6wgfsU6Gh4wIUetypXpTZwvgQFOOmwQnfpP52j31lue/bYtyOZq0Pptivukah9FrSVsF1Rl95StSjvGr+U+tGeOs3ThkIDYue6wkcif2jpsbibW3NJP0WLLS3HHFaWWhudpMk/l8KIrzD6w8rEdpCVABCQpaClImxkaTeT61ST0SapibjMIhLiYSrSQZ7wcJPn3aY+FsC3oU+8lXZNXMpHeJPcQCFEyo+G0mrD+UJfdRplazYQpte/qfiKn4hdCUpwzR+yaPeOggOOH2lymBH3R4DxpKsDkkQ5Ij6zjC44rUSZI74HhYgCABAHlWo4FSIJIEVmWT4pLOxBWuZibAbe0TzptwJV2Woq0gbnp6dapF+QYxqPJkuesF3UkpAQQRWEcQYXStOmDNgEz6Wk1pvFXFTjqS0yn7MWUqLq9f5UN4NyNJcGKebs2tCWhHtOqPdsRsgd8+OnrQnPyOivMrZrgFpZawLYBWCkvc5eUISjyQLeZVWlcL5F9WS2lMaUpgmN1TKj6n5UF4Kykl551Uwl1aUTeTJBV1sLeZNaFigEt6eZoCpXtkKl6lSfQUgcXZspTulGhstqKddisAwVEKIhsbXAnxFOqnIG1qUkcEtvOuu4g9xbhWEAm+0ajy22Hv5VSFJ2wSt9GSccLBW1BnuG8kzfeSST6mo8O5GG3g6gQZiIFGfpQy0nGlDDR0NsosgWSL9LCg2IY/5Sf3wPfFTyba/H9mel4NVjyP8A0/8AKIV4dzlCdHbuEIOqCB0I6CfGrHEnFQWt1GGAU0pAQFKTCpiCocz60qPNkNM/9f8Aqo/lOVFeKDQCgOzCjCYJHPSN4PXelxuv1/qDxUI8t+UYOvdxTb/nqLX9hv8A+Ev/ACn9K6tT/sBH/l8R/mH/AH19puLMvxIGRLFG3GVaMIkGCUqVPQW/Q0GVRzCOlZbgWQhST5lMj5Gmm6TBj20jzgsSofeM0wZK/p1Or0lvYpgn1iKBNYB0n2bEWplynKSQEqIA89z1qry1j0Rjhbyu7oizTNXH4QhSkt7R16W5DwqfhP8A5Ze9yraRFO2SZBh2wITc8zvX3PMJh0JCk6AoHqLVnUm5W2aJRSVJBcY0EbgSNppWxyHVu9wFXjypW4hztSyA2tW1yBE/GinD77ikjcx6mn+p0K9HnE5ctKpWQCeWofKbVy3HiUttNSpRhJuZJ2gRAphYytSjKjHhzounBoaQSiO0IjVuQkmFQeRMkW8fCg8cULyk9ibmONW02WkqJQkwV/4rpsSP3BsI6TzoThciDKHXlXWowP5eJNN2NylTrzCYHZpVqWfwgbq6bfGreIdaUtQCRpG0+4frQUbDGdbFBzJyGNA5mSLwoxeYr1lqNCAjSZH4HB8lJVHvpszBpKdMEA8rx8aFYPDuKcUVuEso7yzDbkgfdEgnUo90c5NNNE782SrxAwzIc7yXngQgFKSUN7KX3T966QbHc0t4bCodWhtHtKPILTA5kyIgC+9SZpmbrjilrbSJskaVp0pHspBBAgC21MOWJTgsKvGPpuQO6CSbnuJud1G58KSqEXzSIvqSW8SpAHdQlKQTubTJ8TM1BmmMKiG07dKVlcXkqUtW6iSY6km3uipsjzcPKdUoHShJJm9PF0irRZwGDWpQbQRqKoCbpkzbcj5UzuvkYrCYduS00r25stX31RF5Ox6BPSkD/iBWFAWyJU6kwolRCQTCoFu9uJ5XrQcszQrwaMY42B2adcACYTuAdxMCkSsEroI47iR3C4tphvDBbZAUtRVp9pRFupkSabsY7qJI2rFck4jdxGYtuOEqQpQToGwAnSAOk/zpt4nxuM+tobbOlpQAQAUlSlX1KgGQm4Em1F3F7LSxVSQR4hz1baNDGkvE21XhM3MfACgvE3Fj+HwSFmA84rQDERAOpQSfKL1cz3ghUtupcU5iFq9oHSlAAnSOceO8ms14xdxGJeCezc+zlJRBJChuSkXv18utC3y9heC4L1JcnzQYp6MS8pJJJLhNzaAnyt/I1Yx2GQT2TZcU2pRUlMDWvb3JF7mOW9KWAZSVgLXAnfpWz8MYnBuLSmWu1jTIi4G2w5UeF/MGPiHBOC+8q/VP9hKzfhPE9nh0obUUk3CR3UTG6jdR8fDlWmZDwkxh1F1IKnSIKiZMWt5Vex+IDaCUBIAHt/palnD5m+4lQGoIn2jYq/QUVfSJy27Yw3/Ej/MK6lTQPwn3V1NQloxlVGeF0qJWRsmD6mQP68aZT9HOkanMQEp5kpCfmo17awOGY7jAUsmNSlSJAM2/kKSe1otjdSRKAuBaCDB/OvbiHSoaTAkCrIcJvF52Aom1gFquElM1GMUbopVbCOFwjvZgdpFrnn/KqeIy4rt3VecUG4mx/ZN6NZKzaJsOpihuSZi6pRTJgdabVk8kqWg7l/CSCoqcVq6BNh79/lTRkLCG2lBKQBNVshYUlorUfKRS69nD/wBTc0pIJJhRGw578+VURhvZdzLiBDy+ww5KlgnUeQA38SKnwmN7GG3D3yNtzuInp1jxFJ/0b4hLX1l5V1BJN+iRPxJ9wNLic7dVixiAolQWCDvMER8hQe3ZbfDibHxBnKWYwwMLKQt9Vu4n7rfmelKuBxwUsrUYTPWhjrhcWoqIUpRlR5k8/OqOIZhV0kehFBT2d8Kl2M+aZmFOJHeIt7MH4GPnUfErqENowyVQSQ67KSCVKH2aSUz7KYt1VQ3IQkvJ1xpmVSDIAubgjkKgx+KU6tTmkytUwFzubCCPSjdslLSoJ8OYHtHAdZU2iCUpWqFGe6mLbn4TVj6ScW464nDIBU03dagJSp07i3JIt/tV3DpThWEqn7SSlI5lyO+rxCBKfOetDMWpGylgq6lWg/HeklOnQ2PE+LkZliWdPMeho1wgw48o4dvd098nZKAJUo+AFfMfgVHX7RtvYz67mi/ApDLBWP2mJeSynwaSQp33mE053KkCOLMQVOpCBCAkJQiNgmwGwJ6meZNOvDmZpRl2Iw+IU2Fdi4UJBFzp7otbc2EzNBfpHypeFd7QCzpJQo/dKiVKAH9b0uNY5CMEpFlOuupk80IRfnfvKP8A/NLFPzKNxfX/AIeshYdcxCEM+2ra8DxJPICteyvK3kvELuqNRXyWALBPP0rMuEmnG3G3wmUq1JBm9hJtuNq1FjNlvp7NsKTNyqNrcjypMk2pql0aopODv+WWkZg8kHW5pSCAnQkFV+RBBM3AFJH0lZuRZCS2RGsylLjnRSilWo8uVo9xDizBuoZKIBGtISoLUFGUlRKhfmCI8BSQrJXFoIW4mZmQBq8pmq/EUtsx8HHoV3HJM7UycAto+tIccJ0tyqBzIFh7ztVbEcNKSJDg9R+YqbIcOpDgHWmg02LPSNeezXtQNURyFWcCO1IQgDxPIf10pMcUQAZ23p04VxrRA0rR4woVrk0o6Mu3LYZ/4cT+NXuFdRL683+Ie8V1ZeTL8UY+1hX8QqQFLP4lbD1NhR/AcMBPedVP7qf1NOKMKAIFh8K8vNWpXI5RoTGGgVKKFW20gXT6nerYfOkgyEgUVfZtQTN7suJG5SdrW6zSJFOTekZpnGNBcVBtO+/Przpr4KxTDphKI0xJN59azvOFgKAGw5cqcPo1QQspn2kg0Gq2XnGnwfkbG82NBtypM4xfhlQG3MU4YnEpS1ciYFK+Kw6XPHqacysyLL3ltIcUmxJIPl0qfLAFu6imDawsJ5GoeJcIGMUtoGUyCPUVe4feKHNSQCYiPOrYuKexcvOUflGJjC35Dzk1WzLCJSCe4OulQHvTairq50laCkzuCCKIry9DhQm/e3rRleOUdGbGskZfMxLyvFqTrjVBSREym8Dkd7ztyovw0nW6lSgO6bEae7G6jYbDbxiijCMuL/1dDyu0V3RKCATMi5HhTY7wiS3oFpEEpjYcoINjzrBUr0bqjWzK+Kc17bEF5CSlps6GoJBA3Jjqq526VKvCLxKUusHWU7pF1D0Fz6UU4rytzDkCxmbFKY9YAPxpSyR/TiAUKLZmCAbH31OcW37mvBlUIuPaZZxeGVocKmxqI2hSVbdFCZozkuD0vYVBmGEI1AHda++rzMqA/wCmjOMcWRqMhUb6UkH3Vcy3AKWSUjvKV3dxflPgB8qeJjyewA+lnHNraQjWO1S8SpGqSElJM+W3vrMFU+8XZIrEZi6lElQCQfEhI1GOQE86XFZC52anEplCZ1K5W3ijyV0MlSsMfR6xLjjh2QmB0lX5wK0xpekWt/QvWZ8HcQNMt9gptRUtyZTHh48oprxXEbDSZAcXETA5k2F6lL6jTj+kgzXIsS6+vvQ2paVi/PQAfjNEMFwKuLuGaK4THJdKVmwjl43A8xtTIjM0BMgVojGFbMsnPlSEPMOAnyO6sHwIj5fpU/C3By9f2g0pBgnmfAdPOifFnEzqWk/VwZK4URyABMfKivDfFSVMJU+ChdwRpPoa64XSOlGdbBfF/DbS0kBBFuRPy2NZ5w5h0kE9oluLSTp/OK1nOM7w5TJcA8wR+VKmXZEw61KYnUTR4uQsZqOmAOwT/wCcFdTJ/wAII8K6u+FIf4sPQ0PTUbyLVNXhw0ggKxTJ2pazzCKU0pCbFW58Ka8SBvNK6sxJcISJjn5UGafC1GfP0Mh4mbhQGmCiyh4kk05fRZhCpaFXJIM+ASRH+r4VX4gyZbr2oW1biNz1mnL6MstDKFzuCR6ajHv/ACoN26GzNcm0N6stQq6kgmvgylsCyaIJX6VxWKcyUYJ9LWWhnFoWmwcRPqkx+Yqnl2UOhlTxIASoAibmRYjruKdPpmy8O/Vg3d0rUkJndJEknoAUi9D89zJlnCJYTBd7ve5kiJUOiYEeNJKm1H1K40+PLyQUaGvCJbagK1JPevy7xtei+MzJjBspdfInYQJJMbJFI3DfEK1Y1kCAIKSBsqReRUn0mdovE4dptC19mnWUpSTufDwTXQThHiw5Wsk00es8y6wxLY7NTf2hWRdOxHd9RPyrWcmz0uJQQpKwUgz1tv4VjXGfF7r7HZKw3YFUa1GZWE3AEpFpg89hRT6JM0+yeaJughSZPI7/ABBqmGlo7xF2ht4+fQpYQocpB+dZxkGTdpiFahAB7s+PP0/MVqGNwKMUElQlQsfDmk/lU39lNILSgIhQSryNh7jFJNW7QFqPF9kD+A04cp0lUJIBuTtbzq1kOMDf2jregBPdFpH4iRyOw32FNCcKCmKXuI8vPZLAEkiLUrdE0rexDczAHMMTiAAUOCxTcWEQDzJi8WmrXBGVDEYN1KhGtxetIO2rlQYYbEMJIFhyBRe/pb30ycFY/smHNKO8SN+p3J/lUISuf4npZcCXh3K+qoo4/gbD4TS8hYSUyAi5K5tuTyFDsBhUqdWlwInUFAA+FvWKK5lh3H1HWsyef5eA8BUWWcL6nCQJcUd0Sm3v2rS47s86OVcHEYsHhUgAATQH6S82Vg2m0Nr0uuEkxFkAX8iSR7jU3FTz+HWlllZ7SAVKTaJ5T5fOkv6QMJiXSl9crbQgIKpHdMyQeZ3F4o/FTfFAWJpcmGPoyZOKZeQtZ7riVAze4Or30KzrOS3ma0pAQ2HUIWASqQmAo96Ykbxzq19EOMCHHhClSE91PreZjp8aVM7cCsY4oXBeVv8AxUVXfmUlfBI0vjnBpaZKg4ZJgAxQbhbGrTh7kg6oHjTTxZlvbRqVAA2ApJzPEpYSEXF996eMqZnavQ5/2kror3CurOv7bT+M/GuqnMXiz9DE1CtBNW0ivpRWcqDH8FqSRqInmKqYXJWmjMEnqf0ou6fTzqFSa44VM3QO3CQIEflRHhgftbbuSCeY/qa94vCan0mPukGi2EwoSIAApEtjuWj3FROIPWrqW/CosSuBFOIxE4qy1Mqf0y8E6QqTtO0bCayLN23C6orGlQ3T05j4GtzzN6sSzTGa8Q65vLhgG4gGBbyArunY0ba4+Rc4IY1YtBmSm4AFyfD+daB9JThZw6Hmzpc1hIMXAgkiehjalj6MWFDEBWmAZubA2i07nfamf6WEA4Rscy6P9Kq6QY/UkJGEwONzc95xGloQFL7qQTyECSTFG+DMMzgnnmMRq7XTClpOpuLkRYEW69DQjg7OhhypoqFzqHSYuJ8hV/Ps7ZbUhbY1OrKisE20ER03nbyNDG2p8Wi2eMZY+cXsf8mIBkHunboRyNNT6QtpUC8T51j/AAlxGUtBKjOmwnpypuwPFZEXEc/KmUa0RlPlsdsrxetpK+o+POuxj94oDw7mrfZK7wgKI633gRvYg1ZVjkrXYiw2m/uqErSo7z0D+I2EqTtHiKA5DhwFK8RflcH9DR7NV2obw3gyp4ysBKrCbn0qcF86ZttvBKISweXKcVCR59BTLh8GjDNqIuQCVK6xf0HhV7DsJbTpSIHz86FcQvHsHv4FbCdxBMfGtUno8+EdpMxjiziRRxLanUjtOyBc0RYlSoHj3Yodm+duYtIwuGaVo9pcxKiIueSQPO9S4/C4UvLSXHHMQsjTpgBNtiIMep5cqu8PcOv4XE6tTamymCrXBvsNJuDWfUVz8zcoyk+H3bA/BXFyMCFgsaysglQVBgCwgjb9aH5K2MRjmgAYcfBjexVqI91VX8uJ+suAjS05HnqWQI9L1of0NZUEheKUm5VobJ6CNceZt6VpTtGObrRpOaZZrmQCIsdiKyLizCIX2nZrOlPMiZIPIjlT7x/xQEoLLRuRCiPiB+dZ52stK1baT8qZIk3sTvq/7w+NdVaTXygVP1sHQByr6kzt7zWdYHONbqe8bHr+VaDl7+pIIvQaETskDHM3r6tgdI8asR4GvilDr6UAlH6qJkb9TXpA8jVgpJ391ektgUAkarCgmZ4re9HnW5FDMZgk864DEbMMR61mOLaKVmUwZmOVbDmWGaSdqReJgkOkpSIUB+ldIfH3RBwVw4p9faL1oaGyknSSrwPTqaa/pNSkZeRElKkBJNyLgEz1iR61Z4VXpw6E+FXM6ytrGsnDqd0EkKsO9YzYG3KL1yewSu6MBIm1ekk8zNafishYw6ShzL1OoT/4iBf1UDM0Gw2e4Bs6msGRHMp1R6zR5ew/Bf5kKPbLQmRIvzG9FVPrBWi8xt8TFHOM+Ie1wrCUpjtlFQ5adBAHvmreXYAKfOsQu/Tcgx5HwrnJvsVpR6dgzgh0qS6kkkpIUkztNj8hVJ7iPEtvuaHTAVEEBQtbmJ5UzZTl4ZeJ0xqSZjY3B260NxXBzqQ/iFexqCkdVBSr25RNCS0CL+YvZPxUtw/8xMciBE04ZfmbQ09nAgi533oPmmSKLeCAFwAlXrBo1lGV6nCSiQDvHOs7VPRqjkrY6s4zVVLiDEBDK1c4P8/68avYTChIqlxBlgeQUqUoJ0kEDciL35TtVqdGW1Z+YmsUQpTkkKMkEb6lePrNMeUZM85h9QVCnFghRUT3YIMiN5jnSqsRWi8OuhOGbB6fzrN4vJLHFcT0fs/DHLNqXVFHNcqSxl2IkytbzZiIiLevWnDgPHBOWNIT7Z1X/CJPxpc4nAdwyxzAn1FxRDgVJODaA/e9O8ap4LI8kPm7RH7TwRw5Pk6YH4xVLwQmYAEmetSY7LilklPJNr0SzrKdaiVNzPMSDRHhbh4JbccUlwgpIQlRKpMG4HnWxnm2ZX/ZD/8AhL91dWjdi9/gu/5TXUo3Jg/h79p6fnWucO+zXV1cwoPiviq+V1KMeDXpNfK6uCfao4/avldXHCbnm9IfE248jXV1K+hsfY6cOfskeQoFxJ/e/wDpH511dS+QfvMcuDdh/XJVG8d+wc/hV8q6uqy6IZOz8+Zn/dsB/Er/AFCmrLv70r+M/Kurq6XY33Q6f27fkKPZ/wD3JfkPmK+V1LI6PZJj/wDwPT5UWyP2fX866uqD+seX0oNpqtjvYV5H5V1dVogkflBznT9lP7FHp8q6urH4zpfiet9mfVL8CLij+6r8xRb6Mv7uv+L8hXV1a/DfSjz/AB/+IxnxO9N2E/Yt/wAA+VdXVaZigfa6urqQ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a:extLst>
              <a:ext uri="{FF2B5EF4-FFF2-40B4-BE49-F238E27FC236}">
                <a16:creationId xmlns:a16="http://schemas.microsoft.com/office/drawing/2014/main" id="{C6A45D4B-62A4-4CD4-87EB-62DA936B2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897" y="1490663"/>
            <a:ext cx="4572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0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84" y="982132"/>
            <a:ext cx="10531012" cy="1483666"/>
          </a:xfrm>
        </p:spPr>
        <p:txBody>
          <a:bodyPr>
            <a:normAutofit fontScale="90000"/>
          </a:bodyPr>
          <a:lstStyle/>
          <a:p>
            <a:r>
              <a:rPr lang="en-US" dirty="0">
                <a:latin typeface="Berlin Sans FB Demi" panose="020E0802020502020306" pitchFamily="34" charset="0"/>
              </a:rPr>
              <a:t> </a:t>
            </a:r>
            <a:br>
              <a:rPr lang="en-US" dirty="0">
                <a:latin typeface="Berlin Sans FB Demi" panose="020E0802020502020306" pitchFamily="34" charset="0"/>
              </a:rPr>
            </a:br>
            <a:r>
              <a:rPr lang="en-US" b="1" dirty="0">
                <a:solidFill>
                  <a:srgbClr val="2E824A"/>
                </a:solidFill>
                <a:latin typeface="Berlin Sans FB Demi" panose="020E0802020502020306" pitchFamily="34" charset="0"/>
              </a:rPr>
              <a:t>Forgiving is not the same thing as reconciling</a:t>
            </a:r>
            <a:r>
              <a:rPr lang="en-US" dirty="0">
                <a:solidFill>
                  <a:srgbClr val="2E824A"/>
                </a:solidFill>
                <a:latin typeface="Berlin Sans FB Demi" panose="020E0802020502020306" pitchFamily="34" charset="0"/>
              </a:rPr>
              <a:t> </a:t>
            </a:r>
            <a:r>
              <a:rPr lang="en-US" dirty="0"/>
              <a:t/>
            </a:r>
            <a:br>
              <a:rPr lang="en-US" dirty="0"/>
            </a:br>
            <a:endParaRPr lang="en-US" b="1" dirty="0">
              <a:solidFill>
                <a:srgbClr val="FF0000"/>
              </a:solidFill>
              <a:latin typeface="Century Schoolbook" panose="02040604050505020304" pitchFamily="18" charset="0"/>
            </a:endParaRPr>
          </a:p>
        </p:txBody>
      </p:sp>
      <p:sp>
        <p:nvSpPr>
          <p:cNvPr id="3" name="Content Placeholder 2"/>
          <p:cNvSpPr>
            <a:spLocks noGrp="1"/>
          </p:cNvSpPr>
          <p:nvPr>
            <p:ph sz="quarter" idx="13"/>
          </p:nvPr>
        </p:nvSpPr>
        <p:spPr>
          <a:xfrm>
            <a:off x="1077685" y="2546722"/>
            <a:ext cx="10394707" cy="3311189"/>
          </a:xfrm>
        </p:spPr>
        <p:txBody>
          <a:bodyPr>
            <a:normAutofit/>
          </a:bodyPr>
          <a:lstStyle/>
          <a:p>
            <a:pPr lvl="0"/>
            <a:r>
              <a:rPr lang="en-US" sz="2800" b="1" dirty="0">
                <a:latin typeface="Arial Rounded MT Bold" panose="020F0704030504030204" pitchFamily="34" charset="0"/>
              </a:rPr>
              <a:t>Forgiveness takes place within the heart of one human being</a:t>
            </a:r>
            <a:r>
              <a:rPr lang="en-US" sz="2800" dirty="0">
                <a:latin typeface="Arial Rounded MT Bold" panose="020F0704030504030204" pitchFamily="34" charset="0"/>
              </a:rPr>
              <a:t> </a:t>
            </a:r>
            <a:r>
              <a:rPr lang="en-US" sz="2800" b="1" dirty="0">
                <a:latin typeface="Arial Rounded MT Bold" panose="020F0704030504030204" pitchFamily="34" charset="0"/>
              </a:rPr>
              <a:t>and can be granted even if the other person does not ask for it or deserve it.</a:t>
            </a:r>
            <a:r>
              <a:rPr lang="en-US" sz="2800" dirty="0">
                <a:latin typeface="Arial Rounded MT Bold" panose="020F0704030504030204" pitchFamily="34" charset="0"/>
              </a:rPr>
              <a:t> </a:t>
            </a:r>
          </a:p>
          <a:p>
            <a:pPr lvl="0"/>
            <a:r>
              <a:rPr lang="en-US" sz="2800" b="1" dirty="0">
                <a:latin typeface="Arial Rounded MT Bold" panose="020F0704030504030204" pitchFamily="34" charset="0"/>
              </a:rPr>
              <a:t>Reconciliation requires the rebuilding of trust, and that means good faith on the part of both parties.</a:t>
            </a:r>
            <a:endParaRPr lang="en-US" sz="2800" dirty="0">
              <a:latin typeface="Arial Rounded MT Bold" panose="020F0704030504030204" pitchFamily="34" charset="0"/>
            </a:endParaRPr>
          </a:p>
          <a:p>
            <a:pPr marL="0" indent="0">
              <a:buNone/>
            </a:pPr>
            <a:endParaRPr lang="en-US" sz="3200" dirty="0"/>
          </a:p>
        </p:txBody>
      </p:sp>
    </p:spTree>
    <p:extLst>
      <p:ext uri="{BB962C8B-B14F-4D97-AF65-F5344CB8AC3E}">
        <p14:creationId xmlns:p14="http://schemas.microsoft.com/office/powerpoint/2010/main" val="16642018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1071</TotalTime>
  <Words>398</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Adobe Devanagari</vt:lpstr>
      <vt:lpstr>Arial</vt:lpstr>
      <vt:lpstr>Arial Black</vt:lpstr>
      <vt:lpstr>Arial Rounded MT Bold</vt:lpstr>
      <vt:lpstr>Berlin Sans FB Demi</vt:lpstr>
      <vt:lpstr>Bradley Hand ITC</vt:lpstr>
      <vt:lpstr>Broadway</vt:lpstr>
      <vt:lpstr>Calibri</vt:lpstr>
      <vt:lpstr>Calisto MT</vt:lpstr>
      <vt:lpstr>Century Schoolbook</vt:lpstr>
      <vt:lpstr>Courier New</vt:lpstr>
      <vt:lpstr>Edwardian Script ITC</vt:lpstr>
      <vt:lpstr>Eras Bold ITC</vt:lpstr>
      <vt:lpstr>Franklin Gothic Demi</vt:lpstr>
      <vt:lpstr>Garamond</vt:lpstr>
      <vt:lpstr>Times New Roman</vt:lpstr>
      <vt:lpstr>Organic</vt:lpstr>
      <vt:lpstr>PowerPoint Presentation</vt:lpstr>
      <vt:lpstr> </vt:lpstr>
      <vt:lpstr>.” ~Matthew 18:21-352:1-12</vt:lpstr>
      <vt:lpstr>PowerPoint Presentation</vt:lpstr>
      <vt:lpstr>PowerPoint Presentation</vt:lpstr>
      <vt:lpstr>PowerPoint Presentation</vt:lpstr>
      <vt:lpstr>PowerPoint Presentation</vt:lpstr>
      <vt:lpstr>Forgiving is not forgetting.  Forgetting means that our past sins become irrelevant to His dealings with us.   </vt:lpstr>
      <vt:lpstr>  Forgiving is not the same thing as reconciling  </vt:lpstr>
      <vt:lpstr>PowerPoint Presentation</vt:lpstr>
      <vt:lpstr>PowerPoint Presentation</vt:lpstr>
      <vt:lpstr>PowerPoint Presentation</vt:lpstr>
      <vt:lpstr>PowerPoint Presentation</vt:lpstr>
      <vt:lpstr>PowerPoint Presentation</vt:lpstr>
      <vt:lpstr>    Some questions for discussion or self-examination:  1. What sorts of hurts are hardest for you to forgive? Why? 2. To what degree have you lived according to the Law of Lamech (“if anyone inflicts pain on me, I must make them pay”)? Can you think of someone whom you have held captive in the little prison of your mind with a desire to get even? What is keeping you from giving up your right to hurt them back? 3. How do you distinguish between forgiving, forgetting, and excusing?  4. How easy or difficult is it for you to experience a sense of God’s forgiveness in your life? Why?  5. How can you forgive someone when reconciliation does not seem possible?  6. What are the effects on you when you hang onto resentment and withhold forgiveness?  7. Is there anyone you need to offer forgiveness to? Anyone you need to seek forgiveness from? </vt:lpstr>
      <vt:lpstr>PowerPoint Presentation</vt:lpstr>
    </vt:vector>
  </TitlesOfParts>
  <Company>JCON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Barsoum, Monica (OARM)</dc:creator>
  <cp:lastModifiedBy>Fr . Paul Girguis</cp:lastModifiedBy>
  <cp:revision>51</cp:revision>
  <dcterms:created xsi:type="dcterms:W3CDTF">2019-11-24T03:39:38Z</dcterms:created>
  <dcterms:modified xsi:type="dcterms:W3CDTF">2019-12-08T13:37:01Z</dcterms:modified>
</cp:coreProperties>
</file>