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9" r:id="rId3"/>
    <p:sldId id="262" r:id="rId4"/>
    <p:sldId id="263" r:id="rId5"/>
    <p:sldId id="258" r:id="rId6"/>
    <p:sldId id="259" r:id="rId7"/>
    <p:sldId id="261" r:id="rId8"/>
    <p:sldId id="260" r:id="rId9"/>
    <p:sldId id="270" r:id="rId10"/>
    <p:sldId id="264" r:id="rId11"/>
    <p:sldId id="265" r:id="rId12"/>
    <p:sldId id="271" r:id="rId13"/>
    <p:sldId id="27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33"/>
  </p:normalViewPr>
  <p:slideViewPr>
    <p:cSldViewPr snapToGrid="0" snapToObjects="1">
      <p:cViewPr varScale="1">
        <p:scale>
          <a:sx n="90" d="100"/>
          <a:sy n="90" d="100"/>
        </p:scale>
        <p:origin x="122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254F8CAF-CD6F-3447-A37D-202BF774682A}" type="datetimeFigureOut">
              <a:rPr lang="en-US" smtClean="0"/>
              <a:t>7/13/19</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63EE17FB-29E8-2D45-861F-1B72685FB86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254F8CAF-CD6F-3447-A37D-202BF774682A}" type="datetimeFigureOut">
              <a:rPr lang="en-US" smtClean="0"/>
              <a:t>7/13/19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E17FB-29E8-2D45-861F-1B72685FB863}"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254F8CAF-CD6F-3447-A37D-202BF774682A}" type="datetimeFigureOut">
              <a:rPr lang="en-US" smtClean="0"/>
              <a:t>7/13/19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E17FB-29E8-2D45-861F-1B72685FB863}"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254F8CAF-CD6F-3447-A37D-202BF774682A}" type="datetimeFigureOut">
              <a:rPr lang="en-US" smtClean="0"/>
              <a:t>7/13/19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254F8CAF-CD6F-3447-A37D-202BF774682A}" type="datetimeFigureOut">
              <a:rPr lang="en-US" smtClean="0"/>
              <a:t>7/13/19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54F8CAF-CD6F-3447-A37D-202BF774682A}" type="datetimeFigureOut">
              <a:rPr lang="en-US" smtClean="0"/>
              <a:t>7/13/19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254F8CAF-CD6F-3447-A37D-202BF774682A}" type="datetimeFigureOut">
              <a:rPr lang="en-US" smtClean="0"/>
              <a:t>7/13/19</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63EE17FB-29E8-2D45-861F-1B72685FB863}"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54F8CAF-CD6F-3447-A37D-202BF774682A}" type="datetimeFigureOut">
              <a:rPr lang="en-US" smtClean="0"/>
              <a:t>7/13/19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54F8CAF-CD6F-3447-A37D-202BF774682A}" type="datetimeFigureOut">
              <a:rPr lang="en-US" smtClean="0"/>
              <a:t>7/13/19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E17FB-29E8-2D45-861F-1B72685FB863}"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254F8CAF-CD6F-3447-A37D-202BF774682A}" type="datetimeFigureOut">
              <a:rPr lang="en-US" smtClean="0"/>
              <a:t>7/13/19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254F8CAF-CD6F-3447-A37D-202BF774682A}" type="datetimeFigureOut">
              <a:rPr lang="en-US" smtClean="0"/>
              <a:t>7/13/19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254F8CAF-CD6F-3447-A37D-202BF774682A}" type="datetimeFigureOut">
              <a:rPr lang="en-US" smtClean="0"/>
              <a:t>7/13/19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254F8CAF-CD6F-3447-A37D-202BF774682A}" type="datetimeFigureOut">
              <a:rPr lang="en-US" smtClean="0"/>
              <a:t>7/13/19</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63EE17FB-29E8-2D45-861F-1B72685FB863}"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GB"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254F8CAF-CD6F-3447-A37D-202BF774682A}" type="datetimeFigureOut">
              <a:rPr lang="en-US" smtClean="0"/>
              <a:t>7/13/19</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63EE17FB-29E8-2D45-861F-1B72685FB863}"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254F8CAF-CD6F-3447-A37D-202BF774682A}" type="datetimeFigureOut">
              <a:rPr lang="en-US" smtClean="0"/>
              <a:t>7/13/19</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63EE17FB-29E8-2D45-861F-1B72685FB863}"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254F8CAF-CD6F-3447-A37D-202BF774682A}" type="datetimeFigureOut">
              <a:rPr lang="en-US" smtClean="0"/>
              <a:t>7/13/19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254F8CAF-CD6F-3447-A37D-202BF774682A}" type="datetimeFigureOut">
              <a:rPr lang="en-US" smtClean="0"/>
              <a:t>7/13/19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EE17FB-29E8-2D45-861F-1B72685FB86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254F8CAF-CD6F-3447-A37D-202BF774682A}" type="datetimeFigureOut">
              <a:rPr lang="en-US" smtClean="0"/>
              <a:t>7/13/19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E17FB-29E8-2D45-861F-1B72685FB863}"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254F8CAF-CD6F-3447-A37D-202BF774682A}" type="datetimeFigureOut">
              <a:rPr lang="en-US" smtClean="0"/>
              <a:t>7/13/19</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63EE17FB-29E8-2D45-861F-1B72685FB86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7725" y="4208929"/>
            <a:ext cx="8241643" cy="1048684"/>
          </a:xfrm>
        </p:spPr>
        <p:txBody>
          <a:bodyPr>
            <a:normAutofit/>
          </a:bodyPr>
          <a:lstStyle/>
          <a:p>
            <a:pPr algn="ctr"/>
            <a:r>
              <a:rPr lang="en-US" dirty="0" smtClean="0">
                <a:latin typeface="Times New Roman"/>
                <a:cs typeface="Times New Roman"/>
              </a:rPr>
              <a:t>LAMBS AMONG WOLVES</a:t>
            </a:r>
            <a:endParaRPr lang="en-US" dirty="0">
              <a:latin typeface="Times New Roman"/>
              <a:cs typeface="Times New Roman"/>
            </a:endParaRPr>
          </a:p>
        </p:txBody>
      </p:sp>
      <p:sp>
        <p:nvSpPr>
          <p:cNvPr id="3" name="Subtitle 2"/>
          <p:cNvSpPr>
            <a:spLocks noGrp="1"/>
          </p:cNvSpPr>
          <p:nvPr>
            <p:ph type="subTitle" idx="1"/>
          </p:nvPr>
        </p:nvSpPr>
        <p:spPr>
          <a:xfrm>
            <a:off x="1947225" y="5257613"/>
            <a:ext cx="5458968" cy="621792"/>
          </a:xfrm>
        </p:spPr>
        <p:txBody>
          <a:bodyPr/>
          <a:lstStyle/>
          <a:p>
            <a:pPr algn="ctr"/>
            <a:r>
              <a:rPr lang="en-US" b="1" dirty="0" smtClean="0">
                <a:solidFill>
                  <a:srgbClr val="FF0000"/>
                </a:solidFill>
              </a:rPr>
              <a:t>1</a:t>
            </a:r>
            <a:r>
              <a:rPr lang="en-US" b="1" baseline="30000" dirty="0" smtClean="0">
                <a:solidFill>
                  <a:srgbClr val="FF0000"/>
                </a:solidFill>
              </a:rPr>
              <a:t>st</a:t>
            </a:r>
            <a:r>
              <a:rPr lang="en-US" b="1" dirty="0" smtClean="0">
                <a:solidFill>
                  <a:srgbClr val="FF0000"/>
                </a:solidFill>
              </a:rPr>
              <a:t> Sunday of </a:t>
            </a:r>
            <a:r>
              <a:rPr lang="en-US" b="1" dirty="0" err="1" smtClean="0">
                <a:solidFill>
                  <a:srgbClr val="FF0000"/>
                </a:solidFill>
              </a:rPr>
              <a:t>Abib</a:t>
            </a:r>
            <a:endParaRPr lang="en-US" b="1" dirty="0">
              <a:solidFill>
                <a:srgbClr val="FF0000"/>
              </a:solidFill>
            </a:endParaRPr>
          </a:p>
        </p:txBody>
      </p:sp>
      <p:pic>
        <p:nvPicPr>
          <p:cNvPr id="4" name="Picture 3"/>
          <p:cNvPicPr>
            <a:picLocks noChangeAspect="1"/>
          </p:cNvPicPr>
          <p:nvPr/>
        </p:nvPicPr>
        <p:blipFill>
          <a:blip r:embed="rId2"/>
          <a:stretch>
            <a:fillRect/>
          </a:stretch>
        </p:blipFill>
        <p:spPr>
          <a:xfrm>
            <a:off x="1947225" y="493246"/>
            <a:ext cx="4467212" cy="3350409"/>
          </a:xfrm>
          <a:prstGeom prst="rect">
            <a:avLst/>
          </a:prstGeom>
        </p:spPr>
      </p:pic>
    </p:spTree>
    <p:extLst>
      <p:ext uri="{BB962C8B-B14F-4D97-AF65-F5344CB8AC3E}">
        <p14:creationId xmlns:p14="http://schemas.microsoft.com/office/powerpoint/2010/main" val="1473498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latin typeface="Times New Roman"/>
                <a:cs typeface="Times New Roman"/>
              </a:rPr>
              <a:t>St Cyril the Great </a:t>
            </a:r>
            <a:r>
              <a:rPr lang="en-US" dirty="0" smtClean="0">
                <a:latin typeface="Times New Roman"/>
                <a:cs typeface="Times New Roman"/>
              </a:rPr>
              <a:t/>
            </a:r>
            <a:br>
              <a:rPr lang="en-US" dirty="0" smtClean="0">
                <a:latin typeface="Times New Roman"/>
                <a:cs typeface="Times New Roman"/>
              </a:rPr>
            </a:br>
            <a:r>
              <a:rPr lang="en-US" sz="2400" dirty="0">
                <a:latin typeface="Times New Roman"/>
                <a:cs typeface="Times New Roman"/>
              </a:rPr>
              <a:t>Commentary on Luke, Homily 63.</a:t>
            </a:r>
          </a:p>
        </p:txBody>
      </p:sp>
      <p:sp>
        <p:nvSpPr>
          <p:cNvPr id="3" name="Content Placeholder 2"/>
          <p:cNvSpPr>
            <a:spLocks noGrp="1"/>
          </p:cNvSpPr>
          <p:nvPr>
            <p:ph idx="1"/>
          </p:nvPr>
        </p:nvSpPr>
        <p:spPr>
          <a:xfrm>
            <a:off x="457199" y="2209800"/>
            <a:ext cx="7713502" cy="4357837"/>
          </a:xfrm>
        </p:spPr>
        <p:txBody>
          <a:bodyPr>
            <a:noAutofit/>
          </a:bodyPr>
          <a:lstStyle/>
          <a:p>
            <a:pPr algn="ctr"/>
            <a:r>
              <a:rPr lang="en-US" sz="3200" dirty="0">
                <a:latin typeface="Times New Roman"/>
                <a:cs typeface="Times New Roman"/>
              </a:rPr>
              <a:t>Cyril of Alexandria: Christ gives those who love instruction </a:t>
            </a:r>
            <a:r>
              <a:rPr lang="en-US" sz="3200" b="1" u="sng" dirty="0">
                <a:solidFill>
                  <a:srgbClr val="FF0000"/>
                </a:solidFill>
                <a:latin typeface="Times New Roman"/>
                <a:cs typeface="Times New Roman"/>
              </a:rPr>
              <a:t>the assurance that whatever is said concerning him by the holy apostles or evangelists is to be received necessarily without any doubt and to be crowned with the words of truth</a:t>
            </a:r>
            <a:r>
              <a:rPr lang="en-US" sz="3200" dirty="0">
                <a:latin typeface="Times New Roman"/>
                <a:cs typeface="Times New Roman"/>
              </a:rPr>
              <a:t>. He who hears them, hears Christ. For the blessed Paul also said, “You desire proof that Christ is speaking in me.” [2Co 13:3.</a:t>
            </a:r>
            <a:r>
              <a:rPr lang="en-US" sz="3200" dirty="0" smtClean="0">
                <a:latin typeface="Times New Roman"/>
                <a:cs typeface="Times New Roman"/>
              </a:rPr>
              <a:t>]</a:t>
            </a:r>
            <a:endParaRPr lang="en-US" sz="3200" dirty="0">
              <a:latin typeface="Times New Roman"/>
              <a:cs typeface="Times New Roman"/>
            </a:endParaRPr>
          </a:p>
        </p:txBody>
      </p:sp>
    </p:spTree>
    <p:extLst>
      <p:ext uri="{BB962C8B-B14F-4D97-AF65-F5344CB8AC3E}">
        <p14:creationId xmlns:p14="http://schemas.microsoft.com/office/powerpoint/2010/main" val="1614050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latin typeface="Times New Roman"/>
                <a:cs typeface="Times New Roman"/>
              </a:rPr>
              <a:t>St Cyril the Great </a:t>
            </a:r>
            <a:r>
              <a:rPr lang="en-US" dirty="0">
                <a:latin typeface="Times New Roman"/>
                <a:cs typeface="Times New Roman"/>
              </a:rPr>
              <a:t/>
            </a:r>
            <a:br>
              <a:rPr lang="en-US" dirty="0">
                <a:latin typeface="Times New Roman"/>
                <a:cs typeface="Times New Roman"/>
              </a:rPr>
            </a:br>
            <a:r>
              <a:rPr lang="en-US" sz="2800" dirty="0">
                <a:latin typeface="Times New Roman"/>
                <a:cs typeface="Times New Roman"/>
              </a:rPr>
              <a:t>Commentary on Luke, Homily 63</a:t>
            </a:r>
            <a:r>
              <a:rPr lang="en-US" dirty="0">
                <a:latin typeface="Times New Roman"/>
                <a:cs typeface="Times New Roman"/>
              </a:rPr>
              <a:t>.</a:t>
            </a:r>
            <a:endParaRPr lang="en-US" dirty="0"/>
          </a:p>
        </p:txBody>
      </p:sp>
      <p:sp>
        <p:nvSpPr>
          <p:cNvPr id="3" name="Content Placeholder 2"/>
          <p:cNvSpPr>
            <a:spLocks noGrp="1"/>
          </p:cNvSpPr>
          <p:nvPr>
            <p:ph idx="1"/>
          </p:nvPr>
        </p:nvSpPr>
        <p:spPr>
          <a:xfrm>
            <a:off x="457199" y="2209800"/>
            <a:ext cx="8097809" cy="4307702"/>
          </a:xfrm>
        </p:spPr>
        <p:txBody>
          <a:bodyPr>
            <a:normAutofit fontScale="92500"/>
          </a:bodyPr>
          <a:lstStyle/>
          <a:p>
            <a:pPr algn="ctr"/>
            <a:r>
              <a:rPr lang="en-US" sz="3200" dirty="0">
                <a:latin typeface="Times New Roman"/>
                <a:cs typeface="Times New Roman"/>
              </a:rPr>
              <a:t>Christ himself somewhere also said to the holy disciples, </a:t>
            </a:r>
            <a:r>
              <a:rPr lang="en-US" sz="3200" b="1" u="sng" dirty="0">
                <a:solidFill>
                  <a:srgbClr val="FF0000"/>
                </a:solidFill>
                <a:latin typeface="Times New Roman"/>
                <a:cs typeface="Times New Roman"/>
              </a:rPr>
              <a:t>“For it is not you that speak, but the Spirit of your Father that speaks in you.” </a:t>
            </a:r>
            <a:r>
              <a:rPr lang="en-US" sz="3200" dirty="0">
                <a:latin typeface="Times New Roman"/>
                <a:cs typeface="Times New Roman"/>
              </a:rPr>
              <a:t>[Mat 10:20.] Christ speaks in them by the consubstantial Spirit. If it is true, and plainly it is, that they speak by Christ, how can they err? </a:t>
            </a:r>
            <a:r>
              <a:rPr lang="en-US" sz="3200" b="1" u="sng" dirty="0">
                <a:solidFill>
                  <a:srgbClr val="FF0000"/>
                </a:solidFill>
                <a:latin typeface="Times New Roman"/>
                <a:cs typeface="Times New Roman"/>
              </a:rPr>
              <a:t>He affirms that he who does not hear them, does not hear Christ, and that he who rejects them rejects Christ, and with him the Father.</a:t>
            </a:r>
            <a:r>
              <a:rPr lang="en-US" sz="3200" dirty="0">
                <a:latin typeface="Times New Roman"/>
                <a:cs typeface="Times New Roman"/>
              </a:rPr>
              <a:t> </a:t>
            </a:r>
          </a:p>
          <a:p>
            <a:pPr marL="0" indent="0">
              <a:buNone/>
            </a:pPr>
            <a:endParaRPr lang="en-US" dirty="0"/>
          </a:p>
        </p:txBody>
      </p:sp>
    </p:spTree>
    <p:extLst>
      <p:ext uri="{BB962C8B-B14F-4D97-AF65-F5344CB8AC3E}">
        <p14:creationId xmlns:p14="http://schemas.microsoft.com/office/powerpoint/2010/main" val="2975604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4. Our Reactions?</a:t>
            </a:r>
            <a:endParaRPr lang="en-US" b="1" u="sng" dirty="0">
              <a:latin typeface="Times New Roman"/>
              <a:cs typeface="Times New Roman"/>
            </a:endParaRPr>
          </a:p>
        </p:txBody>
      </p:sp>
      <p:sp>
        <p:nvSpPr>
          <p:cNvPr id="3" name="Content Placeholder 2"/>
          <p:cNvSpPr>
            <a:spLocks noGrp="1"/>
          </p:cNvSpPr>
          <p:nvPr>
            <p:ph idx="1"/>
          </p:nvPr>
        </p:nvSpPr>
        <p:spPr>
          <a:xfrm>
            <a:off x="457199" y="2209800"/>
            <a:ext cx="7696793" cy="4224145"/>
          </a:xfrm>
        </p:spPr>
        <p:txBody>
          <a:bodyPr>
            <a:noAutofit/>
          </a:bodyPr>
          <a:lstStyle/>
          <a:p>
            <a:r>
              <a:rPr lang="en-US" sz="2800" b="1" dirty="0">
                <a:latin typeface="Times New Roman"/>
                <a:cs typeface="Times New Roman"/>
              </a:rPr>
              <a:t>6</a:t>
            </a:r>
            <a:r>
              <a:rPr lang="en-US" sz="2800" b="1" u="sng" dirty="0">
                <a:solidFill>
                  <a:srgbClr val="FF0000"/>
                </a:solidFill>
                <a:latin typeface="Times New Roman"/>
                <a:cs typeface="Times New Roman"/>
              </a:rPr>
              <a:t> And if a son of peace is there, your peace will rest on it; if not, it will return to you. </a:t>
            </a:r>
            <a:r>
              <a:rPr lang="en-US" sz="2800" b="1" dirty="0" smtClean="0">
                <a:latin typeface="Times New Roman"/>
                <a:cs typeface="Times New Roman"/>
              </a:rPr>
              <a:t>…</a:t>
            </a:r>
            <a:r>
              <a:rPr lang="en-US" sz="2800" b="1" dirty="0">
                <a:latin typeface="Times New Roman"/>
                <a:cs typeface="Times New Roman"/>
              </a:rPr>
              <a:t> </a:t>
            </a:r>
            <a:r>
              <a:rPr lang="en-US" sz="2800" dirty="0">
                <a:latin typeface="Times New Roman"/>
                <a:cs typeface="Times New Roman"/>
              </a:rPr>
              <a:t>But whatever city you enter, and they do not receive you, go out into its streets and say, </a:t>
            </a:r>
            <a:r>
              <a:rPr lang="en-US" sz="2800" b="1" dirty="0">
                <a:latin typeface="Times New Roman"/>
                <a:cs typeface="Times New Roman"/>
              </a:rPr>
              <a:t>11 </a:t>
            </a:r>
            <a:r>
              <a:rPr lang="en-US" sz="2800" dirty="0">
                <a:latin typeface="Times New Roman"/>
                <a:cs typeface="Times New Roman"/>
              </a:rPr>
              <a:t>‘The </a:t>
            </a:r>
            <a:r>
              <a:rPr lang="en-US" sz="2800" b="1" u="sng" dirty="0">
                <a:solidFill>
                  <a:srgbClr val="FF0000"/>
                </a:solidFill>
                <a:latin typeface="Times New Roman"/>
                <a:cs typeface="Times New Roman"/>
              </a:rPr>
              <a:t>very dust of your city which clings to </a:t>
            </a:r>
            <a:r>
              <a:rPr lang="en-US" sz="2800" b="1" u="sng" dirty="0" smtClean="0">
                <a:solidFill>
                  <a:srgbClr val="FF0000"/>
                </a:solidFill>
                <a:latin typeface="Times New Roman"/>
                <a:cs typeface="Times New Roman"/>
              </a:rPr>
              <a:t>us </a:t>
            </a:r>
            <a:r>
              <a:rPr lang="en-US" sz="2800" b="1" u="sng" dirty="0">
                <a:solidFill>
                  <a:srgbClr val="FF0000"/>
                </a:solidFill>
                <a:latin typeface="Times New Roman"/>
                <a:cs typeface="Times New Roman"/>
              </a:rPr>
              <a:t>we wipe off against you</a:t>
            </a:r>
            <a:r>
              <a:rPr lang="en-US" sz="2800" dirty="0">
                <a:latin typeface="Times New Roman"/>
                <a:cs typeface="Times New Roman"/>
              </a:rPr>
              <a:t>. Nevertheless know this, that the kingdom of God has come near you.’ </a:t>
            </a:r>
            <a:r>
              <a:rPr lang="en-US" sz="2800" b="1" dirty="0">
                <a:latin typeface="Times New Roman"/>
                <a:cs typeface="Times New Roman"/>
              </a:rPr>
              <a:t>12 </a:t>
            </a:r>
            <a:r>
              <a:rPr lang="en-US" sz="2800" dirty="0" smtClean="0">
                <a:latin typeface="Times New Roman"/>
                <a:cs typeface="Times New Roman"/>
              </a:rPr>
              <a:t>But </a:t>
            </a:r>
            <a:r>
              <a:rPr lang="en-US" sz="2800" b="1" u="sng" dirty="0">
                <a:solidFill>
                  <a:srgbClr val="FF0000"/>
                </a:solidFill>
                <a:latin typeface="Times New Roman"/>
                <a:cs typeface="Times New Roman"/>
              </a:rPr>
              <a:t>I say to you that it will be more tolerable in that Day for Sodom than for that city</a:t>
            </a:r>
            <a:r>
              <a:rPr lang="en-US" sz="2800" b="1" u="sng" dirty="0" smtClean="0">
                <a:solidFill>
                  <a:srgbClr val="FF0000"/>
                </a:solidFill>
                <a:latin typeface="Times New Roman"/>
                <a:cs typeface="Times New Roman"/>
              </a:rPr>
              <a:t>.</a:t>
            </a:r>
            <a:r>
              <a:rPr lang="en-US" sz="2800" dirty="0" smtClean="0">
                <a:latin typeface="Times New Roman"/>
                <a:cs typeface="Times New Roman"/>
              </a:rPr>
              <a:t> </a:t>
            </a:r>
            <a:r>
              <a:rPr lang="en-US" sz="2800" dirty="0" err="1" smtClean="0">
                <a:latin typeface="Times New Roman"/>
                <a:cs typeface="Times New Roman"/>
              </a:rPr>
              <a:t>Lk</a:t>
            </a:r>
            <a:r>
              <a:rPr lang="en-US" sz="2800" dirty="0" smtClean="0">
                <a:latin typeface="Times New Roman"/>
                <a:cs typeface="Times New Roman"/>
              </a:rPr>
              <a:t> 10:6,10-12</a:t>
            </a:r>
            <a:endParaRPr lang="en-US" sz="2800" dirty="0">
              <a:latin typeface="Times New Roman"/>
              <a:cs typeface="Times New Roman"/>
            </a:endParaRPr>
          </a:p>
        </p:txBody>
      </p:sp>
    </p:spTree>
    <p:extLst>
      <p:ext uri="{BB962C8B-B14F-4D97-AF65-F5344CB8AC3E}">
        <p14:creationId xmlns:p14="http://schemas.microsoft.com/office/powerpoint/2010/main" val="1806150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400" b="1" u="sng" dirty="0">
                <a:latin typeface="Times"/>
                <a:cs typeface="Times"/>
              </a:rPr>
              <a:t>John Chrysostom</a:t>
            </a:r>
            <a:r>
              <a:rPr lang="en-GB" sz="4400" u="sng" dirty="0">
                <a:latin typeface="Times"/>
                <a:cs typeface="Times"/>
              </a:rPr>
              <a:t> </a:t>
            </a:r>
            <a:endParaRPr lang="en-US" sz="4400" u="sng" dirty="0"/>
          </a:p>
        </p:txBody>
      </p:sp>
      <p:sp>
        <p:nvSpPr>
          <p:cNvPr id="3" name="Content Placeholder 2"/>
          <p:cNvSpPr>
            <a:spLocks noGrp="1"/>
          </p:cNvSpPr>
          <p:nvPr>
            <p:ph idx="1"/>
          </p:nvPr>
        </p:nvSpPr>
        <p:spPr>
          <a:xfrm>
            <a:off x="457199" y="2209800"/>
            <a:ext cx="8015289" cy="4219575"/>
          </a:xfrm>
        </p:spPr>
        <p:txBody>
          <a:bodyPr>
            <a:normAutofit/>
          </a:bodyPr>
          <a:lstStyle/>
          <a:p>
            <a:pPr algn="ctr" hangingPunct="0"/>
            <a:r>
              <a:rPr lang="en-GB" sz="3200" dirty="0" smtClean="0">
                <a:latin typeface="Times"/>
                <a:cs typeface="Times"/>
              </a:rPr>
              <a:t>“</a:t>
            </a:r>
            <a:r>
              <a:rPr lang="en-GB" sz="3200" dirty="0">
                <a:latin typeface="Times"/>
                <a:cs typeface="Times"/>
              </a:rPr>
              <a:t>The flock is God’s fellow workers (1 Cor. 3:9) The flock belongs to its owner; the flock is the building of God who belongs to its </a:t>
            </a:r>
            <a:r>
              <a:rPr lang="en-GB" sz="3200" dirty="0" smtClean="0">
                <a:latin typeface="Times"/>
                <a:cs typeface="Times"/>
              </a:rPr>
              <a:t>owner</a:t>
            </a:r>
            <a:r>
              <a:rPr lang="en-GB" sz="3200" i="1" baseline="30000" dirty="0" smtClean="0">
                <a:latin typeface="Times"/>
                <a:cs typeface="Times"/>
              </a:rPr>
              <a:t>1</a:t>
            </a:r>
            <a:r>
              <a:rPr lang="en-GB" sz="3200" dirty="0" smtClean="0">
                <a:latin typeface="Times"/>
                <a:cs typeface="Times"/>
              </a:rPr>
              <a:t>.</a:t>
            </a:r>
            <a:r>
              <a:rPr lang="en-GB" sz="3200" dirty="0">
                <a:latin typeface="Times"/>
                <a:cs typeface="Times"/>
              </a:rPr>
              <a:t>” Therefore, </a:t>
            </a:r>
            <a:r>
              <a:rPr lang="en-GB" sz="3200" dirty="0">
                <a:solidFill>
                  <a:srgbClr val="FF0000"/>
                </a:solidFill>
                <a:latin typeface="Times"/>
                <a:cs typeface="Times"/>
              </a:rPr>
              <a:t>the wise flock is the one who does not get attached to the shepherd personally, but to the Lord as a good Shepherd</a:t>
            </a:r>
            <a:r>
              <a:rPr lang="en-GB" sz="3200" dirty="0" smtClean="0">
                <a:latin typeface="Times"/>
                <a:cs typeface="Times"/>
              </a:rPr>
              <a:t>.</a:t>
            </a:r>
            <a:endParaRPr lang="en-GB" sz="2400" dirty="0"/>
          </a:p>
          <a:p>
            <a:pPr hangingPunct="0"/>
            <a:r>
              <a:rPr lang="en-GB" i="1" baseline="30000" dirty="0" smtClean="0"/>
              <a:t>1</a:t>
            </a:r>
            <a:r>
              <a:rPr lang="en-GB" i="1" dirty="0" smtClean="0"/>
              <a:t> </a:t>
            </a:r>
            <a:r>
              <a:rPr lang="en-GB" i="1" dirty="0"/>
              <a:t>Pastoral Love, p. 14.</a:t>
            </a:r>
            <a:endParaRPr lang="en-GB" dirty="0"/>
          </a:p>
          <a:p>
            <a:pPr marL="0" indent="0">
              <a:buNone/>
            </a:pPr>
            <a:endParaRPr lang="en-US" dirty="0"/>
          </a:p>
        </p:txBody>
      </p:sp>
    </p:spTree>
    <p:extLst>
      <p:ext uri="{BB962C8B-B14F-4D97-AF65-F5344CB8AC3E}">
        <p14:creationId xmlns:p14="http://schemas.microsoft.com/office/powerpoint/2010/main" val="1622735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u="sng" dirty="0" smtClean="0">
                <a:latin typeface="Times New Roman"/>
                <a:cs typeface="Times New Roman"/>
              </a:rPr>
              <a:t>1. The Mission</a:t>
            </a:r>
            <a:endParaRPr lang="en-US" sz="5400" b="1" u="sng" dirty="0">
              <a:latin typeface="Times New Roman"/>
              <a:cs typeface="Times New Roman"/>
            </a:endParaRPr>
          </a:p>
        </p:txBody>
      </p:sp>
      <p:sp>
        <p:nvSpPr>
          <p:cNvPr id="3" name="Content Placeholder 2"/>
          <p:cNvSpPr>
            <a:spLocks noGrp="1"/>
          </p:cNvSpPr>
          <p:nvPr>
            <p:ph idx="1"/>
          </p:nvPr>
        </p:nvSpPr>
        <p:spPr/>
        <p:txBody>
          <a:bodyPr>
            <a:normAutofit fontScale="92500"/>
          </a:bodyPr>
          <a:lstStyle/>
          <a:p>
            <a:pPr algn="ctr"/>
            <a:r>
              <a:rPr lang="en-US" sz="6000" dirty="0">
                <a:latin typeface="Times New Roman"/>
                <a:cs typeface="Times New Roman"/>
              </a:rPr>
              <a:t>Go your way; behold, I send you out as </a:t>
            </a:r>
            <a:r>
              <a:rPr lang="en-US" sz="6000" b="1" u="sng" dirty="0">
                <a:solidFill>
                  <a:srgbClr val="FF0000"/>
                </a:solidFill>
                <a:latin typeface="Times New Roman"/>
                <a:cs typeface="Times New Roman"/>
              </a:rPr>
              <a:t>lambs among wolves</a:t>
            </a:r>
            <a:r>
              <a:rPr lang="en-US" sz="6000" dirty="0" smtClean="0">
                <a:latin typeface="Times New Roman"/>
                <a:cs typeface="Times New Roman"/>
              </a:rPr>
              <a:t>. </a:t>
            </a:r>
            <a:r>
              <a:rPr lang="en-US" sz="6000" dirty="0" err="1" smtClean="0">
                <a:latin typeface="Times New Roman"/>
                <a:cs typeface="Times New Roman"/>
              </a:rPr>
              <a:t>Lk</a:t>
            </a:r>
            <a:r>
              <a:rPr lang="en-US" sz="6000" dirty="0" smtClean="0">
                <a:latin typeface="Times New Roman"/>
                <a:cs typeface="Times New Roman"/>
              </a:rPr>
              <a:t> 10:3</a:t>
            </a:r>
            <a:endParaRPr lang="en-US" sz="6000" dirty="0">
              <a:latin typeface="Times New Roman"/>
              <a:cs typeface="Times New Roman"/>
            </a:endParaRPr>
          </a:p>
        </p:txBody>
      </p:sp>
    </p:spTree>
    <p:extLst>
      <p:ext uri="{BB962C8B-B14F-4D97-AF65-F5344CB8AC3E}">
        <p14:creationId xmlns:p14="http://schemas.microsoft.com/office/powerpoint/2010/main" val="849584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sz="4000" b="1" u="sng" dirty="0" smtClean="0">
                <a:latin typeface="Times New Roman"/>
                <a:cs typeface="Times New Roman"/>
              </a:rPr>
              <a:t>St Cyril </a:t>
            </a:r>
            <a:r>
              <a:rPr lang="en-US" sz="4000" b="1" u="sng" dirty="0">
                <a:latin typeface="Times New Roman"/>
                <a:cs typeface="Times New Roman"/>
              </a:rPr>
              <a:t>of </a:t>
            </a:r>
            <a:r>
              <a:rPr lang="en-US" sz="4000" b="1" u="sng" dirty="0" smtClean="0">
                <a:latin typeface="Times New Roman"/>
                <a:cs typeface="Times New Roman"/>
              </a:rPr>
              <a:t>Alexandria</a:t>
            </a:r>
            <a:br>
              <a:rPr lang="en-US" sz="4000" b="1" u="sng" dirty="0" smtClean="0">
                <a:latin typeface="Times New Roman"/>
                <a:cs typeface="Times New Roman"/>
              </a:rPr>
            </a:br>
            <a:r>
              <a:rPr lang="en-US" sz="2000" dirty="0"/>
              <a:t>Commentary on Luke, Homily </a:t>
            </a:r>
            <a:r>
              <a:rPr lang="en-US" sz="2000" dirty="0" smtClean="0"/>
              <a:t>61</a:t>
            </a:r>
            <a:endParaRPr lang="en-US" sz="4000" b="1" u="sng" dirty="0">
              <a:latin typeface="Times New Roman"/>
              <a:cs typeface="Times New Roman"/>
            </a:endParaRPr>
          </a:p>
        </p:txBody>
      </p:sp>
      <p:sp>
        <p:nvSpPr>
          <p:cNvPr id="3" name="Content Placeholder 2"/>
          <p:cNvSpPr>
            <a:spLocks noGrp="1"/>
          </p:cNvSpPr>
          <p:nvPr>
            <p:ph idx="1"/>
          </p:nvPr>
        </p:nvSpPr>
        <p:spPr>
          <a:xfrm>
            <a:off x="457199" y="1654442"/>
            <a:ext cx="7663375" cy="4662521"/>
          </a:xfrm>
        </p:spPr>
        <p:txBody>
          <a:bodyPr>
            <a:noAutofit/>
          </a:bodyPr>
          <a:lstStyle/>
          <a:p>
            <a:pPr algn="ctr"/>
            <a:r>
              <a:rPr lang="en-US" sz="3200" b="1" u="sng" dirty="0" smtClean="0">
                <a:solidFill>
                  <a:srgbClr val="FF0000"/>
                </a:solidFill>
                <a:latin typeface="Times New Roman"/>
                <a:cs typeface="Times New Roman"/>
              </a:rPr>
              <a:t>How</a:t>
            </a:r>
            <a:r>
              <a:rPr lang="en-US" sz="3200" dirty="0" smtClean="0">
                <a:latin typeface="Times New Roman"/>
                <a:cs typeface="Times New Roman"/>
              </a:rPr>
              <a:t> </a:t>
            </a:r>
            <a:r>
              <a:rPr lang="en-US" sz="3200" dirty="0">
                <a:latin typeface="Times New Roman"/>
                <a:cs typeface="Times New Roman"/>
              </a:rPr>
              <a:t>then does he command the holy apostles, who are innocent men and “sheep,” </a:t>
            </a:r>
            <a:r>
              <a:rPr lang="en-US" sz="3200" b="1" dirty="0">
                <a:solidFill>
                  <a:srgbClr val="FF0000"/>
                </a:solidFill>
                <a:latin typeface="Times New Roman"/>
                <a:cs typeface="Times New Roman"/>
              </a:rPr>
              <a:t>to seek the company of wolves</a:t>
            </a:r>
            <a:r>
              <a:rPr lang="en-US" sz="3200" dirty="0">
                <a:latin typeface="Times New Roman"/>
                <a:cs typeface="Times New Roman"/>
              </a:rPr>
              <a:t>, and go to them of their own will? Is not the danger apparent? Are they not set up as ready prey for their attacks? </a:t>
            </a:r>
            <a:r>
              <a:rPr lang="en-US" sz="3200" b="1" u="sng" dirty="0">
                <a:solidFill>
                  <a:srgbClr val="FF0000"/>
                </a:solidFill>
                <a:latin typeface="Times New Roman"/>
                <a:cs typeface="Times New Roman"/>
              </a:rPr>
              <a:t>How can a sheep prevail over a wolf?</a:t>
            </a:r>
            <a:r>
              <a:rPr lang="en-US" sz="3200" dirty="0">
                <a:latin typeface="Times New Roman"/>
                <a:cs typeface="Times New Roman"/>
              </a:rPr>
              <a:t> How can one so peaceful conquer the savageness of beasts of prey? “Yes,” he says, “for they all have me as their Shepherd</a:t>
            </a:r>
            <a:r>
              <a:rPr lang="en-US" sz="3200" dirty="0" smtClean="0">
                <a:latin typeface="Times New Roman"/>
                <a:cs typeface="Times New Roman"/>
              </a:rPr>
              <a:t>:</a:t>
            </a:r>
            <a:endParaRPr lang="en-US" sz="3200" dirty="0">
              <a:latin typeface="Times New Roman"/>
              <a:cs typeface="Times New Roman"/>
            </a:endParaRPr>
          </a:p>
        </p:txBody>
      </p:sp>
    </p:spTree>
    <p:extLst>
      <p:ext uri="{BB962C8B-B14F-4D97-AF65-F5344CB8AC3E}">
        <p14:creationId xmlns:p14="http://schemas.microsoft.com/office/powerpoint/2010/main" val="3987688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u="sng" dirty="0">
                <a:latin typeface="Times New Roman"/>
                <a:cs typeface="Times New Roman"/>
              </a:rPr>
              <a:t>St Cyril of Alexandria</a:t>
            </a:r>
            <a:r>
              <a:rPr lang="en-US" sz="6000" b="1" u="sng" dirty="0">
                <a:latin typeface="Times New Roman"/>
                <a:cs typeface="Times New Roman"/>
              </a:rPr>
              <a:t/>
            </a:r>
            <a:br>
              <a:rPr lang="en-US" sz="6000" b="1" u="sng" dirty="0">
                <a:latin typeface="Times New Roman"/>
                <a:cs typeface="Times New Roman"/>
              </a:rPr>
            </a:br>
            <a:r>
              <a:rPr lang="en-US" sz="1800" dirty="0"/>
              <a:t>Commentary on Luke, Homily 61</a:t>
            </a:r>
          </a:p>
        </p:txBody>
      </p:sp>
      <p:sp>
        <p:nvSpPr>
          <p:cNvPr id="3" name="Content Placeholder 2"/>
          <p:cNvSpPr>
            <a:spLocks noGrp="1"/>
          </p:cNvSpPr>
          <p:nvPr>
            <p:ph idx="1"/>
          </p:nvPr>
        </p:nvSpPr>
        <p:spPr>
          <a:xfrm>
            <a:off x="457199" y="2209800"/>
            <a:ext cx="7797047" cy="4240856"/>
          </a:xfrm>
        </p:spPr>
        <p:txBody>
          <a:bodyPr>
            <a:normAutofit fontScale="92500"/>
          </a:bodyPr>
          <a:lstStyle/>
          <a:p>
            <a:pPr algn="ctr"/>
            <a:r>
              <a:rPr lang="en-US" sz="3200" dirty="0">
                <a:latin typeface="Times New Roman"/>
                <a:cs typeface="Times New Roman"/>
              </a:rPr>
              <a:t>small and great, people and princes, teachers and students. </a:t>
            </a:r>
            <a:r>
              <a:rPr lang="en-US" sz="3200" b="1" u="sng" dirty="0">
                <a:solidFill>
                  <a:srgbClr val="FF0000"/>
                </a:solidFill>
                <a:latin typeface="Times New Roman"/>
                <a:cs typeface="Times New Roman"/>
              </a:rPr>
              <a:t>I will be with you</a:t>
            </a:r>
            <a:r>
              <a:rPr lang="en-US" sz="3200" dirty="0">
                <a:latin typeface="Times New Roman"/>
                <a:cs typeface="Times New Roman"/>
              </a:rPr>
              <a:t>, </a:t>
            </a:r>
            <a:r>
              <a:rPr lang="en-US" sz="3200" b="1" u="sng" dirty="0">
                <a:solidFill>
                  <a:srgbClr val="FF0000"/>
                </a:solidFill>
                <a:latin typeface="Times New Roman"/>
                <a:cs typeface="Times New Roman"/>
              </a:rPr>
              <a:t>help you, and deliver you from all evil.</a:t>
            </a:r>
            <a:r>
              <a:rPr lang="en-US" sz="3200" dirty="0">
                <a:latin typeface="Times New Roman"/>
                <a:cs typeface="Times New Roman"/>
              </a:rPr>
              <a:t> I will tame the savage beasts. </a:t>
            </a:r>
            <a:r>
              <a:rPr lang="en-US" sz="3200" b="1" u="sng" dirty="0">
                <a:solidFill>
                  <a:srgbClr val="FF0000"/>
                </a:solidFill>
                <a:latin typeface="Times New Roman"/>
                <a:cs typeface="Times New Roman"/>
              </a:rPr>
              <a:t>I will change wolves into sheep, and I will make the persecutors become the helpers of the persecuted.</a:t>
            </a:r>
            <a:r>
              <a:rPr lang="en-US" sz="3200" dirty="0">
                <a:latin typeface="Times New Roman"/>
                <a:cs typeface="Times New Roman"/>
              </a:rPr>
              <a:t> I will make those who wrong my ministers to be sharers in their pious designs</a:t>
            </a:r>
            <a:r>
              <a:rPr lang="en-US" sz="3200" b="1" u="sng" dirty="0">
                <a:solidFill>
                  <a:srgbClr val="FF0000"/>
                </a:solidFill>
                <a:latin typeface="Times New Roman"/>
                <a:cs typeface="Times New Roman"/>
              </a:rPr>
              <a:t>. I make and unmake all things, and nothing can resist my will.</a:t>
            </a:r>
            <a:r>
              <a:rPr lang="en-US" sz="3200" dirty="0">
                <a:latin typeface="Times New Roman"/>
                <a:cs typeface="Times New Roman"/>
              </a:rPr>
              <a:t>”</a:t>
            </a:r>
          </a:p>
          <a:p>
            <a:pPr marL="0" indent="0">
              <a:buNone/>
            </a:pPr>
            <a:endParaRPr lang="en-US" dirty="0"/>
          </a:p>
        </p:txBody>
      </p:sp>
    </p:spTree>
    <p:extLst>
      <p:ext uri="{BB962C8B-B14F-4D97-AF65-F5344CB8AC3E}">
        <p14:creationId xmlns:p14="http://schemas.microsoft.com/office/powerpoint/2010/main" val="633155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FF0000"/>
                </a:solidFill>
                <a:latin typeface="Times New Roman"/>
                <a:cs typeface="Times New Roman"/>
              </a:rPr>
              <a:t>2. What is </a:t>
            </a:r>
            <a:r>
              <a:rPr lang="en-US" b="1" u="sng" dirty="0" smtClean="0">
                <a:solidFill>
                  <a:srgbClr val="FF0000"/>
                </a:solidFill>
                <a:latin typeface="Times New Roman"/>
                <a:cs typeface="Times New Roman"/>
              </a:rPr>
              <a:t>“my Peace”?</a:t>
            </a:r>
            <a:endParaRPr lang="en-US" b="1" u="sng" dirty="0">
              <a:solidFill>
                <a:srgbClr val="FF0000"/>
              </a:solidFill>
              <a:latin typeface="Times New Roman"/>
              <a:cs typeface="Times New Roman"/>
            </a:endParaRPr>
          </a:p>
        </p:txBody>
      </p:sp>
      <p:sp>
        <p:nvSpPr>
          <p:cNvPr id="3" name="Content Placeholder 2"/>
          <p:cNvSpPr>
            <a:spLocks noGrp="1"/>
          </p:cNvSpPr>
          <p:nvPr>
            <p:ph idx="1"/>
          </p:nvPr>
        </p:nvSpPr>
        <p:spPr/>
        <p:txBody>
          <a:bodyPr>
            <a:normAutofit/>
          </a:bodyPr>
          <a:lstStyle/>
          <a:p>
            <a:pPr algn="ctr"/>
            <a:r>
              <a:rPr lang="en-US" sz="4000" b="1" u="sng" dirty="0">
                <a:solidFill>
                  <a:srgbClr val="FF0000"/>
                </a:solidFill>
                <a:latin typeface="Times New Roman"/>
                <a:cs typeface="Times New Roman"/>
              </a:rPr>
              <a:t>Peace I leave with you</a:t>
            </a:r>
            <a:r>
              <a:rPr lang="en-US" sz="4000" dirty="0">
                <a:latin typeface="Times New Roman"/>
                <a:cs typeface="Times New Roman"/>
              </a:rPr>
              <a:t>, </a:t>
            </a:r>
            <a:r>
              <a:rPr lang="en-US" sz="4000" b="1" u="sng" dirty="0">
                <a:solidFill>
                  <a:srgbClr val="FF0000"/>
                </a:solidFill>
                <a:latin typeface="Times New Roman"/>
                <a:cs typeface="Times New Roman"/>
              </a:rPr>
              <a:t>My peace I give to you</a:t>
            </a:r>
            <a:r>
              <a:rPr lang="en-US" sz="4000" dirty="0">
                <a:latin typeface="Times New Roman"/>
                <a:cs typeface="Times New Roman"/>
              </a:rPr>
              <a:t>; not as the world gives do I give to you. </a:t>
            </a:r>
            <a:r>
              <a:rPr lang="en-US" sz="4000" b="1" u="sng" dirty="0">
                <a:solidFill>
                  <a:srgbClr val="FF0000"/>
                </a:solidFill>
                <a:latin typeface="Times New Roman"/>
                <a:cs typeface="Times New Roman"/>
              </a:rPr>
              <a:t>Let not your heart be troubled, neither let it be afraid</a:t>
            </a:r>
            <a:r>
              <a:rPr lang="en-US" sz="4000" b="1" u="sng" dirty="0" smtClean="0">
                <a:solidFill>
                  <a:srgbClr val="FF0000"/>
                </a:solidFill>
                <a:latin typeface="Times New Roman"/>
                <a:cs typeface="Times New Roman"/>
              </a:rPr>
              <a:t>.</a:t>
            </a:r>
            <a:r>
              <a:rPr lang="en-US" sz="4000" dirty="0" smtClean="0">
                <a:latin typeface="Times New Roman"/>
                <a:cs typeface="Times New Roman"/>
              </a:rPr>
              <a:t> </a:t>
            </a:r>
            <a:r>
              <a:rPr lang="en-US" sz="4000" dirty="0" err="1" smtClean="0">
                <a:latin typeface="Times New Roman"/>
                <a:cs typeface="Times New Roman"/>
              </a:rPr>
              <a:t>Jn</a:t>
            </a:r>
            <a:r>
              <a:rPr lang="en-US" sz="4000" dirty="0" smtClean="0">
                <a:latin typeface="Times New Roman"/>
                <a:cs typeface="Times New Roman"/>
              </a:rPr>
              <a:t> 14:27</a:t>
            </a:r>
            <a:endParaRPr lang="en-US" sz="4000" dirty="0">
              <a:latin typeface="Times New Roman"/>
              <a:cs typeface="Times New Roman"/>
            </a:endParaRPr>
          </a:p>
        </p:txBody>
      </p:sp>
    </p:spTree>
    <p:extLst>
      <p:ext uri="{BB962C8B-B14F-4D97-AF65-F5344CB8AC3E}">
        <p14:creationId xmlns:p14="http://schemas.microsoft.com/office/powerpoint/2010/main" val="2144368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02" y="630025"/>
            <a:ext cx="6781800" cy="1008333"/>
          </a:xfrm>
        </p:spPr>
        <p:txBody>
          <a:bodyPr/>
          <a:lstStyle/>
          <a:p>
            <a:pPr algn="ctr"/>
            <a:r>
              <a:rPr lang="en-US" b="1" dirty="0" smtClean="0">
                <a:latin typeface="Times New Roman"/>
                <a:cs typeface="Times New Roman"/>
              </a:rPr>
              <a:t>S</a:t>
            </a:r>
            <a:r>
              <a:rPr lang="en-US" b="1" u="sng" dirty="0" smtClean="0">
                <a:latin typeface="Times New Roman"/>
                <a:cs typeface="Times New Roman"/>
              </a:rPr>
              <a:t>t Cyril the Great On </a:t>
            </a:r>
            <a:r>
              <a:rPr lang="en-US" b="1" u="sng" dirty="0" err="1" smtClean="0">
                <a:latin typeface="Times New Roman"/>
                <a:cs typeface="Times New Roman"/>
              </a:rPr>
              <a:t>Jn</a:t>
            </a:r>
            <a:r>
              <a:rPr lang="en-US" b="1" u="sng" dirty="0" smtClean="0">
                <a:latin typeface="Times New Roman"/>
                <a:cs typeface="Times New Roman"/>
              </a:rPr>
              <a:t> 14:27</a:t>
            </a:r>
            <a:endParaRPr lang="en-US" b="1" u="sng" dirty="0">
              <a:latin typeface="Times New Roman"/>
              <a:cs typeface="Times New Roman"/>
            </a:endParaRPr>
          </a:p>
        </p:txBody>
      </p:sp>
      <p:sp>
        <p:nvSpPr>
          <p:cNvPr id="3" name="Content Placeholder 2"/>
          <p:cNvSpPr>
            <a:spLocks noGrp="1"/>
          </p:cNvSpPr>
          <p:nvPr>
            <p:ph idx="1"/>
          </p:nvPr>
        </p:nvSpPr>
        <p:spPr>
          <a:xfrm>
            <a:off x="711873" y="1638985"/>
            <a:ext cx="7543800" cy="3886200"/>
          </a:xfrm>
        </p:spPr>
        <p:txBody>
          <a:bodyPr>
            <a:noAutofit/>
          </a:bodyPr>
          <a:lstStyle/>
          <a:p>
            <a:pPr marL="0" indent="0" algn="ctr">
              <a:buNone/>
            </a:pPr>
            <a:r>
              <a:rPr lang="en-US" sz="3200" b="1" dirty="0">
                <a:latin typeface="Times New Roman"/>
                <a:cs typeface="Times New Roman"/>
              </a:rPr>
              <a:t>And now, He says, </a:t>
            </a:r>
            <a:r>
              <a:rPr lang="en-US" sz="3200" b="1" i="1" dirty="0">
                <a:latin typeface="Times New Roman"/>
                <a:cs typeface="Times New Roman"/>
              </a:rPr>
              <a:t>Peace I give unto you, </a:t>
            </a:r>
            <a:r>
              <a:rPr lang="en-US" sz="3200" b="1" dirty="0">
                <a:latin typeface="Times New Roman"/>
                <a:cs typeface="Times New Roman"/>
              </a:rPr>
              <a:t>not simply, but </a:t>
            </a:r>
            <a:r>
              <a:rPr lang="en-US" sz="3200" b="1" i="1" dirty="0">
                <a:latin typeface="Times New Roman"/>
                <a:cs typeface="Times New Roman"/>
              </a:rPr>
              <a:t>My peace. </a:t>
            </a:r>
            <a:r>
              <a:rPr lang="en-US" sz="3200" b="1" dirty="0">
                <a:latin typeface="Times New Roman"/>
                <a:cs typeface="Times New Roman"/>
              </a:rPr>
              <a:t>And this was clearly nothing else but saying: </a:t>
            </a:r>
            <a:r>
              <a:rPr lang="en-US" sz="3200" b="1" u="sng" dirty="0">
                <a:solidFill>
                  <a:srgbClr val="FF0000"/>
                </a:solidFill>
                <a:latin typeface="Times New Roman"/>
                <a:cs typeface="Times New Roman"/>
              </a:rPr>
              <a:t>I will bring the Spirit</a:t>
            </a:r>
            <a:r>
              <a:rPr lang="en-US" sz="3200" b="1" dirty="0">
                <a:latin typeface="Times New Roman"/>
                <a:cs typeface="Times New Roman"/>
              </a:rPr>
              <a:t>, and of Myself will abide with those who receive Him. </a:t>
            </a:r>
            <a:r>
              <a:rPr lang="en-US" sz="3200" b="1" dirty="0" smtClean="0">
                <a:latin typeface="Times New Roman"/>
                <a:cs typeface="Times New Roman"/>
              </a:rPr>
              <a:t>For </a:t>
            </a:r>
            <a:r>
              <a:rPr lang="en-US" sz="3200" b="1" dirty="0">
                <a:latin typeface="Times New Roman"/>
                <a:cs typeface="Times New Roman"/>
              </a:rPr>
              <a:t>that the peace of Christ is His Spirit, it needs </a:t>
            </a:r>
            <a:r>
              <a:rPr lang="en-US" sz="3200" b="1" dirty="0" smtClean="0">
                <a:latin typeface="Times New Roman"/>
                <a:cs typeface="Times New Roman"/>
              </a:rPr>
              <a:t>no long </a:t>
            </a:r>
            <a:r>
              <a:rPr lang="en-US" sz="3200" b="1" dirty="0">
                <a:latin typeface="Times New Roman"/>
                <a:cs typeface="Times New Roman"/>
              </a:rPr>
              <a:t>argument to completely demonstrate. But I suppose </a:t>
            </a:r>
            <a:r>
              <a:rPr lang="en-US" sz="3200" b="1" dirty="0" smtClean="0">
                <a:latin typeface="Times New Roman"/>
                <a:cs typeface="Times New Roman"/>
              </a:rPr>
              <a:t>one ought to say this, if </a:t>
            </a:r>
            <a:r>
              <a:rPr lang="en-US" sz="3200" b="1" u="sng" dirty="0" smtClean="0">
                <a:solidFill>
                  <a:srgbClr val="FF0000"/>
                </a:solidFill>
                <a:latin typeface="Times New Roman"/>
                <a:cs typeface="Times New Roman"/>
              </a:rPr>
              <a:t>He is peace in heaven and on the earth</a:t>
            </a:r>
            <a:r>
              <a:rPr lang="en-US" sz="3200" b="1" dirty="0">
                <a:latin typeface="Times New Roman"/>
                <a:cs typeface="Times New Roman"/>
              </a:rPr>
              <a:t>, how can it fail to be clear to everyone, </a:t>
            </a:r>
          </a:p>
        </p:txBody>
      </p:sp>
    </p:spTree>
    <p:extLst>
      <p:ext uri="{BB962C8B-B14F-4D97-AF65-F5344CB8AC3E}">
        <p14:creationId xmlns:p14="http://schemas.microsoft.com/office/powerpoint/2010/main" val="539891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a:cs typeface="Times New Roman"/>
              </a:rPr>
              <a:t>S</a:t>
            </a:r>
            <a:r>
              <a:rPr lang="en-US" b="1" u="sng" dirty="0">
                <a:latin typeface="Times New Roman"/>
                <a:cs typeface="Times New Roman"/>
              </a:rPr>
              <a:t>t Cyril the Great On </a:t>
            </a:r>
            <a:r>
              <a:rPr lang="en-US" b="1" u="sng" dirty="0" err="1">
                <a:latin typeface="Times New Roman"/>
                <a:cs typeface="Times New Roman"/>
              </a:rPr>
              <a:t>Jn</a:t>
            </a:r>
            <a:r>
              <a:rPr lang="en-US" b="1" u="sng" dirty="0">
                <a:latin typeface="Times New Roman"/>
                <a:cs typeface="Times New Roman"/>
              </a:rPr>
              <a:t> 14:27</a:t>
            </a:r>
            <a:endParaRPr lang="en-US" dirty="0"/>
          </a:p>
        </p:txBody>
      </p:sp>
      <p:sp>
        <p:nvSpPr>
          <p:cNvPr id="3" name="Content Placeholder 2"/>
          <p:cNvSpPr>
            <a:spLocks noGrp="1"/>
          </p:cNvSpPr>
          <p:nvPr>
            <p:ph idx="1"/>
          </p:nvPr>
        </p:nvSpPr>
        <p:spPr>
          <a:xfrm>
            <a:off x="457199" y="2209800"/>
            <a:ext cx="8181354" cy="4341125"/>
          </a:xfrm>
        </p:spPr>
        <p:txBody>
          <a:bodyPr>
            <a:noAutofit/>
          </a:bodyPr>
          <a:lstStyle/>
          <a:p>
            <a:pPr algn="ctr"/>
            <a:r>
              <a:rPr lang="en-US" sz="3200" b="1" dirty="0">
                <a:latin typeface="Times New Roman"/>
                <a:cs typeface="Times New Roman"/>
              </a:rPr>
              <a:t>that as we have said, the peace is certainly His Spirit? And indeed the inspired Paul said to some: </a:t>
            </a:r>
            <a:r>
              <a:rPr lang="en-US" sz="3200" b="1" dirty="0">
                <a:solidFill>
                  <a:srgbClr val="FF0000"/>
                </a:solidFill>
                <a:latin typeface="Times New Roman"/>
                <a:cs typeface="Times New Roman"/>
              </a:rPr>
              <a:t>and the peace of God, which surpasses all understanding, will guard your hearts and minds through Christ Jesus</a:t>
            </a:r>
            <a:r>
              <a:rPr lang="en-US" sz="3200" dirty="0">
                <a:latin typeface="Times New Roman"/>
                <a:cs typeface="Times New Roman"/>
              </a:rPr>
              <a:t>. </a:t>
            </a:r>
            <a:r>
              <a:rPr lang="en-US" sz="3200" b="1" i="1" dirty="0">
                <a:latin typeface="Times New Roman"/>
                <a:cs typeface="Times New Roman"/>
              </a:rPr>
              <a:t>Phil 4:</a:t>
            </a:r>
            <a:r>
              <a:rPr lang="en-US" sz="3200" b="1" i="1" dirty="0" smtClean="0">
                <a:latin typeface="Times New Roman"/>
                <a:cs typeface="Times New Roman"/>
              </a:rPr>
              <a:t>7</a:t>
            </a:r>
            <a:r>
              <a:rPr lang="en-US" sz="3200" b="1" dirty="0" smtClean="0">
                <a:latin typeface="Times New Roman"/>
                <a:cs typeface="Times New Roman"/>
              </a:rPr>
              <a:t>. And </a:t>
            </a:r>
            <a:r>
              <a:rPr lang="en-US" sz="3200" b="1" dirty="0">
                <a:latin typeface="Times New Roman"/>
                <a:cs typeface="Times New Roman"/>
              </a:rPr>
              <a:t>surely it is right to reflect, that it is not about that peace which has reference to common thought and action that He says this. </a:t>
            </a:r>
            <a:r>
              <a:rPr lang="en-US" sz="3200" b="1" dirty="0" smtClean="0">
                <a:latin typeface="Times New Roman"/>
                <a:cs typeface="Times New Roman"/>
              </a:rPr>
              <a:t> </a:t>
            </a:r>
            <a:endParaRPr lang="en-US" sz="3200" dirty="0">
              <a:latin typeface="Times New Roman"/>
              <a:cs typeface="Times New Roman"/>
            </a:endParaRPr>
          </a:p>
        </p:txBody>
      </p:sp>
    </p:spTree>
    <p:extLst>
      <p:ext uri="{BB962C8B-B14F-4D97-AF65-F5344CB8AC3E}">
        <p14:creationId xmlns:p14="http://schemas.microsoft.com/office/powerpoint/2010/main" val="3202660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619" y="708046"/>
            <a:ext cx="6781800" cy="1025044"/>
          </a:xfrm>
        </p:spPr>
        <p:txBody>
          <a:bodyPr/>
          <a:lstStyle/>
          <a:p>
            <a:pPr algn="ctr"/>
            <a:r>
              <a:rPr lang="en-US" b="1" dirty="0">
                <a:latin typeface="Times New Roman"/>
                <a:cs typeface="Times New Roman"/>
              </a:rPr>
              <a:t>S</a:t>
            </a:r>
            <a:r>
              <a:rPr lang="en-US" b="1" u="sng" dirty="0">
                <a:latin typeface="Times New Roman"/>
                <a:cs typeface="Times New Roman"/>
              </a:rPr>
              <a:t>t Cyril the Great On </a:t>
            </a:r>
            <a:r>
              <a:rPr lang="en-US" b="1" u="sng" dirty="0" err="1">
                <a:latin typeface="Times New Roman"/>
                <a:cs typeface="Times New Roman"/>
              </a:rPr>
              <a:t>Jn</a:t>
            </a:r>
            <a:r>
              <a:rPr lang="en-US" b="1" u="sng" dirty="0">
                <a:latin typeface="Times New Roman"/>
                <a:cs typeface="Times New Roman"/>
              </a:rPr>
              <a:t> 14:27</a:t>
            </a:r>
            <a:endParaRPr lang="en-US" dirty="0"/>
          </a:p>
        </p:txBody>
      </p:sp>
      <p:sp>
        <p:nvSpPr>
          <p:cNvPr id="3" name="Content Placeholder 2"/>
          <p:cNvSpPr>
            <a:spLocks noGrp="1"/>
          </p:cNvSpPr>
          <p:nvPr>
            <p:ph idx="1"/>
          </p:nvPr>
        </p:nvSpPr>
        <p:spPr>
          <a:xfrm>
            <a:off x="611619" y="1955876"/>
            <a:ext cx="7543800" cy="4645183"/>
          </a:xfrm>
        </p:spPr>
        <p:txBody>
          <a:bodyPr>
            <a:normAutofit fontScale="47500" lnSpcReduction="20000"/>
          </a:bodyPr>
          <a:lstStyle/>
          <a:p>
            <a:pPr algn="ctr"/>
            <a:r>
              <a:rPr lang="en-US" sz="6900" b="1" dirty="0" smtClean="0">
                <a:latin typeface="Times New Roman"/>
                <a:cs typeface="Times New Roman"/>
              </a:rPr>
              <a:t>For </a:t>
            </a:r>
            <a:r>
              <a:rPr lang="en-US" sz="6900" b="1" dirty="0">
                <a:latin typeface="Times New Roman"/>
                <a:cs typeface="Times New Roman"/>
              </a:rPr>
              <a:t>that </a:t>
            </a:r>
            <a:r>
              <a:rPr lang="en-US" sz="6900" b="1" dirty="0" smtClean="0">
                <a:latin typeface="Times New Roman"/>
                <a:cs typeface="Times New Roman"/>
              </a:rPr>
              <a:t>disposition </a:t>
            </a:r>
            <a:r>
              <a:rPr lang="en-US" sz="6900" b="1" dirty="0">
                <a:latin typeface="Times New Roman"/>
                <a:cs typeface="Times New Roman"/>
              </a:rPr>
              <a:t>which loathes dispute and strife has and works peace</a:t>
            </a:r>
            <a:r>
              <a:rPr lang="en-US" sz="6900" b="1" dirty="0" smtClean="0">
                <a:latin typeface="Times New Roman"/>
                <a:cs typeface="Times New Roman"/>
              </a:rPr>
              <a:t>, so </a:t>
            </a:r>
            <a:r>
              <a:rPr lang="en-US" sz="6900" b="1" dirty="0">
                <a:latin typeface="Times New Roman"/>
                <a:cs typeface="Times New Roman"/>
              </a:rPr>
              <a:t>far as its own </a:t>
            </a:r>
            <a:r>
              <a:rPr lang="en-US" sz="6900" b="1" dirty="0" err="1">
                <a:latin typeface="Times New Roman"/>
                <a:cs typeface="Times New Roman"/>
              </a:rPr>
              <a:t>waverings</a:t>
            </a:r>
            <a:r>
              <a:rPr lang="en-US" sz="6900" b="1" dirty="0">
                <a:latin typeface="Times New Roman"/>
                <a:cs typeface="Times New Roman"/>
              </a:rPr>
              <a:t> and inclinations will allow it.</a:t>
            </a:r>
            <a:br>
              <a:rPr lang="en-US" sz="6900" b="1" dirty="0">
                <a:latin typeface="Times New Roman"/>
                <a:cs typeface="Times New Roman"/>
              </a:rPr>
            </a:br>
            <a:r>
              <a:rPr lang="en-US" sz="6900" b="1" dirty="0">
                <a:latin typeface="Times New Roman"/>
                <a:cs typeface="Times New Roman"/>
              </a:rPr>
              <a:t>And we shall not think that the peace which is </a:t>
            </a:r>
            <a:r>
              <a:rPr lang="en-US" sz="6900" b="1" dirty="0" smtClean="0">
                <a:latin typeface="Times New Roman"/>
                <a:cs typeface="Times New Roman"/>
              </a:rPr>
              <a:t>here meant </a:t>
            </a:r>
            <a:r>
              <a:rPr lang="en-US" sz="6900" b="1" dirty="0">
                <a:latin typeface="Times New Roman"/>
                <a:cs typeface="Times New Roman"/>
              </a:rPr>
              <a:t>is something which has not a real and independent existence</a:t>
            </a:r>
            <a:r>
              <a:rPr lang="en-US" sz="6900" dirty="0">
                <a:latin typeface="Times New Roman"/>
                <a:cs typeface="Times New Roman"/>
              </a:rPr>
              <a:t>; </a:t>
            </a:r>
            <a:r>
              <a:rPr lang="en-US" sz="6900" b="1" u="sng" dirty="0">
                <a:solidFill>
                  <a:srgbClr val="FF0000"/>
                </a:solidFill>
                <a:latin typeface="Times New Roman"/>
                <a:cs typeface="Times New Roman"/>
              </a:rPr>
              <a:t>but we must suppose that it is found in the temper of those who love it.</a:t>
            </a:r>
            <a:br>
              <a:rPr lang="en-US" sz="6900" b="1" u="sng" dirty="0">
                <a:solidFill>
                  <a:srgbClr val="FF0000"/>
                </a:solidFill>
                <a:latin typeface="Times New Roman"/>
                <a:cs typeface="Times New Roman"/>
              </a:rPr>
            </a:br>
            <a:endParaRPr lang="en-US" sz="6900" b="1" u="sng" dirty="0">
              <a:solidFill>
                <a:srgbClr val="FF0000"/>
              </a:solidFill>
              <a:latin typeface="Times New Roman"/>
              <a:cs typeface="Times New Roman"/>
            </a:endParaRPr>
          </a:p>
          <a:p>
            <a:endParaRPr lang="en-US" dirty="0"/>
          </a:p>
        </p:txBody>
      </p:sp>
    </p:spTree>
    <p:extLst>
      <p:ext uri="{BB962C8B-B14F-4D97-AF65-F5344CB8AC3E}">
        <p14:creationId xmlns:p14="http://schemas.microsoft.com/office/powerpoint/2010/main" val="863622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3. The Authority </a:t>
            </a:r>
            <a:endParaRPr lang="en-US" b="1" u="sng" dirty="0">
              <a:latin typeface="Times New Roman"/>
              <a:cs typeface="Times New Roman"/>
            </a:endParaRPr>
          </a:p>
        </p:txBody>
      </p:sp>
      <p:sp>
        <p:nvSpPr>
          <p:cNvPr id="3" name="Content Placeholder 2"/>
          <p:cNvSpPr>
            <a:spLocks noGrp="1"/>
          </p:cNvSpPr>
          <p:nvPr>
            <p:ph idx="1"/>
          </p:nvPr>
        </p:nvSpPr>
        <p:spPr/>
        <p:txBody>
          <a:bodyPr>
            <a:normAutofit/>
          </a:bodyPr>
          <a:lstStyle/>
          <a:p>
            <a:pPr algn="ctr"/>
            <a:r>
              <a:rPr lang="en-US" sz="4400" dirty="0">
                <a:latin typeface="Times New Roman"/>
                <a:cs typeface="Times New Roman"/>
              </a:rPr>
              <a:t>He who hears </a:t>
            </a:r>
            <a:r>
              <a:rPr lang="en-US" sz="4400" b="1" u="sng" dirty="0">
                <a:solidFill>
                  <a:srgbClr val="FF0000"/>
                </a:solidFill>
                <a:latin typeface="Times New Roman"/>
                <a:cs typeface="Times New Roman"/>
              </a:rPr>
              <a:t>you</a:t>
            </a:r>
            <a:r>
              <a:rPr lang="en-US" sz="4400" dirty="0">
                <a:latin typeface="Times New Roman"/>
                <a:cs typeface="Times New Roman"/>
              </a:rPr>
              <a:t> hears </a:t>
            </a:r>
            <a:r>
              <a:rPr lang="en-US" sz="4400" b="1" u="sng" dirty="0">
                <a:solidFill>
                  <a:srgbClr val="FF0000"/>
                </a:solidFill>
                <a:latin typeface="Times New Roman"/>
                <a:cs typeface="Times New Roman"/>
              </a:rPr>
              <a:t>Me</a:t>
            </a:r>
            <a:r>
              <a:rPr lang="en-US" sz="4400" dirty="0">
                <a:latin typeface="Times New Roman"/>
                <a:cs typeface="Times New Roman"/>
              </a:rPr>
              <a:t>, he who rejects </a:t>
            </a:r>
            <a:r>
              <a:rPr lang="en-US" sz="4400" b="1" u="sng" dirty="0">
                <a:solidFill>
                  <a:srgbClr val="FF0000"/>
                </a:solidFill>
                <a:latin typeface="Times New Roman"/>
                <a:cs typeface="Times New Roman"/>
              </a:rPr>
              <a:t>you</a:t>
            </a:r>
            <a:r>
              <a:rPr lang="en-US" sz="4400" dirty="0">
                <a:latin typeface="Times New Roman"/>
                <a:cs typeface="Times New Roman"/>
              </a:rPr>
              <a:t> rejects </a:t>
            </a:r>
            <a:r>
              <a:rPr lang="en-US" sz="4400" b="1" u="sng" dirty="0">
                <a:solidFill>
                  <a:srgbClr val="FF0000"/>
                </a:solidFill>
                <a:latin typeface="Times New Roman"/>
                <a:cs typeface="Times New Roman"/>
              </a:rPr>
              <a:t>Me</a:t>
            </a:r>
            <a:r>
              <a:rPr lang="en-US" sz="4400" dirty="0">
                <a:latin typeface="Times New Roman"/>
                <a:cs typeface="Times New Roman"/>
              </a:rPr>
              <a:t>, and he who rejects </a:t>
            </a:r>
            <a:r>
              <a:rPr lang="en-US" sz="4400" b="1" u="sng" dirty="0">
                <a:solidFill>
                  <a:srgbClr val="FF0000"/>
                </a:solidFill>
                <a:latin typeface="Times New Roman"/>
                <a:cs typeface="Times New Roman"/>
              </a:rPr>
              <a:t>Me</a:t>
            </a:r>
            <a:r>
              <a:rPr lang="en-US" sz="4400" dirty="0">
                <a:latin typeface="Times New Roman"/>
                <a:cs typeface="Times New Roman"/>
              </a:rPr>
              <a:t> rejects </a:t>
            </a:r>
            <a:r>
              <a:rPr lang="en-US" sz="4400" b="1" u="sng" dirty="0">
                <a:solidFill>
                  <a:srgbClr val="FF0000"/>
                </a:solidFill>
                <a:latin typeface="Times New Roman"/>
                <a:cs typeface="Times New Roman"/>
              </a:rPr>
              <a:t>Him</a:t>
            </a:r>
            <a:r>
              <a:rPr lang="en-US" sz="4400" dirty="0">
                <a:latin typeface="Times New Roman"/>
                <a:cs typeface="Times New Roman"/>
              </a:rPr>
              <a:t> who sent </a:t>
            </a:r>
            <a:r>
              <a:rPr lang="en-US" sz="4400" b="1" u="sng" dirty="0">
                <a:solidFill>
                  <a:srgbClr val="FF0000"/>
                </a:solidFill>
                <a:latin typeface="Times New Roman"/>
                <a:cs typeface="Times New Roman"/>
              </a:rPr>
              <a:t>Me</a:t>
            </a:r>
            <a:r>
              <a:rPr lang="en-US" sz="4400" dirty="0">
                <a:latin typeface="Times New Roman"/>
                <a:cs typeface="Times New Roman"/>
              </a:rPr>
              <a:t>.</a:t>
            </a:r>
            <a:r>
              <a:rPr lang="en-US" sz="4400" dirty="0" smtClean="0">
                <a:latin typeface="Times New Roman"/>
                <a:cs typeface="Times New Roman"/>
              </a:rPr>
              <a:t>” </a:t>
            </a:r>
            <a:r>
              <a:rPr lang="en-US" sz="4400" dirty="0" err="1" smtClean="0">
                <a:latin typeface="Times New Roman"/>
                <a:cs typeface="Times New Roman"/>
              </a:rPr>
              <a:t>Lk</a:t>
            </a:r>
            <a:r>
              <a:rPr lang="en-US" sz="4400" dirty="0" smtClean="0">
                <a:latin typeface="Times New Roman"/>
                <a:cs typeface="Times New Roman"/>
              </a:rPr>
              <a:t> 10:16</a:t>
            </a:r>
            <a:endParaRPr lang="en-US" sz="4400" dirty="0">
              <a:latin typeface="Times New Roman"/>
              <a:cs typeface="Times New Roman"/>
            </a:endParaRPr>
          </a:p>
        </p:txBody>
      </p:sp>
    </p:spTree>
    <p:extLst>
      <p:ext uri="{BB962C8B-B14F-4D97-AF65-F5344CB8AC3E}">
        <p14:creationId xmlns:p14="http://schemas.microsoft.com/office/powerpoint/2010/main" val="4202955920"/>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43</TotalTime>
  <Words>752</Words>
  <Application>Microsoft Macintosh PowerPoint</Application>
  <PresentationFormat>On-screen Show (4:3)</PresentationFormat>
  <Paragraphs>27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Century Gothic</vt:lpstr>
      <vt:lpstr>Times</vt:lpstr>
      <vt:lpstr>Times New Roman</vt:lpstr>
      <vt:lpstr>Wingdings 2</vt:lpstr>
      <vt:lpstr>Plaza</vt:lpstr>
      <vt:lpstr>LAMBS AMONG WOLVES</vt:lpstr>
      <vt:lpstr>1. The Mission</vt:lpstr>
      <vt:lpstr>St Cyril of Alexandria Commentary on Luke, Homily 61</vt:lpstr>
      <vt:lpstr>St Cyril of Alexandria Commentary on Luke, Homily 61</vt:lpstr>
      <vt:lpstr>2. What is “my Peace”?</vt:lpstr>
      <vt:lpstr>St Cyril the Great On Jn 14:27</vt:lpstr>
      <vt:lpstr>St Cyril the Great On Jn 14:27</vt:lpstr>
      <vt:lpstr>St Cyril the Great On Jn 14:27</vt:lpstr>
      <vt:lpstr>3. The Authority </vt:lpstr>
      <vt:lpstr>St Cyril the Great  Commentary on Luke, Homily 63.</vt:lpstr>
      <vt:lpstr>St Cyril the Great  Commentary on Luke, Homily 63.</vt:lpstr>
      <vt:lpstr>4. Our Reactions?</vt:lpstr>
      <vt:lpstr>John Chrysostom </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Father Mark Aziz</dc:creator>
  <cp:lastModifiedBy>John Saad</cp:lastModifiedBy>
  <cp:revision>5</cp:revision>
  <dcterms:created xsi:type="dcterms:W3CDTF">2016-07-10T06:52:25Z</dcterms:created>
  <dcterms:modified xsi:type="dcterms:W3CDTF">2019-07-14T02:24:15Z</dcterms:modified>
</cp:coreProperties>
</file>