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sldIdLst>
    <p:sldId id="256" r:id="rId2"/>
    <p:sldId id="286" r:id="rId3"/>
    <p:sldId id="287" r:id="rId4"/>
    <p:sldId id="257" r:id="rId5"/>
    <p:sldId id="258" r:id="rId6"/>
    <p:sldId id="288" r:id="rId7"/>
    <p:sldId id="259" r:id="rId8"/>
    <p:sldId id="289" r:id="rId9"/>
    <p:sldId id="260" r:id="rId10"/>
    <p:sldId id="290" r:id="rId11"/>
    <p:sldId id="261" r:id="rId12"/>
    <p:sldId id="262" r:id="rId13"/>
    <p:sldId id="263" r:id="rId14"/>
    <p:sldId id="266" r:id="rId15"/>
    <p:sldId id="267" r:id="rId16"/>
    <p:sldId id="291" r:id="rId17"/>
    <p:sldId id="268" r:id="rId18"/>
    <p:sldId id="292" r:id="rId19"/>
    <p:sldId id="269" r:id="rId20"/>
    <p:sldId id="270" r:id="rId21"/>
    <p:sldId id="271" r:id="rId22"/>
    <p:sldId id="293" r:id="rId23"/>
    <p:sldId id="272" r:id="rId24"/>
    <p:sldId id="273" r:id="rId25"/>
    <p:sldId id="274" r:id="rId26"/>
    <p:sldId id="275" r:id="rId27"/>
    <p:sldId id="276" r:id="rId28"/>
    <p:sldId id="277" r:id="rId29"/>
    <p:sldId id="278" r:id="rId30"/>
    <p:sldId id="279" r:id="rId31"/>
    <p:sldId id="280" r:id="rId32"/>
    <p:sldId id="281" r:id="rId33"/>
    <p:sldId id="282" r:id="rId34"/>
    <p:sldId id="294" r:id="rId35"/>
    <p:sldId id="283" r:id="rId36"/>
    <p:sldId id="295" r:id="rId37"/>
    <p:sldId id="284" r:id="rId38"/>
    <p:sldId id="285"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4" d="100"/>
          <a:sy n="124" d="100"/>
        </p:scale>
        <p:origin x="504"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66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2000" baseline="0">
                <a:solidFill>
                  <a:schemeClr val="tx1">
                    <a:lumMod val="8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lvl1pPr>
              <a:defRPr>
                <a:solidFill>
                  <a:schemeClr val="bg2">
                    <a:lumMod val="20000"/>
                    <a:lumOff val="80000"/>
                  </a:schemeClr>
                </a:solidFill>
              </a:defRPr>
            </a:lvl1pPr>
          </a:lstStyle>
          <a:p>
            <a:fld id="{EC5BE9B7-9860-48A9-9D33-18848C0FA96F}" type="datetimeFigureOut">
              <a:rPr lang="en-US" smtClean="0"/>
              <a:t>11/20/2022</a:t>
            </a:fld>
            <a:endParaRPr lang="en-US"/>
          </a:p>
        </p:txBody>
      </p:sp>
      <p:sp>
        <p:nvSpPr>
          <p:cNvPr id="9" name="Footer Placeholder 8"/>
          <p:cNvSpPr>
            <a:spLocks noGrp="1"/>
          </p:cNvSpPr>
          <p:nvPr>
            <p:ph type="ftr" sz="quarter" idx="11"/>
          </p:nvPr>
        </p:nvSpPr>
        <p:spPr/>
        <p:txBody>
          <a:bodyPr/>
          <a:lstStyle>
            <a:lvl1pPr>
              <a:defRPr>
                <a:solidFill>
                  <a:schemeClr val="bg2">
                    <a:lumMod val="20000"/>
                    <a:lumOff val="80000"/>
                  </a:schemeClr>
                </a:solidFill>
              </a:defRPr>
            </a:lvl1pPr>
          </a:lstStyle>
          <a:p>
            <a:endParaRPr lang="en-US"/>
          </a:p>
        </p:txBody>
      </p:sp>
      <p:sp>
        <p:nvSpPr>
          <p:cNvPr id="10" name="Slide Number Placeholder 9"/>
          <p:cNvSpPr>
            <a:spLocks noGrp="1"/>
          </p:cNvSpPr>
          <p:nvPr>
            <p:ph type="sldNum" sz="quarter" idx="12"/>
          </p:nvPr>
        </p:nvSpPr>
        <p:spPr/>
        <p:txBody>
          <a:bodyPr/>
          <a:lstStyle>
            <a:lvl1pPr>
              <a:defRPr>
                <a:solidFill>
                  <a:schemeClr val="bg2">
                    <a:lumMod val="60000"/>
                    <a:lumOff val="40000"/>
                  </a:schemeClr>
                </a:solidFill>
              </a:defRPr>
            </a:lvl1pPr>
          </a:lstStyle>
          <a:p>
            <a:fld id="{0B7D1D40-2257-4D99-986A-7B029ABF49C4}" type="slidenum">
              <a:rPr lang="en-US" smtClean="0"/>
              <a:t>‹#›</a:t>
            </a:fld>
            <a:endParaRPr lang="en-US"/>
          </a:p>
        </p:txBody>
      </p:sp>
    </p:spTree>
    <p:extLst>
      <p:ext uri="{BB962C8B-B14F-4D97-AF65-F5344CB8AC3E}">
        <p14:creationId xmlns:p14="http://schemas.microsoft.com/office/powerpoint/2010/main" val="184636493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5BE9B7-9860-48A9-9D33-18848C0FA96F}" type="datetimeFigureOut">
              <a:rPr lang="en-US" smtClean="0"/>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7D1D40-2257-4D99-986A-7B029ABF49C4}" type="slidenum">
              <a:rPr lang="en-US" smtClean="0"/>
              <a:t>‹#›</a:t>
            </a:fld>
            <a:endParaRPr lang="en-US"/>
          </a:p>
        </p:txBody>
      </p:sp>
    </p:spTree>
    <p:extLst>
      <p:ext uri="{BB962C8B-B14F-4D97-AF65-F5344CB8AC3E}">
        <p14:creationId xmlns:p14="http://schemas.microsoft.com/office/powerpoint/2010/main" val="518804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5BE9B7-9860-48A9-9D33-18848C0FA96F}" type="datetimeFigureOut">
              <a:rPr lang="en-US" smtClean="0"/>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7D1D40-2257-4D99-986A-7B029ABF49C4}" type="slidenum">
              <a:rPr lang="en-US" smtClean="0"/>
              <a:t>‹#›</a:t>
            </a:fld>
            <a:endParaRPr lang="en-US"/>
          </a:p>
        </p:txBody>
      </p:sp>
    </p:spTree>
    <p:extLst>
      <p:ext uri="{BB962C8B-B14F-4D97-AF65-F5344CB8AC3E}">
        <p14:creationId xmlns:p14="http://schemas.microsoft.com/office/powerpoint/2010/main" val="3359484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C5BE9B7-9860-48A9-9D33-18848C0FA96F}" type="datetimeFigureOut">
              <a:rPr lang="en-US" smtClean="0"/>
              <a:t>11/20/2022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7D1D40-2257-4D99-986A-7B029ABF49C4}"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94548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5BE9B7-9860-48A9-9D33-18848C0FA96F}" type="datetimeFigureOut">
              <a:rPr lang="en-US" smtClean="0"/>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7D1D40-2257-4D99-986A-7B029ABF49C4}" type="slidenum">
              <a:rPr lang="en-US" smtClean="0"/>
              <a:t>‹#›</a:t>
            </a:fld>
            <a:endParaRPr lang="en-US"/>
          </a:p>
        </p:txBody>
      </p:sp>
    </p:spTree>
    <p:extLst>
      <p:ext uri="{BB962C8B-B14F-4D97-AF65-F5344CB8AC3E}">
        <p14:creationId xmlns:p14="http://schemas.microsoft.com/office/powerpoint/2010/main" val="576147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6600" b="0"/>
            </a:lvl1pPr>
          </a:lstStyle>
          <a:p>
            <a:r>
              <a:rPr lang="en-US" smtClean="0"/>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C5BE9B7-9860-48A9-9D33-18848C0FA96F}" type="datetimeFigureOut">
              <a:rPr lang="en-US" smtClean="0"/>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7D1D40-2257-4D99-986A-7B029ABF49C4}" type="slidenum">
              <a:rPr lang="en-US" smtClean="0"/>
              <a:t>‹#›</a:t>
            </a:fld>
            <a:endParaRPr lang="en-US"/>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77822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5BE9B7-9860-48A9-9D33-18848C0FA96F}" type="datetimeFigureOut">
              <a:rPr lang="en-US" smtClean="0"/>
              <a:t>11/20/2022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7D1D40-2257-4D99-986A-7B029ABF49C4}" type="slidenum">
              <a:rPr lang="en-US" smtClean="0"/>
              <a:t>‹#›</a:t>
            </a:fld>
            <a:endParaRPr lang="en-US"/>
          </a:p>
        </p:txBody>
      </p:sp>
    </p:spTree>
    <p:extLst>
      <p:ext uri="{BB962C8B-B14F-4D97-AF65-F5344CB8AC3E}">
        <p14:creationId xmlns:p14="http://schemas.microsoft.com/office/powerpoint/2010/main" val="3779261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46404" y="1717185"/>
            <a:ext cx="3360420" cy="731520"/>
          </a:xfrm>
        </p:spPr>
        <p:txBody>
          <a:bodyPr anchor="b">
            <a:normAutofit/>
          </a:bodyPr>
          <a:lstStyle>
            <a:lvl1pPr marL="0" indent="0">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4599432" y="1717185"/>
            <a:ext cx="3364992" cy="731520"/>
          </a:xfrm>
        </p:spPr>
        <p:txBody>
          <a:bodyPr anchor="b">
            <a:normAutofit/>
          </a:bodyPr>
          <a:lstStyle>
            <a:lvl1pPr marL="0" indent="0">
              <a:buFontTx/>
              <a:buNone/>
              <a:defRPr lang="en-US" sz="1800" b="0" kern="1200" spc="10" baseline="0" dirty="0">
                <a:solidFill>
                  <a:schemeClr val="tx2"/>
                </a:solidFill>
                <a:latin typeface="+mn-lt"/>
                <a:ea typeface="+mn-ea"/>
                <a:cs typeface="+mn-cs"/>
              </a:defRPr>
            </a:lvl1pPr>
          </a:lstStyle>
          <a:p>
            <a:pPr marL="0" lvl="0" indent="0" algn="l" defTabSz="914400" rtl="0" eaLnBrk="1" latinLnBrk="0" hangingPunct="1">
              <a:lnSpc>
                <a:spcPct val="95000"/>
              </a:lnSpc>
              <a:spcBef>
                <a:spcPts val="0"/>
              </a:spcBef>
              <a:spcAft>
                <a:spcPts val="200"/>
              </a:spcAft>
              <a:buClr>
                <a:schemeClr val="accent1"/>
              </a:buClr>
              <a:buSzPct val="80000"/>
              <a:buNone/>
            </a:pPr>
            <a:r>
              <a:rPr lang="en-US" smtClean="0"/>
              <a:t>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5BE9B7-9860-48A9-9D33-18848C0FA96F}" type="datetimeFigureOut">
              <a:rPr lang="en-US" smtClean="0"/>
              <a:t>11/20/2022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7D1D40-2257-4D99-986A-7B029ABF49C4}" type="slidenum">
              <a:rPr lang="en-US" smtClean="0"/>
              <a:t>‹#›</a:t>
            </a:fld>
            <a:endParaRPr lang="en-US"/>
          </a:p>
        </p:txBody>
      </p:sp>
    </p:spTree>
    <p:extLst>
      <p:ext uri="{BB962C8B-B14F-4D97-AF65-F5344CB8AC3E}">
        <p14:creationId xmlns:p14="http://schemas.microsoft.com/office/powerpoint/2010/main" val="2366015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5BE9B7-9860-48A9-9D33-18848C0FA96F}" type="datetimeFigureOut">
              <a:rPr lang="en-US" smtClean="0"/>
              <a:t>11/20/2022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7D1D40-2257-4D99-986A-7B029ABF49C4}" type="slidenum">
              <a:rPr lang="en-US" smtClean="0"/>
              <a:t>‹#›</a:t>
            </a:fld>
            <a:endParaRPr lang="en-US"/>
          </a:p>
        </p:txBody>
      </p:sp>
    </p:spTree>
    <p:extLst>
      <p:ext uri="{BB962C8B-B14F-4D97-AF65-F5344CB8AC3E}">
        <p14:creationId xmlns:p14="http://schemas.microsoft.com/office/powerpoint/2010/main" val="1553344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5BE9B7-9860-48A9-9D33-18848C0FA96F}" type="datetimeFigureOut">
              <a:rPr lang="en-US" smtClean="0"/>
              <a:t>11/20/2022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7D1D40-2257-4D99-986A-7B029ABF49C4}" type="slidenum">
              <a:rPr lang="en-US" smtClean="0"/>
              <a:t>‹#›</a:t>
            </a:fld>
            <a:endParaRPr lang="en-US"/>
          </a:p>
        </p:txBody>
      </p:sp>
    </p:spTree>
    <p:extLst>
      <p:ext uri="{BB962C8B-B14F-4D97-AF65-F5344CB8AC3E}">
        <p14:creationId xmlns:p14="http://schemas.microsoft.com/office/powerpoint/2010/main" val="1410793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800" b="0" baseline="0"/>
            </a:lvl1pPr>
          </a:lstStyle>
          <a:p>
            <a:r>
              <a:rPr lang="en-US" smtClean="0"/>
              <a:t>Click to edit Master title style</a:t>
            </a:r>
            <a:endParaRPr lang="en-US" dirty="0"/>
          </a:p>
        </p:txBody>
      </p:sp>
      <p:sp>
        <p:nvSpPr>
          <p:cNvPr id="3" name="Content Placeholder 2"/>
          <p:cNvSpPr>
            <a:spLocks noGrp="1"/>
          </p:cNvSpPr>
          <p:nvPr>
            <p:ph idx="1"/>
          </p:nvPr>
        </p:nvSpPr>
        <p:spPr>
          <a:xfrm>
            <a:off x="3378200"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C5BE9B7-9860-48A9-9D33-18848C0FA96F}" type="datetimeFigureOut">
              <a:rPr lang="en-US" smtClean="0"/>
              <a:t>11/20/2022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7D1D40-2257-4D99-986A-7B029ABF49C4}" type="slidenum">
              <a:rPr lang="en-US" smtClean="0"/>
              <a:t>‹#›</a:t>
            </a:fld>
            <a:endParaRPr lang="en-US"/>
          </a:p>
        </p:txBody>
      </p:sp>
    </p:spTree>
    <p:extLst>
      <p:ext uri="{BB962C8B-B14F-4D97-AF65-F5344CB8AC3E}">
        <p14:creationId xmlns:p14="http://schemas.microsoft.com/office/powerpoint/2010/main" val="4068712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8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846963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C5BE9B7-9860-48A9-9D33-18848C0FA96F}" type="datetimeFigureOut">
              <a:rPr lang="en-US" smtClean="0"/>
              <a:t>11/20/2022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7D1D40-2257-4D99-986A-7B029ABF49C4}" type="slidenum">
              <a:rPr lang="en-US" smtClean="0"/>
              <a:t>‹#›</a:t>
            </a:fld>
            <a:endParaRPr lang="en-US"/>
          </a:p>
        </p:txBody>
      </p:sp>
    </p:spTree>
    <p:extLst>
      <p:ext uri="{BB962C8B-B14F-4D97-AF65-F5344CB8AC3E}">
        <p14:creationId xmlns:p14="http://schemas.microsoft.com/office/powerpoint/2010/main" val="2234578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18195" y="0"/>
            <a:ext cx="73152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7831456" y="1044178"/>
            <a:ext cx="1904999" cy="273844"/>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EC5BE9B7-9860-48A9-9D33-18848C0FA96F}" type="datetimeFigureOut">
              <a:rPr lang="en-US" smtClean="0"/>
              <a:t>11/20/2022</a:t>
            </a:fld>
            <a:endParaRPr lang="en-US"/>
          </a:p>
        </p:txBody>
      </p:sp>
      <p:sp>
        <p:nvSpPr>
          <p:cNvPr id="5" name="Footer Placeholder 4"/>
          <p:cNvSpPr>
            <a:spLocks noGrp="1"/>
          </p:cNvSpPr>
          <p:nvPr>
            <p:ph type="ftr" sz="quarter" idx="3"/>
          </p:nvPr>
        </p:nvSpPr>
        <p:spPr>
          <a:xfrm rot="16200000">
            <a:off x="6993255" y="4092178"/>
            <a:ext cx="3581400" cy="273844"/>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8441055" y="6172201"/>
            <a:ext cx="685800" cy="593725"/>
          </a:xfrm>
          <a:prstGeom prst="rect">
            <a:avLst/>
          </a:prstGeom>
        </p:spPr>
        <p:txBody>
          <a:bodyPr vert="horz" lIns="27432" tIns="45720" rIns="27432" bIns="45720" rtlCol="0" anchor="ctr">
            <a:normAutofit/>
          </a:bodyPr>
          <a:lstStyle>
            <a:lvl1pPr algn="ctr">
              <a:defRPr sz="3200">
                <a:solidFill>
                  <a:schemeClr val="tx2">
                    <a:lumMod val="60000"/>
                    <a:lumOff val="40000"/>
                  </a:schemeClr>
                </a:solidFill>
              </a:defRPr>
            </a:lvl1pPr>
          </a:lstStyle>
          <a:p>
            <a:fld id="{0B7D1D40-2257-4D99-986A-7B029ABF49C4}" type="slidenum">
              <a:rPr lang="en-US" smtClean="0"/>
              <a:t>‹#›</a:t>
            </a:fld>
            <a:endParaRPr lang="en-US"/>
          </a:p>
        </p:txBody>
      </p:sp>
    </p:spTree>
    <p:extLst>
      <p:ext uri="{BB962C8B-B14F-4D97-AF65-F5344CB8AC3E}">
        <p14:creationId xmlns:p14="http://schemas.microsoft.com/office/powerpoint/2010/main" val="191032952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txStyles>
    <p:title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57200" y="758952"/>
            <a:ext cx="4191000" cy="3566160"/>
          </a:xfrm>
        </p:spPr>
        <p:txBody>
          <a:bodyPr/>
          <a:lstStyle/>
          <a:p>
            <a:r>
              <a:rPr lang="en-US" dirty="0" smtClean="0"/>
              <a:t>Gleanings of the Desert:</a:t>
            </a:r>
            <a:endParaRPr lang="en-US" dirty="0"/>
          </a:p>
        </p:txBody>
      </p:sp>
      <p:sp>
        <p:nvSpPr>
          <p:cNvPr id="3" name="Subtitle 2"/>
          <p:cNvSpPr>
            <a:spLocks noGrp="1"/>
          </p:cNvSpPr>
          <p:nvPr>
            <p:ph type="subTitle" idx="1"/>
          </p:nvPr>
        </p:nvSpPr>
        <p:spPr/>
        <p:txBody>
          <a:bodyPr>
            <a:noAutofit/>
          </a:bodyPr>
          <a:lstStyle/>
          <a:p>
            <a:r>
              <a:rPr lang="en-US" sz="4000" b="1" dirty="0" smtClean="0"/>
              <a:t>	Anger</a:t>
            </a:r>
            <a:endParaRPr lang="en-US" sz="4000" b="1" dirty="0"/>
          </a:p>
        </p:txBody>
      </p:sp>
      <p:pic>
        <p:nvPicPr>
          <p:cNvPr id="7" name="Picture 6"/>
          <p:cNvPicPr>
            <a:picLocks noChangeAspect="1"/>
          </p:cNvPicPr>
          <p:nvPr/>
        </p:nvPicPr>
        <p:blipFill>
          <a:blip r:embed="rId2"/>
          <a:stretch>
            <a:fillRect/>
          </a:stretch>
        </p:blipFill>
        <p:spPr>
          <a:xfrm>
            <a:off x="4572000" y="152400"/>
            <a:ext cx="4462462" cy="6133722"/>
          </a:xfrm>
          <a:prstGeom prst="rect">
            <a:avLst/>
          </a:prstGeom>
        </p:spPr>
      </p:pic>
    </p:spTree>
    <p:extLst>
      <p:ext uri="{BB962C8B-B14F-4D97-AF65-F5344CB8AC3E}">
        <p14:creationId xmlns:p14="http://schemas.microsoft.com/office/powerpoint/2010/main" val="551677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Abba </a:t>
            </a:r>
            <a:r>
              <a:rPr lang="en-US" dirty="0" err="1" smtClean="0"/>
              <a:t>Aghathon</a:t>
            </a:r>
            <a:endParaRPr lang="en-US" dirty="0"/>
          </a:p>
        </p:txBody>
      </p:sp>
      <p:sp>
        <p:nvSpPr>
          <p:cNvPr id="3" name="Content Placeholder 2"/>
          <p:cNvSpPr>
            <a:spLocks noGrp="1"/>
          </p:cNvSpPr>
          <p:nvPr>
            <p:ph idx="1"/>
          </p:nvPr>
        </p:nvSpPr>
        <p:spPr/>
        <p:txBody>
          <a:bodyPr/>
          <a:lstStyle/>
          <a:p>
            <a:pPr marL="0" indent="0">
              <a:buNone/>
            </a:pPr>
            <a:r>
              <a:rPr lang="en-US" sz="2800" b="1" i="1" dirty="0"/>
              <a:t>“If a man is enslaved by anger, then even if he were to raise the dead, </a:t>
            </a:r>
            <a:r>
              <a:rPr lang="en-US" sz="2800" b="1" i="1" u="sng" dirty="0"/>
              <a:t>he would not be acceptable to God by virtue of his bondage </a:t>
            </a:r>
            <a:r>
              <a:rPr lang="en-US" sz="2800" b="1" i="1" dirty="0"/>
              <a:t>to the passion of anger.”</a:t>
            </a:r>
            <a:endParaRPr lang="en-US" sz="2800" dirty="0"/>
          </a:p>
          <a:p>
            <a:endParaRPr lang="en-US" dirty="0"/>
          </a:p>
        </p:txBody>
      </p:sp>
    </p:spTree>
    <p:extLst>
      <p:ext uri="{BB962C8B-B14F-4D97-AF65-F5344CB8AC3E}">
        <p14:creationId xmlns:p14="http://schemas.microsoft.com/office/powerpoint/2010/main" val="1919752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Proverbs 29:22</a:t>
            </a:r>
            <a:endParaRPr lang="en-US" dirty="0"/>
          </a:p>
        </p:txBody>
      </p:sp>
      <p:sp>
        <p:nvSpPr>
          <p:cNvPr id="3" name="Content Placeholder 2"/>
          <p:cNvSpPr>
            <a:spLocks noGrp="1"/>
          </p:cNvSpPr>
          <p:nvPr>
            <p:ph idx="1"/>
          </p:nvPr>
        </p:nvSpPr>
        <p:spPr/>
        <p:txBody>
          <a:bodyPr/>
          <a:lstStyle/>
          <a:p>
            <a:pPr indent="0" algn="ctr">
              <a:buNone/>
            </a:pPr>
            <a:r>
              <a:rPr lang="en-US" i="1" dirty="0" smtClean="0"/>
              <a:t>“</a:t>
            </a:r>
            <a:r>
              <a:rPr lang="en-US" sz="3600" b="1" i="1" dirty="0"/>
              <a:t>An angry person stirs up </a:t>
            </a:r>
            <a:r>
              <a:rPr lang="en-US" sz="3600" b="1" i="1" u="sng" dirty="0"/>
              <a:t>conflict</a:t>
            </a:r>
            <a:r>
              <a:rPr lang="en-US" sz="3600" b="1" i="1" dirty="0"/>
              <a:t>, and a hot-tempered person commits </a:t>
            </a:r>
            <a:r>
              <a:rPr lang="en-US" sz="3600" b="1" i="1" u="sng" dirty="0"/>
              <a:t>many</a:t>
            </a:r>
            <a:r>
              <a:rPr lang="en-US" sz="3600" b="1" i="1" dirty="0"/>
              <a:t> sins.”</a:t>
            </a:r>
            <a:endParaRPr lang="en-US" sz="3600" b="1" dirty="0"/>
          </a:p>
        </p:txBody>
      </p:sp>
    </p:spTree>
    <p:extLst>
      <p:ext uri="{BB962C8B-B14F-4D97-AF65-F5344CB8AC3E}">
        <p14:creationId xmlns:p14="http://schemas.microsoft.com/office/powerpoint/2010/main" val="364837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Proverbs 15:18</a:t>
            </a:r>
            <a:endParaRPr lang="en-US" dirty="0"/>
          </a:p>
        </p:txBody>
      </p:sp>
      <p:sp>
        <p:nvSpPr>
          <p:cNvPr id="3" name="Content Placeholder 2"/>
          <p:cNvSpPr>
            <a:spLocks noGrp="1"/>
          </p:cNvSpPr>
          <p:nvPr>
            <p:ph idx="1"/>
          </p:nvPr>
        </p:nvSpPr>
        <p:spPr/>
        <p:txBody>
          <a:bodyPr>
            <a:normAutofit/>
          </a:bodyPr>
          <a:lstStyle/>
          <a:p>
            <a:pPr indent="0" algn="ctr">
              <a:buNone/>
            </a:pPr>
            <a:r>
              <a:rPr lang="en-US" sz="4000" b="1" i="1" dirty="0"/>
              <a:t>“A hot-tempered person stirs up conflict.”</a:t>
            </a:r>
            <a:endParaRPr lang="en-US" sz="4000" b="1" dirty="0"/>
          </a:p>
        </p:txBody>
      </p:sp>
    </p:spTree>
    <p:extLst>
      <p:ext uri="{BB962C8B-B14F-4D97-AF65-F5344CB8AC3E}">
        <p14:creationId xmlns:p14="http://schemas.microsoft.com/office/powerpoint/2010/main" val="3153510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Proverbs 14:17</a:t>
            </a:r>
            <a:endParaRPr lang="en-US" dirty="0"/>
          </a:p>
        </p:txBody>
      </p:sp>
      <p:sp>
        <p:nvSpPr>
          <p:cNvPr id="3" name="Content Placeholder 2"/>
          <p:cNvSpPr>
            <a:spLocks noGrp="1"/>
          </p:cNvSpPr>
          <p:nvPr>
            <p:ph idx="1"/>
          </p:nvPr>
        </p:nvSpPr>
        <p:spPr/>
        <p:txBody>
          <a:bodyPr>
            <a:normAutofit/>
          </a:bodyPr>
          <a:lstStyle/>
          <a:p>
            <a:pPr indent="0" algn="ctr">
              <a:buNone/>
            </a:pPr>
            <a:r>
              <a:rPr lang="en-US" sz="4400" b="1" i="1" dirty="0"/>
              <a:t>“People with hot tempers do foolish things.”</a:t>
            </a:r>
            <a:endParaRPr lang="en-US" sz="4400" dirty="0"/>
          </a:p>
        </p:txBody>
      </p:sp>
    </p:spTree>
    <p:extLst>
      <p:ext uri="{BB962C8B-B14F-4D97-AF65-F5344CB8AC3E}">
        <p14:creationId xmlns:p14="http://schemas.microsoft.com/office/powerpoint/2010/main" val="2698818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What do you lose?</a:t>
            </a:r>
            <a:endParaRPr lang="en-US" dirty="0"/>
          </a:p>
        </p:txBody>
      </p:sp>
      <p:sp>
        <p:nvSpPr>
          <p:cNvPr id="3" name="Content Placeholder 2"/>
          <p:cNvSpPr>
            <a:spLocks noGrp="1"/>
          </p:cNvSpPr>
          <p:nvPr>
            <p:ph idx="1"/>
          </p:nvPr>
        </p:nvSpPr>
        <p:spPr/>
        <p:txBody>
          <a:bodyPr/>
          <a:lstStyle/>
          <a:p>
            <a:pPr algn="ctr"/>
            <a:r>
              <a:rPr lang="en-US" sz="3200" dirty="0" smtClean="0"/>
              <a:t>Your </a:t>
            </a:r>
            <a:r>
              <a:rPr lang="en-US" sz="3200" dirty="0" smtClean="0"/>
              <a:t>Reputation</a:t>
            </a:r>
          </a:p>
          <a:p>
            <a:pPr algn="ctr"/>
            <a:endParaRPr lang="en-US" sz="3200" dirty="0" smtClean="0"/>
          </a:p>
          <a:p>
            <a:pPr algn="ctr"/>
            <a:endParaRPr lang="en-US" dirty="0"/>
          </a:p>
        </p:txBody>
      </p:sp>
      <p:sp>
        <p:nvSpPr>
          <p:cNvPr id="4" name="AutoShape 2" descr="News - Indrot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stretch>
            <a:fillRect/>
          </a:stretch>
        </p:blipFill>
        <p:spPr>
          <a:xfrm>
            <a:off x="3262312" y="2557462"/>
            <a:ext cx="2619375" cy="1743075"/>
          </a:xfrm>
          <a:prstGeom prst="rect">
            <a:avLst/>
          </a:prstGeom>
        </p:spPr>
      </p:pic>
    </p:spTree>
    <p:extLst>
      <p:ext uri="{BB962C8B-B14F-4D97-AF65-F5344CB8AC3E}">
        <p14:creationId xmlns:p14="http://schemas.microsoft.com/office/powerpoint/2010/main" val="3872587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0"/>
            <a:ext cx="6400800" cy="685800"/>
          </a:xfrm>
        </p:spPr>
        <p:txBody>
          <a:bodyPr>
            <a:normAutofit fontScale="90000"/>
          </a:bodyPr>
          <a:lstStyle/>
          <a:p>
            <a:r>
              <a:rPr lang="en-US" dirty="0"/>
              <a:t>.  </a:t>
            </a:r>
            <a:r>
              <a:rPr lang="en-US" b="1" u="sng" dirty="0"/>
              <a:t>Reflect</a:t>
            </a:r>
            <a:r>
              <a:rPr lang="en-US" b="1" dirty="0"/>
              <a:t> before reacting.</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412206" y="3356769"/>
            <a:ext cx="3514725"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6252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dirty="0"/>
              <a:t/>
            </a:r>
            <a:br>
              <a:rPr lang="en-US" dirty="0"/>
            </a:br>
            <a:r>
              <a:rPr lang="en-US" dirty="0" smtClean="0"/>
              <a:t>St</a:t>
            </a:r>
            <a:r>
              <a:rPr lang="en-US" dirty="0"/>
              <a:t>. John </a:t>
            </a:r>
            <a:r>
              <a:rPr lang="en-US" dirty="0" smtClean="0"/>
              <a:t>Climacus</a:t>
            </a:r>
            <a:br>
              <a:rPr lang="en-US" dirty="0" smtClean="0"/>
            </a:br>
            <a:r>
              <a:rPr lang="en-US" dirty="0" smtClean="0"/>
              <a:t> </a:t>
            </a:r>
            <a:r>
              <a:rPr lang="en-US" dirty="0"/>
              <a:t>“The Ladder of Divine Ascent</a:t>
            </a:r>
            <a:r>
              <a:rPr lang="en-US" dirty="0" smtClean="0"/>
              <a:t>”</a:t>
            </a:r>
            <a:endParaRPr lang="en-US" dirty="0"/>
          </a:p>
        </p:txBody>
      </p:sp>
      <p:sp>
        <p:nvSpPr>
          <p:cNvPr id="3" name="Content Placeholder 2"/>
          <p:cNvSpPr>
            <a:spLocks noGrp="1"/>
          </p:cNvSpPr>
          <p:nvPr>
            <p:ph idx="1"/>
          </p:nvPr>
        </p:nvSpPr>
        <p:spPr/>
        <p:txBody>
          <a:bodyPr/>
          <a:lstStyle/>
          <a:p>
            <a:r>
              <a:rPr lang="en-US" b="1" u="sng" dirty="0" smtClean="0"/>
              <a:t>The first step toward freedom from anger is to keep the lips silent when the heart is stirred;</a:t>
            </a:r>
            <a:r>
              <a:rPr lang="en-US" dirty="0" smtClean="0"/>
              <a:t> the next, to keep thoughts silent when the </a:t>
            </a:r>
            <a:r>
              <a:rPr lang="en-US" dirty="0"/>
              <a:t>soul is upset; the last, to be totally calm when unclean winds are blowing</a:t>
            </a:r>
            <a:r>
              <a:rPr lang="en-US" dirty="0" smtClean="0"/>
              <a:t>.</a:t>
            </a:r>
          </a:p>
          <a:p>
            <a:endParaRPr lang="en-US" dirty="0"/>
          </a:p>
        </p:txBody>
      </p:sp>
      <p:pic>
        <p:nvPicPr>
          <p:cNvPr id="5" name="Picture 4"/>
          <p:cNvPicPr>
            <a:picLocks noChangeAspect="1"/>
          </p:cNvPicPr>
          <p:nvPr/>
        </p:nvPicPr>
        <p:blipFill>
          <a:blip r:embed="rId2"/>
          <a:stretch>
            <a:fillRect/>
          </a:stretch>
        </p:blipFill>
        <p:spPr>
          <a:xfrm>
            <a:off x="3200400" y="3352800"/>
            <a:ext cx="2209800" cy="3105997"/>
          </a:xfrm>
          <a:prstGeom prst="rect">
            <a:avLst/>
          </a:prstGeom>
        </p:spPr>
      </p:pic>
    </p:spTree>
    <p:extLst>
      <p:ext uri="{BB962C8B-B14F-4D97-AF65-F5344CB8AC3E}">
        <p14:creationId xmlns:p14="http://schemas.microsoft.com/office/powerpoint/2010/main" val="1422419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371600" y="2286000"/>
            <a:ext cx="6400800" cy="3048001"/>
          </a:xfrm>
        </p:spPr>
        <p:txBody>
          <a:bodyPr/>
          <a:lstStyle/>
          <a:p>
            <a:pPr algn="ctr"/>
            <a:r>
              <a:rPr lang="en-US" sz="2800" dirty="0" smtClean="0"/>
              <a:t>If you hold onto anger, it turns to </a:t>
            </a:r>
            <a:r>
              <a:rPr lang="en-US" sz="2800" u="sng" dirty="0" smtClean="0"/>
              <a:t>resentment</a:t>
            </a:r>
          </a:p>
          <a:p>
            <a:pPr algn="ct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2686" y="3505200"/>
            <a:ext cx="3386138" cy="2196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4808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righam Young Quote: “The best remedy for anger is dela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828800"/>
            <a:ext cx="56388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252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447800"/>
            <a:ext cx="6400800" cy="685800"/>
          </a:xfrm>
        </p:spPr>
        <p:txBody>
          <a:bodyPr>
            <a:normAutofit fontScale="90000"/>
          </a:bodyPr>
          <a:lstStyle/>
          <a:p>
            <a:r>
              <a:rPr lang="en-US" dirty="0" smtClean="0"/>
              <a:t>What do you during the delay?</a:t>
            </a:r>
            <a:endParaRPr lang="en-US" dirty="0"/>
          </a:p>
        </p:txBody>
      </p:sp>
      <p:sp>
        <p:nvSpPr>
          <p:cNvPr id="3" name="Content Placeholder 2"/>
          <p:cNvSpPr>
            <a:spLocks noGrp="1"/>
          </p:cNvSpPr>
          <p:nvPr>
            <p:ph idx="1"/>
          </p:nvPr>
        </p:nvSpPr>
        <p:spPr/>
        <p:txBody>
          <a:bodyPr>
            <a:normAutofit/>
          </a:bodyPr>
          <a:lstStyle/>
          <a:p>
            <a:pPr indent="0" algn="ctr">
              <a:buNone/>
            </a:pPr>
            <a:r>
              <a:rPr lang="en-US" sz="3600" b="1" i="1" dirty="0"/>
              <a:t>“A man’s wisdom gives yields </a:t>
            </a:r>
            <a:r>
              <a:rPr lang="en-US" sz="3600" b="1" i="1" u="sng" dirty="0"/>
              <a:t>patience</a:t>
            </a:r>
            <a:r>
              <a:rPr lang="en-US" sz="3600" b="1" i="1" dirty="0"/>
              <a:t>.”  </a:t>
            </a:r>
            <a:r>
              <a:rPr lang="en-US" sz="3600" b="1" dirty="0"/>
              <a:t>Proverbs 19:11</a:t>
            </a:r>
          </a:p>
        </p:txBody>
      </p:sp>
    </p:spTree>
    <p:extLst>
      <p:ext uri="{BB962C8B-B14F-4D97-AF65-F5344CB8AC3E}">
        <p14:creationId xmlns:p14="http://schemas.microsoft.com/office/powerpoint/2010/main" val="1020852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Abba </a:t>
            </a:r>
            <a:r>
              <a:rPr lang="en-US" dirty="0" err="1"/>
              <a:t>Evagrius</a:t>
            </a:r>
            <a:r>
              <a:rPr lang="en-US" dirty="0"/>
              <a:t> the </a:t>
            </a:r>
            <a:r>
              <a:rPr lang="en-US" dirty="0" smtClean="0"/>
              <a:t>Monk</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Anger is by nature designed for waging war with the demons and for struggling with every kind of sinful pleasure. Therefore angels, arousing spiritual pleasure in us and giving us to taste its blessedness, incline us to direct our anger against the demons. But the demons, enticing us towards worldly lusts, make us use anger to fight with men, which is against nature, so that the mind, thus stupefied and darkened, should become a traitor to virtues. </a:t>
            </a:r>
          </a:p>
        </p:txBody>
      </p:sp>
      <p:pic>
        <p:nvPicPr>
          <p:cNvPr id="4" name="Picture 3"/>
          <p:cNvPicPr>
            <a:picLocks noChangeAspect="1"/>
          </p:cNvPicPr>
          <p:nvPr/>
        </p:nvPicPr>
        <p:blipFill>
          <a:blip r:embed="rId2"/>
          <a:stretch>
            <a:fillRect/>
          </a:stretch>
        </p:blipFill>
        <p:spPr>
          <a:xfrm>
            <a:off x="5668899" y="4004469"/>
            <a:ext cx="1724025" cy="2647950"/>
          </a:xfrm>
          <a:prstGeom prst="rect">
            <a:avLst/>
          </a:prstGeom>
        </p:spPr>
      </p:pic>
    </p:spTree>
    <p:extLst>
      <p:ext uri="{BB962C8B-B14F-4D97-AF65-F5344CB8AC3E}">
        <p14:creationId xmlns:p14="http://schemas.microsoft.com/office/powerpoint/2010/main" val="3129660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indent="0" algn="ctr">
              <a:buNone/>
            </a:pPr>
            <a:r>
              <a:rPr lang="en-US" sz="3200" b="1" dirty="0" smtClean="0"/>
              <a:t>First thing that causes you to get angry is </a:t>
            </a:r>
            <a:r>
              <a:rPr lang="en-US" sz="3200" b="1" u="sng" dirty="0" smtClean="0"/>
              <a:t>hurt</a:t>
            </a:r>
            <a:endParaRPr lang="en-US" sz="3200" b="1" u="sng" dirty="0"/>
          </a:p>
        </p:txBody>
      </p:sp>
    </p:spTree>
    <p:extLst>
      <p:ext uri="{BB962C8B-B14F-4D97-AF65-F5344CB8AC3E}">
        <p14:creationId xmlns:p14="http://schemas.microsoft.com/office/powerpoint/2010/main" val="781812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371600" y="2209800"/>
            <a:ext cx="6400800" cy="3048001"/>
          </a:xfrm>
        </p:spPr>
        <p:txBody>
          <a:bodyPr>
            <a:normAutofit/>
          </a:bodyPr>
          <a:lstStyle/>
          <a:p>
            <a:pPr indent="0" algn="ctr">
              <a:buNone/>
            </a:pPr>
            <a:r>
              <a:rPr lang="en-US" sz="3200" b="1" dirty="0" smtClean="0"/>
              <a:t>2</a:t>
            </a:r>
            <a:r>
              <a:rPr lang="en-US" sz="3200" b="1" baseline="30000" dirty="0" smtClean="0"/>
              <a:t>nd</a:t>
            </a:r>
            <a:r>
              <a:rPr lang="en-US" sz="3200" b="1" dirty="0" smtClean="0"/>
              <a:t> thing that causes you to get angry is </a:t>
            </a:r>
            <a:r>
              <a:rPr lang="en-US" sz="3200" b="1" u="sng" dirty="0" smtClean="0"/>
              <a:t>frustration</a:t>
            </a:r>
          </a:p>
          <a:p>
            <a:pPr indent="0" algn="ctr">
              <a:buNone/>
            </a:pPr>
            <a:endParaRPr lang="en-US" sz="3200" b="1" u="sng"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733800"/>
            <a:ext cx="2909888" cy="1936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5789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46404" y="914401"/>
            <a:ext cx="3930396" cy="5265738"/>
          </a:xfrm>
        </p:spPr>
        <p:txBody>
          <a:bodyPr>
            <a:normAutofit fontScale="92500" lnSpcReduction="10000"/>
          </a:bodyPr>
          <a:lstStyle/>
          <a:p>
            <a:r>
              <a:rPr lang="en-US" dirty="0"/>
              <a:t>A brother was restless in his community and he was often irritated. So he said, ‘I will go and live somewhere by myself. I will not be able to talk or listen to anyone and so I shall be at peace, and my passionate anger will cease.’ He went out and lived alone in a cave. But one day he filled his jug with water and put it on the ground. Suddenly it happened to fall over. He filled it again, and again it fell. This happened a third time. In a rage he snatched up the jug and smashed it. Coming to his senses, he knew that the demon of anger had mocked him, and he said, ‘Here am I by myself, and he has beaten me. I will return to the community. Wherever you live, you need effort and patience and above all God’s help.’ So he got up, and went back.</a:t>
            </a:r>
          </a:p>
        </p:txBody>
      </p:sp>
      <p:sp>
        <p:nvSpPr>
          <p:cNvPr id="6" name="Content Placeholder 5"/>
          <p:cNvSpPr>
            <a:spLocks noGrp="1"/>
          </p:cNvSpPr>
          <p:nvPr>
            <p:ph sz="half" idx="2"/>
          </p:nvPr>
        </p:nvSpPr>
        <p:spPr>
          <a:xfrm>
            <a:off x="4953000" y="1828801"/>
            <a:ext cx="3002280" cy="4351337"/>
          </a:xfrm>
        </p:spPr>
        <p:txBody>
          <a:bodyPr>
            <a:normAutofit fontScale="92500" lnSpcReduction="10000"/>
          </a:bodyPr>
          <a:lstStyle/>
          <a:p>
            <a:endParaRPr lang="en-US" dirty="0"/>
          </a:p>
        </p:txBody>
      </p:sp>
      <p:pic>
        <p:nvPicPr>
          <p:cNvPr id="4" name="Picture 3"/>
          <p:cNvPicPr>
            <a:picLocks noChangeAspect="1"/>
          </p:cNvPicPr>
          <p:nvPr/>
        </p:nvPicPr>
        <p:blipFill>
          <a:blip r:embed="rId2"/>
          <a:stretch>
            <a:fillRect/>
          </a:stretch>
        </p:blipFill>
        <p:spPr>
          <a:xfrm>
            <a:off x="5029200" y="2057400"/>
            <a:ext cx="2971800" cy="4122738"/>
          </a:xfrm>
          <a:prstGeom prst="rect">
            <a:avLst/>
          </a:prstGeom>
        </p:spPr>
      </p:pic>
    </p:spTree>
    <p:extLst>
      <p:ext uri="{BB962C8B-B14F-4D97-AF65-F5344CB8AC3E}">
        <p14:creationId xmlns:p14="http://schemas.microsoft.com/office/powerpoint/2010/main" val="2477363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normAutofit/>
          </a:bodyPr>
          <a:lstStyle/>
          <a:p>
            <a:pPr indent="0" algn="ctr">
              <a:buNone/>
            </a:pPr>
            <a:r>
              <a:rPr lang="en-US" sz="2800" b="1" dirty="0" smtClean="0"/>
              <a:t>The 3</a:t>
            </a:r>
            <a:r>
              <a:rPr lang="en-US" sz="2800" b="1" baseline="30000" dirty="0" smtClean="0"/>
              <a:t>rd</a:t>
            </a:r>
            <a:r>
              <a:rPr lang="en-US" sz="2800" b="1" dirty="0" smtClean="0"/>
              <a:t> thing that causes you get angry is </a:t>
            </a:r>
            <a:r>
              <a:rPr lang="en-US" sz="2800" b="1" u="sng" dirty="0" smtClean="0"/>
              <a:t>fear</a:t>
            </a:r>
            <a:endParaRPr lang="en-US" sz="2800" b="1" u="sng" dirty="0"/>
          </a:p>
        </p:txBody>
      </p:sp>
      <p:sp>
        <p:nvSpPr>
          <p:cNvPr id="4" name="Title 3"/>
          <p:cNvSpPr>
            <a:spLocks noGrp="1"/>
          </p:cNvSpPr>
          <p:nvPr>
            <p:ph type="title"/>
          </p:nvPr>
        </p:nvSpPr>
        <p:spPr/>
        <p:txBody>
          <a:bodyPr/>
          <a:lstStyle/>
          <a:p>
            <a:endParaRPr lang="en-US"/>
          </a:p>
        </p:txBody>
      </p:sp>
      <p:pic>
        <p:nvPicPr>
          <p:cNvPr id="6146"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914899" y="2819401"/>
            <a:ext cx="3031935" cy="2062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4296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828800"/>
            <a:ext cx="6400800" cy="685800"/>
          </a:xfrm>
        </p:spPr>
        <p:txBody>
          <a:bodyPr>
            <a:normAutofit fontScale="90000"/>
          </a:bodyPr>
          <a:lstStyle/>
          <a:p>
            <a:r>
              <a:rPr lang="en-US" dirty="0"/>
              <a:t>Psalm 141:3</a:t>
            </a:r>
            <a:br>
              <a:rPr lang="en-US" dirty="0"/>
            </a:br>
            <a:endParaRPr lang="en-US" dirty="0"/>
          </a:p>
        </p:txBody>
      </p:sp>
      <p:sp>
        <p:nvSpPr>
          <p:cNvPr id="3" name="Content Placeholder 2"/>
          <p:cNvSpPr>
            <a:spLocks noGrp="1"/>
          </p:cNvSpPr>
          <p:nvPr>
            <p:ph idx="1"/>
          </p:nvPr>
        </p:nvSpPr>
        <p:spPr/>
        <p:txBody>
          <a:bodyPr>
            <a:normAutofit/>
          </a:bodyPr>
          <a:lstStyle/>
          <a:p>
            <a:pPr indent="0" algn="ctr">
              <a:buNone/>
            </a:pPr>
            <a:r>
              <a:rPr lang="en-US" sz="3200" b="1" i="1" dirty="0"/>
              <a:t>“Set a guard over my mouth, </a:t>
            </a:r>
            <a:r>
              <a:rPr lang="en-US" sz="3200" b="1" i="1" cap="small" dirty="0"/>
              <a:t>Lord</a:t>
            </a:r>
            <a:r>
              <a:rPr lang="en-US" sz="3200" b="1" i="1" dirty="0"/>
              <a:t>; keep watch over the door of my lips.”	</a:t>
            </a:r>
          </a:p>
        </p:txBody>
      </p:sp>
    </p:spTree>
    <p:extLst>
      <p:ext uri="{BB962C8B-B14F-4D97-AF65-F5344CB8AC3E}">
        <p14:creationId xmlns:p14="http://schemas.microsoft.com/office/powerpoint/2010/main" val="2376548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indent="0" algn="ctr">
              <a:buNone/>
            </a:pPr>
            <a:r>
              <a:rPr lang="en-US" sz="3600" b="1" dirty="0" smtClean="0"/>
              <a:t>Release </a:t>
            </a:r>
            <a:r>
              <a:rPr lang="en-US" sz="3600" b="1" u="sng" dirty="0" smtClean="0"/>
              <a:t>my anger appropriately</a:t>
            </a:r>
            <a:endParaRPr lang="en-US" sz="3600" b="1" u="sng" dirty="0"/>
          </a:p>
        </p:txBody>
      </p:sp>
    </p:spTree>
    <p:extLst>
      <p:ext uri="{BB962C8B-B14F-4D97-AF65-F5344CB8AC3E}">
        <p14:creationId xmlns:p14="http://schemas.microsoft.com/office/powerpoint/2010/main" val="739011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Ephesians 4:26</a:t>
            </a:r>
            <a:endParaRPr lang="en-US" dirty="0"/>
          </a:p>
        </p:txBody>
      </p:sp>
      <p:sp>
        <p:nvSpPr>
          <p:cNvPr id="3" name="Content Placeholder 2"/>
          <p:cNvSpPr>
            <a:spLocks noGrp="1"/>
          </p:cNvSpPr>
          <p:nvPr>
            <p:ph idx="1"/>
          </p:nvPr>
        </p:nvSpPr>
        <p:spPr/>
        <p:txBody>
          <a:bodyPr>
            <a:normAutofit/>
          </a:bodyPr>
          <a:lstStyle/>
          <a:p>
            <a:pPr indent="0" algn="ctr">
              <a:buNone/>
            </a:pPr>
            <a:r>
              <a:rPr lang="en-US" sz="2400" b="1" dirty="0" smtClean="0"/>
              <a:t>“In your anger do not sin: Do not let the sun go down while you are still angry.”</a:t>
            </a:r>
            <a:endParaRPr lang="en-US" sz="2400" b="1" dirty="0"/>
          </a:p>
        </p:txBody>
      </p:sp>
    </p:spTree>
    <p:extLst>
      <p:ext uri="{BB962C8B-B14F-4D97-AF65-F5344CB8AC3E}">
        <p14:creationId xmlns:p14="http://schemas.microsoft.com/office/powerpoint/2010/main" val="697861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Proverbs 15:1</a:t>
            </a:r>
            <a:endParaRPr lang="en-US" dirty="0"/>
          </a:p>
        </p:txBody>
      </p:sp>
      <p:sp>
        <p:nvSpPr>
          <p:cNvPr id="3" name="Content Placeholder 2"/>
          <p:cNvSpPr>
            <a:spLocks noGrp="1"/>
          </p:cNvSpPr>
          <p:nvPr>
            <p:ph idx="1"/>
          </p:nvPr>
        </p:nvSpPr>
        <p:spPr/>
        <p:txBody>
          <a:bodyPr>
            <a:normAutofit/>
          </a:bodyPr>
          <a:lstStyle/>
          <a:p>
            <a:pPr indent="0" algn="ctr">
              <a:buNone/>
            </a:pPr>
            <a:endParaRPr lang="en-US" sz="3200" b="1" i="1" dirty="0" smtClean="0"/>
          </a:p>
          <a:p>
            <a:pPr indent="0" algn="ctr">
              <a:buNone/>
            </a:pPr>
            <a:r>
              <a:rPr lang="en-US" sz="3200" b="1" i="1" dirty="0" smtClean="0"/>
              <a:t>“</a:t>
            </a:r>
            <a:r>
              <a:rPr lang="en-US" sz="3200" b="1" dirty="0"/>
              <a:t>A </a:t>
            </a:r>
            <a:r>
              <a:rPr lang="en-US" sz="3200" b="1" u="sng" dirty="0" smtClean="0"/>
              <a:t>gentle </a:t>
            </a:r>
            <a:r>
              <a:rPr lang="en-US" sz="3200" b="1" u="sng" dirty="0"/>
              <a:t>answer </a:t>
            </a:r>
            <a:r>
              <a:rPr lang="en-US" sz="3200" b="1" dirty="0"/>
              <a:t>turns away wrath, but a harsh word stirs up anger</a:t>
            </a:r>
            <a:r>
              <a:rPr lang="en-US" sz="3200" b="1" dirty="0" smtClean="0"/>
              <a:t>.</a:t>
            </a:r>
            <a:r>
              <a:rPr lang="en-US" sz="3200" b="1" i="1" dirty="0" smtClean="0"/>
              <a:t>”</a:t>
            </a:r>
            <a:endParaRPr lang="en-US" sz="3200" b="1" dirty="0"/>
          </a:p>
        </p:txBody>
      </p:sp>
    </p:spTree>
    <p:extLst>
      <p:ext uri="{BB962C8B-B14F-4D97-AF65-F5344CB8AC3E}">
        <p14:creationId xmlns:p14="http://schemas.microsoft.com/office/powerpoint/2010/main" val="1169829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905000"/>
            <a:ext cx="6400800" cy="685800"/>
          </a:xfrm>
        </p:spPr>
        <p:txBody>
          <a:bodyPr>
            <a:normAutofit fontScale="90000"/>
          </a:bodyPr>
          <a:lstStyle/>
          <a:p>
            <a:r>
              <a:rPr lang="en-US" dirty="0"/>
              <a:t>What is the best way to deal with anger?  </a:t>
            </a:r>
            <a:br>
              <a:rPr lang="en-US" dirty="0"/>
            </a:br>
            <a:endParaRPr lang="en-US" dirty="0"/>
          </a:p>
        </p:txBody>
      </p:sp>
      <p:sp>
        <p:nvSpPr>
          <p:cNvPr id="3" name="Content Placeholder 2"/>
          <p:cNvSpPr>
            <a:spLocks noGrp="1"/>
          </p:cNvSpPr>
          <p:nvPr>
            <p:ph idx="1"/>
          </p:nvPr>
        </p:nvSpPr>
        <p:spPr/>
        <p:txBody>
          <a:bodyPr/>
          <a:lstStyle/>
          <a:p>
            <a:pPr algn="ctr"/>
            <a:endParaRPr lang="en-US" sz="3200" b="1" u="sng" dirty="0" smtClean="0"/>
          </a:p>
          <a:p>
            <a:pPr algn="ctr"/>
            <a:r>
              <a:rPr lang="en-US" sz="3200" b="1" u="sng" dirty="0" smtClean="0"/>
              <a:t>You </a:t>
            </a:r>
            <a:r>
              <a:rPr lang="en-US" sz="3200" b="1" u="sng" dirty="0"/>
              <a:t>don’t suppress it. </a:t>
            </a:r>
            <a:endParaRPr lang="en-US" sz="3200" b="1" u="sng" dirty="0" smtClean="0"/>
          </a:p>
          <a:p>
            <a:pPr algn="ct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276600"/>
            <a:ext cx="2352675"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50453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ctr"/>
            <a:r>
              <a:rPr lang="en-US" sz="3200" b="1" u="sng" dirty="0"/>
              <a:t>Y</a:t>
            </a:r>
            <a:r>
              <a:rPr lang="en-US" sz="3200" b="1" u="sng" dirty="0" smtClean="0"/>
              <a:t>ou </a:t>
            </a:r>
            <a:r>
              <a:rPr lang="en-US" sz="3200" b="1" u="sng" dirty="0"/>
              <a:t>don’t </a:t>
            </a:r>
            <a:r>
              <a:rPr lang="en-US" sz="3200" b="1" u="sng" dirty="0" smtClean="0"/>
              <a:t>repress it </a:t>
            </a:r>
          </a:p>
          <a:p>
            <a:pPr algn="ctr"/>
            <a:endParaRPr lang="en-US" sz="32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124200"/>
            <a:ext cx="4205288" cy="24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5787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b="1" u="sng" dirty="0"/>
          </a:p>
          <a:p>
            <a:pPr marL="0" indent="0" algn="ctr">
              <a:buNone/>
            </a:pPr>
            <a:r>
              <a:rPr lang="en-US" sz="2800" b="1" i="1" dirty="0" smtClean="0"/>
              <a:t>The </a:t>
            </a:r>
            <a:r>
              <a:rPr lang="en-US" sz="2800" b="1" i="1" dirty="0"/>
              <a:t>opposite of love is </a:t>
            </a:r>
            <a:r>
              <a:rPr lang="en-US" sz="2800" b="1" i="1" u="sng" dirty="0"/>
              <a:t>not </a:t>
            </a:r>
            <a:r>
              <a:rPr lang="en-US" sz="2800" b="1" i="1" dirty="0"/>
              <a:t>anger.  The opposite of love is </a:t>
            </a:r>
            <a:r>
              <a:rPr lang="en-US" sz="2800" b="1" i="1" u="sng" dirty="0"/>
              <a:t>apathy</a:t>
            </a:r>
            <a:r>
              <a:rPr lang="en-US" sz="2800" u="sng" dirty="0"/>
              <a:t>. </a:t>
            </a:r>
            <a:endParaRPr lang="en-US" sz="2800" dirty="0"/>
          </a:p>
        </p:txBody>
      </p:sp>
      <p:pic>
        <p:nvPicPr>
          <p:cNvPr id="4" name="Picture 3"/>
          <p:cNvPicPr>
            <a:picLocks noChangeAspect="1"/>
          </p:cNvPicPr>
          <p:nvPr/>
        </p:nvPicPr>
        <p:blipFill>
          <a:blip r:embed="rId2"/>
          <a:stretch>
            <a:fillRect/>
          </a:stretch>
        </p:blipFill>
        <p:spPr>
          <a:xfrm>
            <a:off x="1676400" y="3581400"/>
            <a:ext cx="4438650" cy="2255314"/>
          </a:xfrm>
          <a:prstGeom prst="rect">
            <a:avLst/>
          </a:prstGeom>
        </p:spPr>
      </p:pic>
    </p:spTree>
    <p:extLst>
      <p:ext uri="{BB962C8B-B14F-4D97-AF65-F5344CB8AC3E}">
        <p14:creationId xmlns:p14="http://schemas.microsoft.com/office/powerpoint/2010/main" val="3745785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r>
              <a:rPr lang="en-US" sz="3200" b="1" u="sng" dirty="0"/>
              <a:t>D</a:t>
            </a:r>
            <a:r>
              <a:rPr lang="en-US" sz="3200" b="1" u="sng" dirty="0" smtClean="0"/>
              <a:t>on’t </a:t>
            </a:r>
            <a:r>
              <a:rPr lang="en-US" sz="3200" b="1" u="sng" dirty="0"/>
              <a:t>express it.</a:t>
            </a:r>
            <a:endParaRPr lang="en-US" sz="3200" dirty="0"/>
          </a:p>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276600"/>
            <a:ext cx="283845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9552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r>
              <a:rPr lang="en-US" sz="2400" dirty="0"/>
              <a:t>God says the way to deal </a:t>
            </a:r>
            <a:r>
              <a:rPr lang="en-US" sz="2400" b="1" u="sng" dirty="0"/>
              <a:t>with your anger is to confess </a:t>
            </a:r>
            <a:r>
              <a:rPr lang="en-US" sz="2400" b="1" u="sng" dirty="0" smtClean="0"/>
              <a:t>it</a:t>
            </a:r>
          </a:p>
          <a:p>
            <a:pPr algn="ctr"/>
            <a:endParaRPr lang="en-US" sz="24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810000"/>
            <a:ext cx="3048000"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8767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Re-pattern your mind</a:t>
            </a:r>
            <a:endParaRPr lang="en-US"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31269" y="2342356"/>
            <a:ext cx="3276600" cy="332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5665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Romans 12:2</a:t>
            </a:r>
          </a:p>
        </p:txBody>
      </p:sp>
      <p:sp>
        <p:nvSpPr>
          <p:cNvPr id="3" name="Content Placeholder 2"/>
          <p:cNvSpPr>
            <a:spLocks noGrp="1"/>
          </p:cNvSpPr>
          <p:nvPr>
            <p:ph idx="1"/>
          </p:nvPr>
        </p:nvSpPr>
        <p:spPr/>
        <p:txBody>
          <a:bodyPr>
            <a:normAutofit/>
          </a:bodyPr>
          <a:lstStyle/>
          <a:p>
            <a:pPr indent="0" algn="ctr">
              <a:buNone/>
            </a:pPr>
            <a:r>
              <a:rPr lang="en-US" sz="3200" b="1" i="1" dirty="0" smtClean="0"/>
              <a:t>“</a:t>
            </a:r>
            <a:r>
              <a:rPr lang="en-US" sz="3200" b="1" i="1" dirty="0"/>
              <a:t>Do not conform to the pattern of this world, but be transformed by the renewing of your mind.” </a:t>
            </a:r>
            <a:endParaRPr lang="en-US" sz="3200" b="1" dirty="0"/>
          </a:p>
        </p:txBody>
      </p:sp>
    </p:spTree>
    <p:extLst>
      <p:ext uri="{BB962C8B-B14F-4D97-AF65-F5344CB8AC3E}">
        <p14:creationId xmlns:p14="http://schemas.microsoft.com/office/powerpoint/2010/main" val="2796275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St</a:t>
            </a:r>
            <a:r>
              <a:rPr lang="en-US" dirty="0"/>
              <a:t>. John </a:t>
            </a:r>
            <a:r>
              <a:rPr lang="en-US" dirty="0" smtClean="0"/>
              <a:t>Climacus</a:t>
            </a:r>
            <a:br>
              <a:rPr lang="en-US" dirty="0" smtClean="0"/>
            </a:br>
            <a:r>
              <a:rPr lang="en-US" dirty="0" smtClean="0"/>
              <a:t>“</a:t>
            </a:r>
            <a:r>
              <a:rPr lang="en-US" dirty="0"/>
              <a:t>The Ladder of Divine </a:t>
            </a:r>
            <a:r>
              <a:rPr lang="en-US" dirty="0" smtClean="0"/>
              <a:t>Ascent)</a:t>
            </a:r>
            <a:endParaRPr lang="en-US" dirty="0"/>
          </a:p>
        </p:txBody>
      </p:sp>
      <p:sp>
        <p:nvSpPr>
          <p:cNvPr id="3" name="Content Placeholder 2"/>
          <p:cNvSpPr>
            <a:spLocks noGrp="1"/>
          </p:cNvSpPr>
          <p:nvPr>
            <p:ph idx="1"/>
          </p:nvPr>
        </p:nvSpPr>
        <p:spPr/>
        <p:txBody>
          <a:bodyPr>
            <a:normAutofit/>
          </a:bodyPr>
          <a:lstStyle/>
          <a:p>
            <a:pPr marL="0" indent="0">
              <a:buNone/>
            </a:pPr>
            <a:endParaRPr lang="en-US" sz="2800" dirty="0" smtClean="0"/>
          </a:p>
          <a:p>
            <a:pPr marL="0" indent="0">
              <a:buNone/>
            </a:pPr>
            <a:r>
              <a:rPr lang="en-US" sz="2800" dirty="0" smtClean="0"/>
              <a:t>As </a:t>
            </a:r>
            <a:r>
              <a:rPr lang="en-US" sz="2800" dirty="0"/>
              <a:t>with the appearance of light, darkness retreats; so, at the fragrance of humility, all anger and bitterness vanishes. </a:t>
            </a:r>
            <a:endParaRPr lang="en-US" sz="2800" dirty="0"/>
          </a:p>
        </p:txBody>
      </p:sp>
    </p:spTree>
    <p:extLst>
      <p:ext uri="{BB962C8B-B14F-4D97-AF65-F5344CB8AC3E}">
        <p14:creationId xmlns:p14="http://schemas.microsoft.com/office/powerpoint/2010/main" val="36827120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Rely on God’s help.</a:t>
            </a:r>
            <a:endParaRPr lang="en-US"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002631" y="2375694"/>
            <a:ext cx="4333875"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96122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
            </a:r>
            <a:r>
              <a:rPr lang="en-US" dirty="0"/>
              <a:t>. John Climacus, “The Ladder of Divine Ascent</a:t>
            </a:r>
            <a:r>
              <a:rPr lang="en-US" dirty="0" smtClean="0"/>
              <a:t>”</a:t>
            </a:r>
            <a:endParaRPr lang="en-US" dirty="0"/>
          </a:p>
        </p:txBody>
      </p:sp>
      <p:sp>
        <p:nvSpPr>
          <p:cNvPr id="3" name="Content Placeholder 2"/>
          <p:cNvSpPr>
            <a:spLocks noGrp="1"/>
          </p:cNvSpPr>
          <p:nvPr>
            <p:ph idx="1"/>
          </p:nvPr>
        </p:nvSpPr>
        <p:spPr/>
        <p:txBody>
          <a:bodyPr/>
          <a:lstStyle/>
          <a:p>
            <a:r>
              <a:rPr lang="en-US" dirty="0"/>
              <a:t> Wrath is a reminder of hidden hatred, that is to say, remembrance of wrongs. Wrath is a desire for the injury of the one who has provoked you. Irascibility is the untimely blazing up of the heart. Bitterness is a movement of displeasure seated in the soul. Anger is an easily changeable movement of one’s disposition and disfiguration of soul. </a:t>
            </a:r>
            <a:endParaRPr lang="en-US" dirty="0"/>
          </a:p>
        </p:txBody>
      </p:sp>
    </p:spTree>
    <p:extLst>
      <p:ext uri="{BB962C8B-B14F-4D97-AF65-F5344CB8AC3E}">
        <p14:creationId xmlns:p14="http://schemas.microsoft.com/office/powerpoint/2010/main" val="7865642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15:5</a:t>
            </a:r>
            <a:endParaRPr lang="en-US" dirty="0"/>
          </a:p>
        </p:txBody>
      </p:sp>
      <p:sp>
        <p:nvSpPr>
          <p:cNvPr id="3" name="Content Placeholder 2"/>
          <p:cNvSpPr>
            <a:spLocks noGrp="1"/>
          </p:cNvSpPr>
          <p:nvPr>
            <p:ph idx="1"/>
          </p:nvPr>
        </p:nvSpPr>
        <p:spPr/>
        <p:txBody>
          <a:bodyPr>
            <a:normAutofit/>
          </a:bodyPr>
          <a:lstStyle/>
          <a:p>
            <a:pPr indent="0" algn="ctr">
              <a:buNone/>
            </a:pPr>
            <a:r>
              <a:rPr lang="en-US" sz="2800" b="1" i="1" dirty="0"/>
              <a:t>“May the God who gives endurance and encouragement give you the same attitude of mind toward each other that Christ Jesus had,”</a:t>
            </a:r>
            <a:endParaRPr lang="en-US" sz="2800" b="1" dirty="0"/>
          </a:p>
        </p:txBody>
      </p:sp>
    </p:spTree>
    <p:extLst>
      <p:ext uri="{BB962C8B-B14F-4D97-AF65-F5344CB8AC3E}">
        <p14:creationId xmlns:p14="http://schemas.microsoft.com/office/powerpoint/2010/main" val="8564893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676400"/>
            <a:ext cx="6400800" cy="685800"/>
          </a:xfrm>
        </p:spPr>
        <p:txBody>
          <a:bodyPr>
            <a:normAutofit fontScale="90000"/>
          </a:bodyPr>
          <a:lstStyle/>
          <a:p>
            <a:r>
              <a:rPr lang="en-US" b="1" i="1" dirty="0"/>
              <a:t>	</a:t>
            </a:r>
            <a:r>
              <a:rPr lang="en-US" b="1" i="1" dirty="0" smtClean="0"/>
              <a:t>Matthew </a:t>
            </a:r>
            <a:r>
              <a:rPr lang="en-US" b="1" i="1" dirty="0"/>
              <a:t>12:34</a:t>
            </a:r>
            <a:r>
              <a:rPr lang="en-US" b="1" dirty="0"/>
              <a:t/>
            </a:r>
            <a:br>
              <a:rPr lang="en-US" b="1" dirty="0"/>
            </a:br>
            <a:endParaRPr lang="en-US" b="1" dirty="0"/>
          </a:p>
        </p:txBody>
      </p:sp>
      <p:sp>
        <p:nvSpPr>
          <p:cNvPr id="3" name="Content Placeholder 2"/>
          <p:cNvSpPr>
            <a:spLocks noGrp="1"/>
          </p:cNvSpPr>
          <p:nvPr>
            <p:ph idx="1"/>
          </p:nvPr>
        </p:nvSpPr>
        <p:spPr/>
        <p:txBody>
          <a:bodyPr>
            <a:normAutofit/>
          </a:bodyPr>
          <a:lstStyle/>
          <a:p>
            <a:pPr indent="0" algn="ctr">
              <a:buNone/>
            </a:pPr>
            <a:r>
              <a:rPr lang="en-US" sz="3600" b="1" i="1" dirty="0"/>
              <a:t>“For the mouth speaks what the heart is full of</a:t>
            </a:r>
            <a:r>
              <a:rPr lang="en-US" sz="3600" b="1" i="1" dirty="0" smtClean="0"/>
              <a:t>.”</a:t>
            </a:r>
            <a:endParaRPr lang="en-US" sz="3600" b="1" dirty="0"/>
          </a:p>
        </p:txBody>
      </p:sp>
    </p:spTree>
    <p:extLst>
      <p:ext uri="{BB962C8B-B14F-4D97-AF65-F5344CB8AC3E}">
        <p14:creationId xmlns:p14="http://schemas.microsoft.com/office/powerpoint/2010/main" val="497485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905000"/>
            <a:ext cx="6400800" cy="685800"/>
          </a:xfrm>
        </p:spPr>
        <p:txBody>
          <a:bodyPr>
            <a:normAutofit fontScale="90000"/>
          </a:bodyPr>
          <a:lstStyle/>
          <a:p>
            <a:r>
              <a:rPr lang="en-US" i="1" dirty="0"/>
              <a:t>HOW DO YOU TAME YOUR TEMPER?</a:t>
            </a:r>
            <a:r>
              <a:rPr lang="en-US" dirty="0"/>
              <a:t/>
            </a:r>
            <a:br>
              <a:rPr lang="en-US" dirty="0"/>
            </a:b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2438399"/>
            <a:ext cx="5105399" cy="3312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6742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endParaRPr lang="en-US" sz="3600" b="1" dirty="0" smtClean="0"/>
          </a:p>
          <a:p>
            <a:pPr algn="ctr"/>
            <a:r>
              <a:rPr lang="en-US" sz="4000" b="1" dirty="0" smtClean="0"/>
              <a:t>Resolve </a:t>
            </a:r>
            <a:r>
              <a:rPr lang="en-US" sz="4000" b="1" dirty="0"/>
              <a:t>to </a:t>
            </a:r>
            <a:r>
              <a:rPr lang="en-US" sz="4000" b="1" u="sng" dirty="0"/>
              <a:t>manage </a:t>
            </a:r>
            <a:r>
              <a:rPr lang="en-US" sz="4000" b="1" dirty="0"/>
              <a:t>it</a:t>
            </a:r>
            <a:endParaRPr lang="en-US" sz="4000" dirty="0"/>
          </a:p>
        </p:txBody>
      </p:sp>
    </p:spTree>
    <p:extLst>
      <p:ext uri="{BB962C8B-B14F-4D97-AF65-F5344CB8AC3E}">
        <p14:creationId xmlns:p14="http://schemas.microsoft.com/office/powerpoint/2010/main" val="1179194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sz="3600" dirty="0" smtClean="0"/>
              <a:t>Anger is a </a:t>
            </a:r>
            <a:r>
              <a:rPr lang="en-US" sz="3600" u="sng" dirty="0" smtClean="0"/>
              <a:t>choice</a:t>
            </a:r>
            <a:endParaRPr lang="en-US" sz="3600" u="sng" dirty="0"/>
          </a:p>
          <a:p>
            <a:endParaRPr lang="en-US" dirty="0"/>
          </a:p>
        </p:txBody>
      </p:sp>
      <p:pic>
        <p:nvPicPr>
          <p:cNvPr id="4" name="Picture 3"/>
          <p:cNvPicPr>
            <a:picLocks noChangeAspect="1"/>
          </p:cNvPicPr>
          <p:nvPr/>
        </p:nvPicPr>
        <p:blipFill>
          <a:blip r:embed="rId2"/>
          <a:stretch>
            <a:fillRect/>
          </a:stretch>
        </p:blipFill>
        <p:spPr>
          <a:xfrm>
            <a:off x="2286000" y="2590800"/>
            <a:ext cx="3810000" cy="2209800"/>
          </a:xfrm>
          <a:prstGeom prst="rect">
            <a:avLst/>
          </a:prstGeom>
        </p:spPr>
      </p:pic>
    </p:spTree>
    <p:extLst>
      <p:ext uri="{BB962C8B-B14F-4D97-AF65-F5344CB8AC3E}">
        <p14:creationId xmlns:p14="http://schemas.microsoft.com/office/powerpoint/2010/main" val="2008947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752600"/>
            <a:ext cx="6400800" cy="685800"/>
          </a:xfrm>
        </p:spPr>
        <p:txBody>
          <a:bodyPr>
            <a:normAutofit fontScale="90000"/>
          </a:bodyPr>
          <a:lstStyle/>
          <a:p>
            <a:r>
              <a:rPr lang="en-US" b="1" i="1" dirty="0"/>
              <a:t>Proverbs 29:11</a:t>
            </a:r>
            <a:r>
              <a:rPr lang="en-US" b="1" dirty="0"/>
              <a:t>	</a:t>
            </a:r>
            <a:br>
              <a:rPr lang="en-US" b="1" dirty="0"/>
            </a:br>
            <a:endParaRPr lang="en-US" dirty="0"/>
          </a:p>
        </p:txBody>
      </p:sp>
      <p:sp>
        <p:nvSpPr>
          <p:cNvPr id="3" name="Content Placeholder 2"/>
          <p:cNvSpPr>
            <a:spLocks noGrp="1"/>
          </p:cNvSpPr>
          <p:nvPr>
            <p:ph idx="1"/>
          </p:nvPr>
        </p:nvSpPr>
        <p:spPr/>
        <p:txBody>
          <a:bodyPr>
            <a:normAutofit/>
          </a:bodyPr>
          <a:lstStyle/>
          <a:p>
            <a:pPr indent="0">
              <a:buNone/>
            </a:pPr>
            <a:r>
              <a:rPr lang="en-US" sz="3200" b="1" i="1" dirty="0"/>
              <a:t>“</a:t>
            </a:r>
            <a:r>
              <a:rPr lang="en-US" sz="3200" b="1" dirty="0"/>
              <a:t>A fool </a:t>
            </a:r>
            <a:r>
              <a:rPr lang="en-US" sz="3200" b="1" u="sng" dirty="0"/>
              <a:t>vents</a:t>
            </a:r>
            <a:r>
              <a:rPr lang="en-US" sz="3200" b="1" dirty="0"/>
              <a:t> all his feelings, But a wise </a:t>
            </a:r>
            <a:r>
              <a:rPr lang="en-US" sz="3200" b="1" i="1" dirty="0"/>
              <a:t>man</a:t>
            </a:r>
            <a:r>
              <a:rPr lang="en-US" sz="3200" b="1" dirty="0"/>
              <a:t> </a:t>
            </a:r>
            <a:r>
              <a:rPr lang="en-US" sz="3200" b="1" u="sng" dirty="0"/>
              <a:t>holds them back</a:t>
            </a:r>
            <a:r>
              <a:rPr lang="en-US" sz="3200" b="1" i="1" dirty="0" smtClean="0"/>
              <a:t>.”</a:t>
            </a:r>
            <a:endParaRPr lang="en-US" sz="3200" b="1" dirty="0"/>
          </a:p>
        </p:txBody>
      </p:sp>
    </p:spTree>
    <p:extLst>
      <p:ext uri="{BB962C8B-B14F-4D97-AF65-F5344CB8AC3E}">
        <p14:creationId xmlns:p14="http://schemas.microsoft.com/office/powerpoint/2010/main" val="2978593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Abba </a:t>
            </a:r>
            <a:r>
              <a:rPr lang="en-US" dirty="0" err="1" smtClean="0"/>
              <a:t>Isidore</a:t>
            </a:r>
            <a:r>
              <a:rPr lang="en-US" dirty="0" smtClean="0"/>
              <a:t> the Priest</a:t>
            </a:r>
            <a:endParaRPr lang="en-US" dirty="0"/>
          </a:p>
        </p:txBody>
      </p:sp>
      <p:sp>
        <p:nvSpPr>
          <p:cNvPr id="3" name="Content Placeholder 2"/>
          <p:cNvSpPr>
            <a:spLocks noGrp="1"/>
          </p:cNvSpPr>
          <p:nvPr>
            <p:ph idx="1"/>
          </p:nvPr>
        </p:nvSpPr>
        <p:spPr/>
        <p:txBody>
          <a:bodyPr/>
          <a:lstStyle/>
          <a:p>
            <a:r>
              <a:rPr lang="en-US" dirty="0"/>
              <a:t>A brother asked Abba </a:t>
            </a:r>
            <a:r>
              <a:rPr lang="en-US" dirty="0" err="1"/>
              <a:t>Isidore</a:t>
            </a:r>
            <a:r>
              <a:rPr lang="en-US" dirty="0"/>
              <a:t> the priest, “Why are the demons so frightened of you?” The old man said to him, “Because, ever since the day I began practicing </a:t>
            </a:r>
            <a:r>
              <a:rPr lang="en-US" dirty="0" err="1"/>
              <a:t>ascesis</a:t>
            </a:r>
            <a:r>
              <a:rPr lang="en-US" dirty="0"/>
              <a:t>, I have striven to prevent anger from reaching my lips. </a:t>
            </a:r>
          </a:p>
          <a:p>
            <a:endParaRPr lang="en-US" dirty="0"/>
          </a:p>
        </p:txBody>
      </p:sp>
      <p:pic>
        <p:nvPicPr>
          <p:cNvPr id="4" name="Picture 3"/>
          <p:cNvPicPr>
            <a:picLocks noChangeAspect="1"/>
          </p:cNvPicPr>
          <p:nvPr/>
        </p:nvPicPr>
        <p:blipFill>
          <a:blip r:embed="rId2"/>
          <a:stretch>
            <a:fillRect/>
          </a:stretch>
        </p:blipFill>
        <p:spPr>
          <a:xfrm>
            <a:off x="3048000" y="3200400"/>
            <a:ext cx="1905000" cy="2809875"/>
          </a:xfrm>
          <a:prstGeom prst="rect">
            <a:avLst/>
          </a:prstGeom>
        </p:spPr>
      </p:pic>
    </p:spTree>
    <p:extLst>
      <p:ext uri="{BB962C8B-B14F-4D97-AF65-F5344CB8AC3E}">
        <p14:creationId xmlns:p14="http://schemas.microsoft.com/office/powerpoint/2010/main" val="2607511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a:t>	</a:t>
            </a:r>
            <a:r>
              <a:rPr lang="en-US" b="1" dirty="0" smtClean="0"/>
              <a:t/>
            </a:r>
            <a:br>
              <a:rPr lang="en-US" b="1" dirty="0" smtClean="0"/>
            </a:br>
            <a:r>
              <a:rPr lang="en-US" b="1" dirty="0"/>
              <a:t/>
            </a:r>
            <a:br>
              <a:rPr lang="en-US" b="1" dirty="0"/>
            </a:br>
            <a:r>
              <a:rPr lang="en-US" b="1" dirty="0" smtClean="0"/>
              <a:t>Remember </a:t>
            </a:r>
            <a:r>
              <a:rPr lang="en-US" b="1" dirty="0"/>
              <a:t>the</a:t>
            </a:r>
            <a:r>
              <a:rPr lang="en-US" b="1" u="sng" dirty="0"/>
              <a:t> cost</a:t>
            </a:r>
            <a:br>
              <a:rPr lang="en-US" b="1" u="sng" dirty="0"/>
            </a:br>
            <a:endParaRPr lang="en-US" dirty="0"/>
          </a:p>
        </p:txBody>
      </p:sp>
      <p:pic>
        <p:nvPicPr>
          <p:cNvPr id="2052" name="Picture 4" descr="Choices made in anger cannot be undone! - )"/>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3685"/>
          <a:stretch/>
        </p:blipFill>
        <p:spPr bwMode="auto">
          <a:xfrm>
            <a:off x="2116599" y="1828800"/>
            <a:ext cx="4105939"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855075"/>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TM03457515[[fn=View]]</Template>
  <TotalTime>157</TotalTime>
  <Words>898</Words>
  <Application>Microsoft Office PowerPoint</Application>
  <PresentationFormat>On-screen Show (4:3)</PresentationFormat>
  <Paragraphs>62</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Century Schoolbook</vt:lpstr>
      <vt:lpstr>Wingdings 2</vt:lpstr>
      <vt:lpstr>View</vt:lpstr>
      <vt:lpstr>Gleanings of the Desert:</vt:lpstr>
      <vt:lpstr>Abba Evagrius the Monk </vt:lpstr>
      <vt:lpstr>PowerPoint Presentation</vt:lpstr>
      <vt:lpstr>HOW DO YOU TAME YOUR TEMPER? </vt:lpstr>
      <vt:lpstr>PowerPoint Presentation</vt:lpstr>
      <vt:lpstr>PowerPoint Presentation</vt:lpstr>
      <vt:lpstr>Proverbs 29:11  </vt:lpstr>
      <vt:lpstr>Abba Isidore the Priest</vt:lpstr>
      <vt:lpstr>    Remember the cost </vt:lpstr>
      <vt:lpstr>Abba Aghathon</vt:lpstr>
      <vt:lpstr>Proverbs 29:22</vt:lpstr>
      <vt:lpstr>Proverbs 15:18</vt:lpstr>
      <vt:lpstr>Proverbs 14:17</vt:lpstr>
      <vt:lpstr>What do you lose?</vt:lpstr>
      <vt:lpstr>.  Reflect before reacting.</vt:lpstr>
      <vt:lpstr>  St. John Climacus  “The Ladder of Divine Ascent”</vt:lpstr>
      <vt:lpstr>PowerPoint Presentation</vt:lpstr>
      <vt:lpstr>PowerPoint Presentation</vt:lpstr>
      <vt:lpstr>What do you during the delay?</vt:lpstr>
      <vt:lpstr>PowerPoint Presentation</vt:lpstr>
      <vt:lpstr>PowerPoint Presentation</vt:lpstr>
      <vt:lpstr>PowerPoint Presentation</vt:lpstr>
      <vt:lpstr>PowerPoint Presentation</vt:lpstr>
      <vt:lpstr>Psalm 141:3 </vt:lpstr>
      <vt:lpstr>PowerPoint Presentation</vt:lpstr>
      <vt:lpstr>Ephesians 4:26</vt:lpstr>
      <vt:lpstr>Proverbs 15:1</vt:lpstr>
      <vt:lpstr>What is the best way to deal with anger?   </vt:lpstr>
      <vt:lpstr>PowerPoint Presentation</vt:lpstr>
      <vt:lpstr>PowerPoint Presentation</vt:lpstr>
      <vt:lpstr>PowerPoint Presentation</vt:lpstr>
      <vt:lpstr>Re-pattern your mind</vt:lpstr>
      <vt:lpstr>Romans 12:2</vt:lpstr>
      <vt:lpstr>St. John Climacus “The Ladder of Divine Ascent)</vt:lpstr>
      <vt:lpstr>Rely on God’s help.</vt:lpstr>
      <vt:lpstr>St. John Climacus, “The Ladder of Divine Ascent”</vt:lpstr>
      <vt:lpstr>Romans 15:5</vt:lpstr>
      <vt:lpstr> Matthew 12:34 </vt:lpstr>
    </vt:vector>
  </TitlesOfParts>
  <Company>SMCOC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you Need Series</dc:title>
  <dc:creator>Fr . Paul Girguis</dc:creator>
  <cp:lastModifiedBy>Fr . Paul Girguis</cp:lastModifiedBy>
  <cp:revision>18</cp:revision>
  <dcterms:created xsi:type="dcterms:W3CDTF">2015-12-13T12:33:14Z</dcterms:created>
  <dcterms:modified xsi:type="dcterms:W3CDTF">2022-11-20T15:15:41Z</dcterms:modified>
</cp:coreProperties>
</file>