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90" r:id="rId9"/>
    <p:sldId id="293" r:id="rId10"/>
    <p:sldId id="263" r:id="rId11"/>
    <p:sldId id="264" r:id="rId12"/>
    <p:sldId id="281" r:id="rId13"/>
    <p:sldId id="291" r:id="rId14"/>
    <p:sldId id="282" r:id="rId15"/>
    <p:sldId id="292" r:id="rId16"/>
    <p:sldId id="286" r:id="rId17"/>
    <p:sldId id="287" r:id="rId18"/>
    <p:sldId id="284" r:id="rId19"/>
    <p:sldId id="289" r:id="rId20"/>
    <p:sldId id="279" r:id="rId21"/>
    <p:sldId id="280" r:id="rId22"/>
  </p:sldIdLst>
  <p:sldSz cx="12192000" cy="6858000"/>
  <p:notesSz cx="6858000" cy="9144000"/>
  <p:embeddedFontLst>
    <p:embeddedFont>
      <p:font typeface="Palatino Linotype" panose="020405020505050303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sGiI/Gv6XOffF9UcYVv5Z4HJb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85744"/>
  </p:normalViewPr>
  <p:slideViewPr>
    <p:cSldViewPr snapToGrid="0" snapToObjects="1">
      <p:cViewPr>
        <p:scale>
          <a:sx n="69" d="100"/>
          <a:sy n="69" d="100"/>
        </p:scale>
        <p:origin x="4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50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8badce39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8badce39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8badce39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a8d07e03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a8d07e03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6a8d07e037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a8d07e037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6a8d07e03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Arial"/>
              <a:buChar char="•"/>
            </a:pPr>
            <a:r>
              <a:rPr lang="en-US" sz="1200" dirty="0">
                <a:latin typeface="Arial"/>
                <a:ea typeface="Arial"/>
                <a:cs typeface="Arial"/>
                <a:sym typeface="Arial"/>
              </a:rPr>
              <a:t>“Flee” is followed hard on the heels by the disciplines of silence and prayer. Silence tells the tongue where to halt. Prayer reorients it Godward.</a:t>
            </a:r>
          </a:p>
          <a:p>
            <a:pPr marL="139700" lvl="0" indent="0" algn="l" rtl="0">
              <a:lnSpc>
                <a:spcPct val="115000"/>
              </a:lnSpc>
              <a:spcBef>
                <a:spcPts val="0"/>
              </a:spcBef>
              <a:spcAft>
                <a:spcPts val="0"/>
              </a:spcAft>
              <a:buSzPts val="1400"/>
              <a:buNone/>
            </a:pPr>
            <a:endParaRPr lang="en-US" sz="1400" dirty="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200" dirty="0">
                <a:latin typeface="Arial"/>
                <a:ea typeface="Arial"/>
                <a:cs typeface="Arial"/>
                <a:sym typeface="Arial"/>
              </a:rPr>
              <a:t>For the fathers and mothers of the desert, the transformation of human speech begins there. They teach us that if our lives are going to go right, there must be a retraining of the lips in righteousness</a:t>
            </a:r>
          </a:p>
          <a:p>
            <a:pPr marL="457200" lvl="0" indent="0" algn="l" rtl="0">
              <a:lnSpc>
                <a:spcPct val="115000"/>
              </a:lnSpc>
              <a:spcBef>
                <a:spcPts val="0"/>
              </a:spcBef>
              <a:spcAft>
                <a:spcPts val="0"/>
              </a:spcAft>
              <a:buNone/>
            </a:pPr>
            <a:endParaRPr lang="en-US" sz="1200" dirty="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200" dirty="0">
                <a:latin typeface="Arial"/>
                <a:ea typeface="Arial"/>
                <a:cs typeface="Arial"/>
                <a:sym typeface="Arial"/>
              </a:rPr>
              <a:t>Sometimes you have to break a thing down to its most elemental </a:t>
            </a:r>
            <a:endParaRPr dirty="0"/>
          </a:p>
        </p:txBody>
      </p:sp>
      <p:sp>
        <p:nvSpPr>
          <p:cNvPr id="148" name="Google Shape;148;g16a8d07e037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bd40474b932d6e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fbd40474b932d6e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fbd40474b932d6e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9"/>
          <p:cNvSpPr txBox="1">
            <a:spLocks noGrp="1"/>
          </p:cNvSpPr>
          <p:nvPr>
            <p:ph type="ctrTitle"/>
          </p:nvPr>
        </p:nvSpPr>
        <p:spPr>
          <a:xfrm>
            <a:off x="2493105" y="802298"/>
            <a:ext cx="8561747"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Palatino Linotype"/>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ubTitle" idx="1"/>
          </p:nvPr>
        </p:nvSpPr>
        <p:spPr>
          <a:xfrm>
            <a:off x="2493106" y="3531204"/>
            <a:ext cx="8561746"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1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ftr" idx="11"/>
          </p:nvPr>
        </p:nvSpPr>
        <p:spPr>
          <a:xfrm>
            <a:off x="2493105" y="329307"/>
            <a:ext cx="4897310"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19"/>
          <p:cNvCxnSpPr/>
          <p:nvPr/>
        </p:nvCxnSpPr>
        <p:spPr>
          <a:xfrm>
            <a:off x="2334637" y="798973"/>
            <a:ext cx="0" cy="2544756"/>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rot="5400000">
            <a:off x="7959483" y="2363492"/>
            <a:ext cx="4574999" cy="16157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body" idx="1"/>
          </p:nvPr>
        </p:nvSpPr>
        <p:spPr>
          <a:xfrm rot="5400000">
            <a:off x="3116598" y="-698041"/>
            <a:ext cx="4574999" cy="77388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2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9"/>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29"/>
          <p:cNvCxnSpPr/>
          <p:nvPr/>
        </p:nvCxnSpPr>
        <p:spPr>
          <a:xfrm rot="10800000">
            <a:off x="9439111" y="719272"/>
            <a:ext cx="161574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1534696" y="2015732"/>
            <a:ext cx="9520158"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0"/>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534813" y="1756130"/>
            <a:ext cx="8562580"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Palatino Linotype"/>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1534695" y="3806195"/>
            <a:ext cx="8549990"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3" name="Google Shape;43;p2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21"/>
          <p:cNvCxnSpPr/>
          <p:nvPr/>
        </p:nvCxnSpPr>
        <p:spPr>
          <a:xfrm>
            <a:off x="1371687" y="798973"/>
            <a:ext cx="0" cy="284510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1534695" y="804163"/>
            <a:ext cx="9520157" cy="10563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1534695" y="2019549"/>
            <a:ext cx="460857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23"/>
          <p:cNvSpPr txBox="1">
            <a:spLocks noGrp="1"/>
          </p:cNvSpPr>
          <p:nvPr>
            <p:ph type="body" idx="2"/>
          </p:nvPr>
        </p:nvSpPr>
        <p:spPr>
          <a:xfrm>
            <a:off x="1534695" y="2824269"/>
            <a:ext cx="460857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23"/>
          <p:cNvSpPr txBox="1">
            <a:spLocks noGrp="1"/>
          </p:cNvSpPr>
          <p:nvPr>
            <p:ph type="body" idx="3"/>
          </p:nvPr>
        </p:nvSpPr>
        <p:spPr>
          <a:xfrm>
            <a:off x="6454791" y="2023003"/>
            <a:ext cx="4608576"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23"/>
          <p:cNvSpPr txBox="1">
            <a:spLocks noGrp="1"/>
          </p:cNvSpPr>
          <p:nvPr>
            <p:ph type="body" idx="4"/>
          </p:nvPr>
        </p:nvSpPr>
        <p:spPr>
          <a:xfrm>
            <a:off x="6454792" y="2821491"/>
            <a:ext cx="4608576"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2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3"/>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4"/>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24"/>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2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6"/>
          <p:cNvSpPr txBox="1">
            <a:spLocks noGrp="1"/>
          </p:cNvSpPr>
          <p:nvPr>
            <p:ph type="title"/>
          </p:nvPr>
        </p:nvSpPr>
        <p:spPr>
          <a:xfrm>
            <a:off x="1534642" y="798973"/>
            <a:ext cx="3183128"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alatino Linotyp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26"/>
          <p:cNvSpPr txBox="1">
            <a:spLocks noGrp="1"/>
          </p:cNvSpPr>
          <p:nvPr>
            <p:ph type="body" idx="2"/>
          </p:nvPr>
        </p:nvSpPr>
        <p:spPr>
          <a:xfrm>
            <a:off x="1534695" y="3205491"/>
            <a:ext cx="318498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2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26"/>
          <p:cNvCxnSpPr/>
          <p:nvPr/>
        </p:nvCxnSpPr>
        <p:spPr>
          <a:xfrm>
            <a:off x="1371687" y="798973"/>
            <a:ext cx="0" cy="224711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27"/>
          <p:cNvGrpSpPr/>
          <p:nvPr/>
        </p:nvGrpSpPr>
        <p:grpSpPr>
          <a:xfrm>
            <a:off x="7477387" y="482170"/>
            <a:ext cx="4074533" cy="5149101"/>
            <a:chOff x="7477387" y="482170"/>
            <a:chExt cx="4074533" cy="5149101"/>
          </a:xfrm>
        </p:grpSpPr>
        <p:sp>
          <p:nvSpPr>
            <p:cNvPr id="77" name="Google Shape;77;p27"/>
            <p:cNvSpPr/>
            <p:nvPr/>
          </p:nvSpPr>
          <p:spPr>
            <a:xfrm>
              <a:off x="7477387" y="482170"/>
              <a:ext cx="4074533" cy="5149101"/>
            </a:xfrm>
            <a:prstGeom prst="rect">
              <a:avLst/>
            </a:prstGeom>
            <a:gradFill>
              <a:gsLst>
                <a:gs pos="0">
                  <a:srgbClr val="1A1814"/>
                </a:gs>
                <a:gs pos="100000">
                  <a:srgbClr val="1A1814"/>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7"/>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27"/>
          <p:cNvSpPr txBox="1">
            <a:spLocks noGrp="1"/>
          </p:cNvSpPr>
          <p:nvPr>
            <p:ph type="title"/>
          </p:nvPr>
        </p:nvSpPr>
        <p:spPr>
          <a:xfrm>
            <a:off x="1535694" y="1129513"/>
            <a:ext cx="5447840"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a:spLocks noGrp="1"/>
          </p:cNvSpPr>
          <p:nvPr>
            <p:ph type="pic" idx="2"/>
          </p:nvPr>
        </p:nvSpPr>
        <p:spPr>
          <a:xfrm>
            <a:off x="8124389" y="1122542"/>
            <a:ext cx="2791171" cy="3866327"/>
          </a:xfrm>
          <a:prstGeom prst="rect">
            <a:avLst/>
          </a:prstGeom>
          <a:solidFill>
            <a:srgbClr val="D8D8D8"/>
          </a:solidFill>
          <a:ln>
            <a:noFill/>
          </a:ln>
        </p:spPr>
      </p:sp>
      <p:sp>
        <p:nvSpPr>
          <p:cNvPr id="81" name="Google Shape;81;p27"/>
          <p:cNvSpPr txBox="1">
            <a:spLocks noGrp="1"/>
          </p:cNvSpPr>
          <p:nvPr>
            <p:ph type="body" idx="1"/>
          </p:nvPr>
        </p:nvSpPr>
        <p:spPr>
          <a:xfrm>
            <a:off x="1534695" y="3145992"/>
            <a:ext cx="5440037"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2" name="Google Shape;82;p27"/>
          <p:cNvSpPr txBox="1">
            <a:spLocks noGrp="1"/>
          </p:cNvSpPr>
          <p:nvPr>
            <p:ph type="dt" idx="10"/>
          </p:nvPr>
        </p:nvSpPr>
        <p:spPr>
          <a:xfrm>
            <a:off x="1534695" y="5469856"/>
            <a:ext cx="5440038"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1534910" y="318640"/>
            <a:ext cx="5453475"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27"/>
          <p:cNvCxnSpPr/>
          <p:nvPr/>
        </p:nvCxnSpPr>
        <p:spPr>
          <a:xfrm>
            <a:off x="1371687" y="798973"/>
            <a:ext cx="0" cy="2161124"/>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body" idx="1"/>
          </p:nvPr>
        </p:nvSpPr>
        <p:spPr>
          <a:xfrm rot="5400000">
            <a:off x="4569469" y="-1019041"/>
            <a:ext cx="3450613" cy="952015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2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8"/>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28"/>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8"/>
          <p:cNvSpPr/>
          <p:nvPr/>
        </p:nvSpPr>
        <p:spPr>
          <a:xfrm>
            <a:off x="0" y="2015732"/>
            <a:ext cx="12192000" cy="4118829"/>
          </a:xfrm>
          <a:prstGeom prst="rect">
            <a:avLst/>
          </a:prstGeom>
          <a:gradFill>
            <a:gsLst>
              <a:gs pos="0">
                <a:srgbClr val="EDEBE7">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18"/>
          <p:cNvPicPr preferRelativeResize="0"/>
          <p:nvPr/>
        </p:nvPicPr>
        <p:blipFill rotWithShape="1">
          <a:blip r:embed="rId12">
            <a:alphaModFix/>
          </a:blip>
          <a:srcRect t="2768" b="-2768"/>
          <a:stretch/>
        </p:blipFill>
        <p:spPr>
          <a:xfrm>
            <a:off x="0" y="6135624"/>
            <a:ext cx="12192000" cy="742950"/>
          </a:xfrm>
          <a:prstGeom prst="rect">
            <a:avLst/>
          </a:prstGeom>
          <a:noFill/>
          <a:ln>
            <a:noFill/>
          </a:ln>
        </p:spPr>
      </p:pic>
      <p:sp>
        <p:nvSpPr>
          <p:cNvPr id="12" name="Google Shape;12;p18"/>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Palatino Linotype"/>
              <a:buNone/>
              <a:defRPr sz="32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1534696" y="2015732"/>
            <a:ext cx="9520158"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1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 name="Google Shape;15;p18"/>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 name="Google Shape;16;p1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8"/>
          <p:cNvCxnSpPr/>
          <p:nvPr/>
        </p:nvCxnSpPr>
        <p:spPr>
          <a:xfrm>
            <a:off x="0" y="6141705"/>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2493105" y="802298"/>
            <a:ext cx="8561747" cy="2541431"/>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6600"/>
              <a:buFont typeface="Palatino Linotype"/>
              <a:buNone/>
            </a:pPr>
            <a:r>
              <a:rPr lang="en-US"/>
              <a:t>Gleanings from the Desert</a:t>
            </a:r>
            <a:endParaRPr/>
          </a:p>
        </p:txBody>
      </p:sp>
      <p:sp>
        <p:nvSpPr>
          <p:cNvPr id="105" name="Google Shape;105;p1"/>
          <p:cNvSpPr txBox="1">
            <a:spLocks noGrp="1"/>
          </p:cNvSpPr>
          <p:nvPr>
            <p:ph type="subTitle" idx="1"/>
          </p:nvPr>
        </p:nvSpPr>
        <p:spPr>
          <a:xfrm>
            <a:off x="3810288" y="3714384"/>
            <a:ext cx="5357600" cy="1160213"/>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3200"/>
              <a:buNone/>
            </a:pPr>
            <a:r>
              <a:rPr lang="en-US" sz="3200" dirty="0"/>
              <a:t>PART 3: The Tongue</a:t>
            </a:r>
            <a:endParaRPr dirty="0"/>
          </a:p>
        </p:txBody>
      </p:sp>
      <p:pic>
        <p:nvPicPr>
          <p:cNvPr id="106" name="Google Shape;106;p1"/>
          <p:cNvPicPr preferRelativeResize="0"/>
          <p:nvPr/>
        </p:nvPicPr>
        <p:blipFill rotWithShape="1">
          <a:blip r:embed="rId3">
            <a:alphaModFix/>
          </a:blip>
          <a:srcRect/>
          <a:stretch/>
        </p:blipFill>
        <p:spPr>
          <a:xfrm>
            <a:off x="9893300" y="2522840"/>
            <a:ext cx="2298700" cy="3543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bd40474b932d6e_0"/>
          <p:cNvSpPr txBox="1">
            <a:spLocks noGrp="1"/>
          </p:cNvSpPr>
          <p:nvPr>
            <p:ph type="title"/>
          </p:nvPr>
        </p:nvSpPr>
        <p:spPr>
          <a:xfrm>
            <a:off x="1534696" y="804519"/>
            <a:ext cx="9520200" cy="1049100"/>
          </a:xfrm>
          <a:prstGeom prst="rect">
            <a:avLst/>
          </a:prstGeom>
        </p:spPr>
        <p:txBody>
          <a:bodyPr spcFirstLastPara="1" wrap="square" lIns="91425" tIns="45700" rIns="91425" bIns="45700" anchor="b" anchorCtr="0">
            <a:normAutofit/>
          </a:bodyPr>
          <a:lstStyle/>
          <a:p>
            <a:pPr lvl="0" algn="l" rtl="0">
              <a:spcBef>
                <a:spcPts val="0"/>
              </a:spcBef>
              <a:spcAft>
                <a:spcPts val="0"/>
              </a:spcAft>
            </a:pPr>
            <a:r>
              <a:rPr lang="en-US" dirty="0"/>
              <a:t>Acknowledging the Power of the Tongue</a:t>
            </a:r>
            <a:endParaRPr dirty="0"/>
          </a:p>
        </p:txBody>
      </p:sp>
      <p:sp>
        <p:nvSpPr>
          <p:cNvPr id="159" name="Google Shape;159;gfbd40474b932d6e_0"/>
          <p:cNvSpPr txBox="1">
            <a:spLocks noGrp="1"/>
          </p:cNvSpPr>
          <p:nvPr>
            <p:ph type="body" idx="1"/>
          </p:nvPr>
        </p:nvSpPr>
        <p:spPr>
          <a:xfrm>
            <a:off x="1534696" y="2015731"/>
            <a:ext cx="10047704" cy="3944801"/>
          </a:xfrm>
          <a:prstGeom prst="rect">
            <a:avLst/>
          </a:prstGeom>
        </p:spPr>
        <p:txBody>
          <a:bodyPr spcFirstLastPara="1" wrap="square" lIns="91425" tIns="45700" rIns="91425" bIns="45700" anchor="t" anchorCtr="0">
            <a:normAutofit/>
          </a:bodyPr>
          <a:lstStyle/>
          <a:p>
            <a:pPr marL="228600" lvl="0" indent="-222250" algn="l" rtl="0">
              <a:spcBef>
                <a:spcPts val="0"/>
              </a:spcBef>
              <a:spcAft>
                <a:spcPts val="0"/>
              </a:spcAft>
              <a:buSzPts val="2300"/>
              <a:buChar char="•"/>
            </a:pPr>
            <a:r>
              <a:rPr lang="en-US" sz="2300" dirty="0"/>
              <a:t>Indeed, we put </a:t>
            </a:r>
            <a:r>
              <a:rPr lang="en-US" sz="2300" b="1" u="sng" dirty="0"/>
              <a:t>bits </a:t>
            </a:r>
            <a:r>
              <a:rPr lang="en-US" sz="2300" dirty="0"/>
              <a:t>in horses’ mouths that they may obey us, and we turn their whole body. Look also at ships: although they are so large and are driven by fierce winds, they are turned by </a:t>
            </a:r>
            <a:r>
              <a:rPr lang="en-US" sz="2300" b="1" u="sng" dirty="0"/>
              <a:t>a very small rudder </a:t>
            </a:r>
            <a:r>
              <a:rPr lang="en-US" sz="2300" dirty="0"/>
              <a:t>wherever the pilot desires. Even so the tongue is a little member and boasts great things. See how great a forest a </a:t>
            </a:r>
            <a:r>
              <a:rPr lang="en-US" sz="2300" b="1" u="sng" dirty="0"/>
              <a:t>little fire (spark)</a:t>
            </a:r>
            <a:r>
              <a:rPr lang="en-US" sz="2300" dirty="0"/>
              <a:t>kindles! And the tongue is a fire, a world of iniquity. The tongue is so set among our members that it defiles the whole body, and sets on fire the course of nature; and it is set on fire by hell.  James 3:3-6</a:t>
            </a:r>
            <a:endParaRPr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2337181" y="91049"/>
            <a:ext cx="8411700" cy="13313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Palatino Linotype"/>
              <a:buNone/>
            </a:pPr>
            <a:r>
              <a:rPr lang="en-US" sz="4300" dirty="0"/>
              <a:t>Powerful Imagery</a:t>
            </a:r>
            <a:endParaRPr sz="4300" dirty="0"/>
          </a:p>
        </p:txBody>
      </p:sp>
      <p:sp>
        <p:nvSpPr>
          <p:cNvPr id="166" name="Google Shape;166;p5"/>
          <p:cNvSpPr txBox="1">
            <a:spLocks noGrp="1"/>
          </p:cNvSpPr>
          <p:nvPr>
            <p:ph type="body" idx="1"/>
          </p:nvPr>
        </p:nvSpPr>
        <p:spPr>
          <a:xfrm>
            <a:off x="1930401" y="1998133"/>
            <a:ext cx="8517466" cy="3742267"/>
          </a:xfrm>
          <a:prstGeom prst="rect">
            <a:avLst/>
          </a:prstGeom>
          <a:noFill/>
          <a:ln>
            <a:noFill/>
          </a:ln>
        </p:spPr>
        <p:txBody>
          <a:bodyPr spcFirstLastPara="1" wrap="square" lIns="91425" tIns="45700" rIns="91425" bIns="45700" anchor="t" anchorCtr="0">
            <a:normAutofit/>
          </a:bodyPr>
          <a:lstStyle/>
          <a:p>
            <a:pPr marL="457200" lvl="0" indent="-501650" algn="l" rtl="0">
              <a:lnSpc>
                <a:spcPct val="120000"/>
              </a:lnSpc>
              <a:spcBef>
                <a:spcPts val="0"/>
              </a:spcBef>
              <a:spcAft>
                <a:spcPts val="0"/>
              </a:spcAft>
              <a:buSzPts val="4300"/>
              <a:buAutoNum type="arabicPeriod"/>
            </a:pPr>
            <a:r>
              <a:rPr lang="en-US" sz="4300" dirty="0"/>
              <a:t>A Bit </a:t>
            </a:r>
          </a:p>
          <a:p>
            <a:pPr indent="-501650">
              <a:spcBef>
                <a:spcPts val="0"/>
              </a:spcBef>
              <a:buSzPts val="4300"/>
              <a:buFont typeface="Arial"/>
              <a:buAutoNum type="arabicPeriod"/>
            </a:pPr>
            <a:r>
              <a:rPr lang="en-US" sz="4300" dirty="0"/>
              <a:t>Rudder</a:t>
            </a:r>
            <a:endParaRPr sz="4300" dirty="0"/>
          </a:p>
          <a:p>
            <a:pPr marL="457200" lvl="0" indent="-501650" algn="l" rtl="0">
              <a:lnSpc>
                <a:spcPct val="120000"/>
              </a:lnSpc>
              <a:spcBef>
                <a:spcPts val="0"/>
              </a:spcBef>
              <a:spcAft>
                <a:spcPts val="0"/>
              </a:spcAft>
              <a:buSzPts val="4300"/>
              <a:buAutoNum type="arabicPeriod"/>
            </a:pPr>
            <a:r>
              <a:rPr lang="en-US" sz="4300" dirty="0"/>
              <a:t>A Spark</a:t>
            </a:r>
            <a:endParaRPr sz="4300" dirty="0"/>
          </a:p>
        </p:txBody>
      </p:sp>
      <p:pic>
        <p:nvPicPr>
          <p:cNvPr id="167" name="Google Shape;167;p5"/>
          <p:cNvPicPr preferRelativeResize="0"/>
          <p:nvPr/>
        </p:nvPicPr>
        <p:blipFill>
          <a:blip r:embed="rId3">
            <a:alphaModFix/>
          </a:blip>
          <a:stretch>
            <a:fillRect/>
          </a:stretch>
        </p:blipFill>
        <p:spPr>
          <a:xfrm flipH="1">
            <a:off x="5195040" y="3115171"/>
            <a:ext cx="1682494" cy="1402325"/>
          </a:xfrm>
          <a:prstGeom prst="rect">
            <a:avLst/>
          </a:prstGeom>
          <a:noFill/>
          <a:ln>
            <a:noFill/>
          </a:ln>
        </p:spPr>
      </p:pic>
      <p:pic>
        <p:nvPicPr>
          <p:cNvPr id="168" name="Google Shape;168;p5"/>
          <p:cNvPicPr preferRelativeResize="0"/>
          <p:nvPr/>
        </p:nvPicPr>
        <p:blipFill>
          <a:blip r:embed="rId4">
            <a:alphaModFix/>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60531" y="1712846"/>
            <a:ext cx="1682500" cy="1402325"/>
          </a:xfrm>
          <a:prstGeom prst="rect">
            <a:avLst/>
          </a:prstGeom>
          <a:noFill/>
          <a:ln>
            <a:noFill/>
          </a:ln>
        </p:spPr>
      </p:pic>
      <p:pic>
        <p:nvPicPr>
          <p:cNvPr id="3" name="Picture 2">
            <a:extLst>
              <a:ext uri="{FF2B5EF4-FFF2-40B4-BE49-F238E27FC236}">
                <a16:creationId xmlns:a16="http://schemas.microsoft.com/office/drawing/2014/main" id="{D316EFE3-D3A3-334F-9D88-C5DE63505864}"/>
              </a:ext>
            </a:extLst>
          </p:cNvPr>
          <p:cNvPicPr>
            <a:picLocks noChangeAspect="1"/>
          </p:cNvPicPr>
          <p:nvPr/>
        </p:nvPicPr>
        <p:blipFill>
          <a:blip r:embed="rId6"/>
          <a:stretch>
            <a:fillRect/>
          </a:stretch>
        </p:blipFill>
        <p:spPr>
          <a:xfrm>
            <a:off x="7090032" y="2103766"/>
            <a:ext cx="5101968" cy="3921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39F1-D96D-3742-8302-4A6C77BA9F6F}"/>
              </a:ext>
            </a:extLst>
          </p:cNvPr>
          <p:cNvSpPr>
            <a:spLocks noGrp="1"/>
          </p:cNvSpPr>
          <p:nvPr>
            <p:ph type="title"/>
          </p:nvPr>
        </p:nvSpPr>
        <p:spPr/>
        <p:txBody>
          <a:bodyPr/>
          <a:lstStyle/>
          <a:p>
            <a:r>
              <a:rPr lang="en-US" dirty="0"/>
              <a:t>Flee!</a:t>
            </a:r>
          </a:p>
        </p:txBody>
      </p:sp>
      <p:sp>
        <p:nvSpPr>
          <p:cNvPr id="3" name="Text Placeholder 2">
            <a:extLst>
              <a:ext uri="{FF2B5EF4-FFF2-40B4-BE49-F238E27FC236}">
                <a16:creationId xmlns:a16="http://schemas.microsoft.com/office/drawing/2014/main" id="{B22017B8-EDE1-134F-BA3D-B0513940E86A}"/>
              </a:ext>
            </a:extLst>
          </p:cNvPr>
          <p:cNvSpPr>
            <a:spLocks noGrp="1"/>
          </p:cNvSpPr>
          <p:nvPr>
            <p:ph type="body" idx="1"/>
          </p:nvPr>
        </p:nvSpPr>
        <p:spPr/>
        <p:txBody>
          <a:bodyPr>
            <a:normAutofit lnSpcReduction="10000"/>
          </a:bodyPr>
          <a:lstStyle/>
          <a:p>
            <a:pPr indent="-228600">
              <a:lnSpc>
                <a:spcPct val="100000"/>
              </a:lnSpc>
              <a:spcBef>
                <a:spcPts val="0"/>
              </a:spcBef>
              <a:buClr>
                <a:srgbClr val="000000"/>
              </a:buClr>
              <a:buSzPts val="1400"/>
            </a:pPr>
            <a:r>
              <a:rPr lang="en-US" sz="2400" dirty="0">
                <a:solidFill>
                  <a:srgbClr val="000000"/>
                </a:solidFill>
                <a:latin typeface="Palatino" pitchFamily="2" charset="77"/>
                <a:ea typeface="Palatino" pitchFamily="2" charset="77"/>
                <a:cs typeface="Calibri"/>
                <a:sym typeface="Calibri"/>
              </a:rPr>
              <a:t>A brother questioned Abba </a:t>
            </a:r>
            <a:r>
              <a:rPr lang="en-US" sz="2400" dirty="0" err="1">
                <a:solidFill>
                  <a:srgbClr val="000000"/>
                </a:solidFill>
                <a:latin typeface="Palatino" pitchFamily="2" charset="77"/>
                <a:ea typeface="Palatino" pitchFamily="2" charset="77"/>
                <a:cs typeface="Calibri"/>
                <a:sym typeface="Calibri"/>
              </a:rPr>
              <a:t>Matoes</a:t>
            </a:r>
            <a:r>
              <a:rPr lang="en-US" sz="2400" dirty="0">
                <a:solidFill>
                  <a:srgbClr val="000000"/>
                </a:solidFill>
                <a:latin typeface="Palatino" pitchFamily="2" charset="77"/>
                <a:ea typeface="Palatino" pitchFamily="2" charset="77"/>
                <a:cs typeface="Calibri"/>
                <a:sym typeface="Calibri"/>
              </a:rPr>
              <a:t> saying, 'What am I to do? My tongue makes me suffer, and every time I go among men, I cannot control it, but I condemn them in all the good they are doing and reproach them with it. What am I to do?' The old man replied, 'If you cannot contain yourself, </a:t>
            </a:r>
            <a:r>
              <a:rPr lang="en-US" sz="2400" b="1" u="sng" dirty="0">
                <a:solidFill>
                  <a:srgbClr val="000000"/>
                </a:solidFill>
                <a:latin typeface="Palatino" pitchFamily="2" charset="77"/>
                <a:ea typeface="Palatino" pitchFamily="2" charset="77"/>
                <a:cs typeface="Calibri"/>
                <a:sym typeface="Calibri"/>
              </a:rPr>
              <a:t>flee into solitude</a:t>
            </a:r>
            <a:r>
              <a:rPr lang="en-US" sz="2400" dirty="0">
                <a:solidFill>
                  <a:srgbClr val="000000"/>
                </a:solidFill>
                <a:latin typeface="Palatino" pitchFamily="2" charset="77"/>
                <a:ea typeface="Palatino" pitchFamily="2" charset="77"/>
                <a:cs typeface="Calibri"/>
                <a:sym typeface="Calibri"/>
              </a:rPr>
              <a:t>. For this is a sickness. He who dwells with brethren must not be square, but round, so as to turn himself towards all.' He went on, </a:t>
            </a:r>
            <a:r>
              <a:rPr lang="en-US" sz="2400" b="1" u="sng" dirty="0">
                <a:solidFill>
                  <a:srgbClr val="000000"/>
                </a:solidFill>
                <a:latin typeface="Palatino" pitchFamily="2" charset="77"/>
                <a:ea typeface="Palatino" pitchFamily="2" charset="77"/>
                <a:cs typeface="Calibri"/>
                <a:sym typeface="Calibri"/>
              </a:rPr>
              <a:t>'It is not through virtue that I live in solitude, but through weakness;</a:t>
            </a:r>
            <a:r>
              <a:rPr lang="en-US" sz="2400" dirty="0">
                <a:solidFill>
                  <a:srgbClr val="000000"/>
                </a:solidFill>
                <a:latin typeface="Palatino" pitchFamily="2" charset="77"/>
                <a:ea typeface="Palatino" pitchFamily="2" charset="77"/>
                <a:cs typeface="Calibri"/>
                <a:sym typeface="Calibri"/>
              </a:rPr>
              <a:t> those who live in the midst of men are the strong ones.'</a:t>
            </a:r>
          </a:p>
          <a:p>
            <a:pPr lvl="0" indent="-228600">
              <a:lnSpc>
                <a:spcPct val="100000"/>
              </a:lnSpc>
              <a:spcBef>
                <a:spcPts val="0"/>
              </a:spcBef>
              <a:buClr>
                <a:srgbClr val="000000"/>
              </a:buClr>
              <a:buSzPts val="1400"/>
              <a:buNone/>
            </a:pPr>
            <a:endParaRPr lang="en-US" sz="2400" dirty="0">
              <a:solidFill>
                <a:srgbClr val="000000"/>
              </a:solidFill>
              <a:latin typeface="Palatino" pitchFamily="2" charset="77"/>
              <a:ea typeface="Palatino" pitchFamily="2" charset="77"/>
              <a:cs typeface="Calibri"/>
              <a:sym typeface="Calibri"/>
            </a:endParaRPr>
          </a:p>
          <a:p>
            <a:endParaRPr lang="en-US" sz="4000" dirty="0">
              <a:latin typeface="Palatino" pitchFamily="2" charset="77"/>
              <a:ea typeface="Palatino" pitchFamily="2" charset="77"/>
            </a:endParaRPr>
          </a:p>
        </p:txBody>
      </p:sp>
    </p:spTree>
    <p:extLst>
      <p:ext uri="{BB962C8B-B14F-4D97-AF65-F5344CB8AC3E}">
        <p14:creationId xmlns:p14="http://schemas.microsoft.com/office/powerpoint/2010/main" val="158934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14D30-54F9-9840-B02F-1904B4272279}"/>
              </a:ext>
            </a:extLst>
          </p:cNvPr>
          <p:cNvSpPr>
            <a:spLocks noGrp="1"/>
          </p:cNvSpPr>
          <p:nvPr>
            <p:ph type="title"/>
          </p:nvPr>
        </p:nvSpPr>
        <p:spPr/>
        <p:txBody>
          <a:bodyPr/>
          <a:lstStyle/>
          <a:p>
            <a:r>
              <a:rPr lang="en-US" dirty="0"/>
              <a:t>Flee </a:t>
            </a:r>
          </a:p>
        </p:txBody>
      </p:sp>
      <p:sp>
        <p:nvSpPr>
          <p:cNvPr id="3" name="Text Placeholder 2">
            <a:extLst>
              <a:ext uri="{FF2B5EF4-FFF2-40B4-BE49-F238E27FC236}">
                <a16:creationId xmlns:a16="http://schemas.microsoft.com/office/drawing/2014/main" id="{6E624308-036D-6245-9B04-EAC659AB2C8F}"/>
              </a:ext>
            </a:extLst>
          </p:cNvPr>
          <p:cNvSpPr>
            <a:spLocks noGrp="1"/>
          </p:cNvSpPr>
          <p:nvPr>
            <p:ph type="body" idx="1"/>
          </p:nvPr>
        </p:nvSpPr>
        <p:spPr>
          <a:xfrm>
            <a:off x="1534696" y="2015732"/>
            <a:ext cx="6732226" cy="3450613"/>
          </a:xfrm>
        </p:spPr>
        <p:txBody>
          <a:bodyPr>
            <a:noAutofit/>
          </a:bodyPr>
          <a:lstStyle/>
          <a:p>
            <a:r>
              <a:rPr lang="en-US" sz="2800" dirty="0"/>
              <a:t>“Abba Macarius was dismissing some brothers from the assembly when he said, “Flee, my brothers.” Confused, one of them returned, “Where could we flee to beyond this desert?” Macarius “put his finger on his lips and said, ‘Flee that.”</a:t>
            </a:r>
          </a:p>
          <a:p>
            <a:pPr marL="114300" indent="0">
              <a:buNone/>
            </a:pPr>
            <a:br>
              <a:rPr lang="en-US" sz="2800" dirty="0"/>
            </a:br>
            <a:br>
              <a:rPr lang="en-US" sz="2800" dirty="0"/>
            </a:br>
            <a:endParaRPr lang="en-US" sz="2800" dirty="0"/>
          </a:p>
        </p:txBody>
      </p:sp>
      <p:pic>
        <p:nvPicPr>
          <p:cNvPr id="4" name="Picture 3">
            <a:extLst>
              <a:ext uri="{FF2B5EF4-FFF2-40B4-BE49-F238E27FC236}">
                <a16:creationId xmlns:a16="http://schemas.microsoft.com/office/drawing/2014/main" id="{62FBB1F0-F3D8-B944-9C16-6783A2FE59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9950" r="88287"/>
                    </a14:imgEffect>
                  </a14:imgLayer>
                </a14:imgProps>
              </a:ext>
            </a:extLst>
          </a:blip>
          <a:srcRect l="20830" r="20824"/>
          <a:stretch/>
        </p:blipFill>
        <p:spPr>
          <a:xfrm>
            <a:off x="8777110" y="1541195"/>
            <a:ext cx="3259380" cy="4444608"/>
          </a:xfrm>
          <a:prstGeom prst="rect">
            <a:avLst/>
          </a:prstGeom>
        </p:spPr>
      </p:pic>
    </p:spTree>
    <p:extLst>
      <p:ext uri="{BB962C8B-B14F-4D97-AF65-F5344CB8AC3E}">
        <p14:creationId xmlns:p14="http://schemas.microsoft.com/office/powerpoint/2010/main" val="336233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2E39-CDAC-0D47-98D3-021D08C37196}"/>
              </a:ext>
            </a:extLst>
          </p:cNvPr>
          <p:cNvSpPr>
            <a:spLocks noGrp="1"/>
          </p:cNvSpPr>
          <p:nvPr>
            <p:ph type="title"/>
          </p:nvPr>
        </p:nvSpPr>
        <p:spPr/>
        <p:txBody>
          <a:bodyPr/>
          <a:lstStyle/>
          <a:p>
            <a:r>
              <a:rPr lang="en-US" dirty="0"/>
              <a:t>Modern Day Fleeing</a:t>
            </a:r>
          </a:p>
        </p:txBody>
      </p:sp>
      <p:sp>
        <p:nvSpPr>
          <p:cNvPr id="3" name="Text Placeholder 2">
            <a:extLst>
              <a:ext uri="{FF2B5EF4-FFF2-40B4-BE49-F238E27FC236}">
                <a16:creationId xmlns:a16="http://schemas.microsoft.com/office/drawing/2014/main" id="{EB779FE5-B646-3842-A53C-2E4C1AC36E7E}"/>
              </a:ext>
            </a:extLst>
          </p:cNvPr>
          <p:cNvSpPr>
            <a:spLocks noGrp="1"/>
          </p:cNvSpPr>
          <p:nvPr>
            <p:ph type="body" idx="1"/>
          </p:nvPr>
        </p:nvSpPr>
        <p:spPr/>
        <p:txBody>
          <a:bodyPr/>
          <a:lstStyle/>
          <a:p>
            <a:pPr marL="571500" indent="-457200" fontAlgn="base">
              <a:buFont typeface="+mj-lt"/>
              <a:buAutoNum type="arabicPeriod"/>
            </a:pPr>
            <a:r>
              <a:rPr lang="en-US" dirty="0"/>
              <a:t>Not Always Needing to Give Your Opinion</a:t>
            </a:r>
          </a:p>
          <a:p>
            <a:pPr marL="571500" indent="-457200" fontAlgn="base">
              <a:buFont typeface="+mj-lt"/>
              <a:buAutoNum type="arabicPeriod"/>
            </a:pPr>
            <a:r>
              <a:rPr lang="en-US" dirty="0"/>
              <a:t>Reduce Complaining at Every Opportunity </a:t>
            </a:r>
          </a:p>
          <a:p>
            <a:pPr marL="571500" indent="-457200" fontAlgn="base">
              <a:buFont typeface="+mj-lt"/>
              <a:buAutoNum type="arabicPeriod"/>
            </a:pPr>
            <a:r>
              <a:rPr lang="en-US" dirty="0"/>
              <a:t>Not Speaking Evil of My Brother/Sister</a:t>
            </a:r>
          </a:p>
          <a:p>
            <a:pPr marL="571500" indent="-457200" fontAlgn="base">
              <a:buFont typeface="+mj-lt"/>
              <a:buAutoNum type="arabicPeriod"/>
            </a:pPr>
            <a:r>
              <a:rPr lang="en-US" dirty="0"/>
              <a:t>Disengaging from Arguing on Social Media</a:t>
            </a:r>
          </a:p>
        </p:txBody>
      </p:sp>
    </p:spTree>
    <p:extLst>
      <p:ext uri="{BB962C8B-B14F-4D97-AF65-F5344CB8AC3E}">
        <p14:creationId xmlns:p14="http://schemas.microsoft.com/office/powerpoint/2010/main" val="21393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0E-AC25-3249-ABB8-D5B285AAC7AC}"/>
              </a:ext>
            </a:extLst>
          </p:cNvPr>
          <p:cNvSpPr>
            <a:spLocks noGrp="1"/>
          </p:cNvSpPr>
          <p:nvPr>
            <p:ph type="title"/>
          </p:nvPr>
        </p:nvSpPr>
        <p:spPr/>
        <p:txBody>
          <a:bodyPr/>
          <a:lstStyle/>
          <a:p>
            <a:pPr marL="514350" indent="-514350">
              <a:buFont typeface="+mj-lt"/>
              <a:buAutoNum type="arabicPeriod"/>
            </a:pPr>
            <a:r>
              <a:rPr lang="en-US" dirty="0"/>
              <a:t>Not Always Needing to Give Your Opinion</a:t>
            </a:r>
            <a:br>
              <a:rPr lang="en-US" dirty="0"/>
            </a:br>
            <a:endParaRPr lang="en-US" dirty="0"/>
          </a:p>
        </p:txBody>
      </p:sp>
      <p:sp>
        <p:nvSpPr>
          <p:cNvPr id="3" name="Text Placeholder 2">
            <a:extLst>
              <a:ext uri="{FF2B5EF4-FFF2-40B4-BE49-F238E27FC236}">
                <a16:creationId xmlns:a16="http://schemas.microsoft.com/office/drawing/2014/main" id="{2960E86B-2CB0-0E48-8CF4-9AEC71F17D71}"/>
              </a:ext>
            </a:extLst>
          </p:cNvPr>
          <p:cNvSpPr>
            <a:spLocks noGrp="1"/>
          </p:cNvSpPr>
          <p:nvPr>
            <p:ph type="body" idx="1"/>
          </p:nvPr>
        </p:nvSpPr>
        <p:spPr>
          <a:xfrm>
            <a:off x="1534696" y="2015732"/>
            <a:ext cx="9520158" cy="4198456"/>
          </a:xfrm>
        </p:spPr>
        <p:txBody>
          <a:bodyPr>
            <a:normAutofit fontScale="70000" lnSpcReduction="20000"/>
          </a:bodyPr>
          <a:lstStyle/>
          <a:p>
            <a:r>
              <a:rPr lang="en-US" sz="3600" dirty="0"/>
              <a:t>“</a:t>
            </a:r>
            <a:r>
              <a:rPr lang="en-US" sz="3600" dirty="0" err="1"/>
              <a:t>Hyperichius</a:t>
            </a:r>
            <a:r>
              <a:rPr lang="en-US" sz="3600" dirty="0"/>
              <a:t> said, ‘He who teaches others by his life and not his speech is truly wise.” Abba Joseph said to Abba </a:t>
            </a:r>
            <a:r>
              <a:rPr lang="en-US" sz="3600" dirty="0" err="1"/>
              <a:t>Nisterus</a:t>
            </a:r>
            <a:r>
              <a:rPr lang="en-US" sz="3600" dirty="0"/>
              <a:t>,</a:t>
            </a:r>
          </a:p>
          <a:p>
            <a:endParaRPr lang="en-US" sz="3600" dirty="0"/>
          </a:p>
          <a:p>
            <a:r>
              <a:rPr lang="en-US" sz="3600" dirty="0"/>
              <a:t>'What should I do about my tongue, for I cannot control it?' The old man said to him, 'When you speak, do you find peace?' He replied 'No.' The old man said, 'If you do not find peace, why do you speak? </a:t>
            </a:r>
            <a:r>
              <a:rPr lang="en-US" sz="3600" b="1" u="sng" dirty="0"/>
              <a:t>Be silent and when a conversation takes place, it is better to listen than to speak.'</a:t>
            </a:r>
          </a:p>
          <a:p>
            <a:endParaRPr lang="en-US" sz="3600" dirty="0"/>
          </a:p>
        </p:txBody>
      </p:sp>
    </p:spTree>
    <p:extLst>
      <p:ext uri="{BB962C8B-B14F-4D97-AF65-F5344CB8AC3E}">
        <p14:creationId xmlns:p14="http://schemas.microsoft.com/office/powerpoint/2010/main" val="138826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9F9B-477E-FA46-B86C-A28F4F26D69F}"/>
              </a:ext>
            </a:extLst>
          </p:cNvPr>
          <p:cNvSpPr>
            <a:spLocks noGrp="1"/>
          </p:cNvSpPr>
          <p:nvPr>
            <p:ph type="title"/>
          </p:nvPr>
        </p:nvSpPr>
        <p:spPr>
          <a:xfrm>
            <a:off x="1534696" y="804519"/>
            <a:ext cx="10053924" cy="1049235"/>
          </a:xfrm>
        </p:spPr>
        <p:txBody>
          <a:bodyPr>
            <a:normAutofit/>
          </a:bodyPr>
          <a:lstStyle/>
          <a:p>
            <a:r>
              <a:rPr lang="en-US" sz="3100" dirty="0"/>
              <a:t>Reduce Complaining At Every Opportunity</a:t>
            </a:r>
            <a:br>
              <a:rPr lang="en-US" dirty="0"/>
            </a:br>
            <a:endParaRPr lang="en-US" dirty="0"/>
          </a:p>
        </p:txBody>
      </p:sp>
      <p:sp>
        <p:nvSpPr>
          <p:cNvPr id="3" name="Text Placeholder 2">
            <a:extLst>
              <a:ext uri="{FF2B5EF4-FFF2-40B4-BE49-F238E27FC236}">
                <a16:creationId xmlns:a16="http://schemas.microsoft.com/office/drawing/2014/main" id="{D7FBA5CD-9CA7-984E-BDEB-9EA476D02517}"/>
              </a:ext>
            </a:extLst>
          </p:cNvPr>
          <p:cNvSpPr>
            <a:spLocks noGrp="1"/>
          </p:cNvSpPr>
          <p:nvPr>
            <p:ph type="body" idx="1"/>
          </p:nvPr>
        </p:nvSpPr>
        <p:spPr>
          <a:xfrm>
            <a:off x="1534696" y="1716834"/>
            <a:ext cx="9520158" cy="4348064"/>
          </a:xfrm>
        </p:spPr>
        <p:txBody>
          <a:bodyPr>
            <a:noAutofit/>
          </a:bodyPr>
          <a:lstStyle/>
          <a:p>
            <a:r>
              <a:rPr lang="en-US" sz="2400" b="1" u="sng" dirty="0"/>
              <a:t>Human Level:</a:t>
            </a:r>
            <a:r>
              <a:rPr lang="en-US" sz="2400" dirty="0"/>
              <a:t> you tend to attract people who are like you. </a:t>
            </a:r>
          </a:p>
          <a:p>
            <a:pPr marL="114300" indent="0">
              <a:buNone/>
            </a:pPr>
            <a:endParaRPr lang="en-US" sz="3200" dirty="0"/>
          </a:p>
          <a:p>
            <a:r>
              <a:rPr lang="en-US" sz="2400" dirty="0"/>
              <a:t>Story of realtor: family looking for house picky asked realtor? What are people like in this area? Then he asked what their old home was like and he responded they were terrible picky tough people. He said they will probably be just like the people you had in your old home. </a:t>
            </a:r>
          </a:p>
        </p:txBody>
      </p:sp>
    </p:spTree>
    <p:extLst>
      <p:ext uri="{BB962C8B-B14F-4D97-AF65-F5344CB8AC3E}">
        <p14:creationId xmlns:p14="http://schemas.microsoft.com/office/powerpoint/2010/main" val="333899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62EE-5628-4645-8BD0-F4D87882FCE6}"/>
              </a:ext>
            </a:extLst>
          </p:cNvPr>
          <p:cNvSpPr>
            <a:spLocks noGrp="1"/>
          </p:cNvSpPr>
          <p:nvPr>
            <p:ph type="title"/>
          </p:nvPr>
        </p:nvSpPr>
        <p:spPr/>
        <p:txBody>
          <a:bodyPr/>
          <a:lstStyle/>
          <a:p>
            <a:r>
              <a:rPr lang="en-US" dirty="0"/>
              <a:t>Not Speaking Evil Of My Brother/Sister</a:t>
            </a:r>
            <a:br>
              <a:rPr lang="en-US" dirty="0"/>
            </a:br>
            <a:endParaRPr lang="en-US" dirty="0"/>
          </a:p>
        </p:txBody>
      </p:sp>
      <p:sp>
        <p:nvSpPr>
          <p:cNvPr id="3" name="Text Placeholder 2">
            <a:extLst>
              <a:ext uri="{FF2B5EF4-FFF2-40B4-BE49-F238E27FC236}">
                <a16:creationId xmlns:a16="http://schemas.microsoft.com/office/drawing/2014/main" id="{5A66775E-F9DA-3645-B0E8-598A5AEFAE3C}"/>
              </a:ext>
            </a:extLst>
          </p:cNvPr>
          <p:cNvSpPr>
            <a:spLocks noGrp="1"/>
          </p:cNvSpPr>
          <p:nvPr>
            <p:ph type="body" idx="1"/>
          </p:nvPr>
        </p:nvSpPr>
        <p:spPr>
          <a:xfrm>
            <a:off x="1534696" y="1698172"/>
            <a:ext cx="9520158" cy="4254760"/>
          </a:xfrm>
        </p:spPr>
        <p:txBody>
          <a:bodyPr>
            <a:normAutofit/>
          </a:bodyPr>
          <a:lstStyle/>
          <a:p>
            <a:r>
              <a:rPr lang="en-US" sz="2800" b="1" baseline="30000" dirty="0"/>
              <a:t>29 </a:t>
            </a:r>
            <a:r>
              <a:rPr lang="en-US" sz="2800" dirty="0"/>
              <a:t>Do not let any unwholesome talk come out of your mouths, but only what is helpful for building others up according to their needs, that it may benefit those who listen. </a:t>
            </a:r>
            <a:r>
              <a:rPr lang="en-US" sz="2800" dirty="0" err="1"/>
              <a:t>Eph</a:t>
            </a:r>
            <a:r>
              <a:rPr lang="en-US" sz="2800" dirty="0"/>
              <a:t> 4:29</a:t>
            </a:r>
          </a:p>
          <a:p>
            <a:pPr marL="114300" indent="0">
              <a:buNone/>
            </a:pPr>
            <a:endParaRPr lang="en-US" sz="2800" dirty="0"/>
          </a:p>
          <a:p>
            <a:r>
              <a:rPr lang="en-US" dirty="0"/>
              <a:t>“When you think something good, say it. When you live with it for 30 seconds, you get used to it!”</a:t>
            </a:r>
          </a:p>
          <a:p>
            <a:endParaRPr lang="en-US" sz="2800" dirty="0"/>
          </a:p>
        </p:txBody>
      </p:sp>
    </p:spTree>
    <p:extLst>
      <p:ext uri="{BB962C8B-B14F-4D97-AF65-F5344CB8AC3E}">
        <p14:creationId xmlns:p14="http://schemas.microsoft.com/office/powerpoint/2010/main" val="294245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1EEC-5B9E-C24E-ADA7-48518834B410}"/>
              </a:ext>
            </a:extLst>
          </p:cNvPr>
          <p:cNvSpPr>
            <a:spLocks noGrp="1"/>
          </p:cNvSpPr>
          <p:nvPr>
            <p:ph type="title"/>
          </p:nvPr>
        </p:nvSpPr>
        <p:spPr>
          <a:xfrm>
            <a:off x="1534696" y="601319"/>
            <a:ext cx="9520158" cy="1049235"/>
          </a:xfrm>
        </p:spPr>
        <p:txBody>
          <a:bodyPr/>
          <a:lstStyle/>
          <a:p>
            <a:r>
              <a:rPr lang="en-US" dirty="0"/>
              <a:t>Turn the Heart Toward God</a:t>
            </a:r>
          </a:p>
        </p:txBody>
      </p:sp>
      <p:sp>
        <p:nvSpPr>
          <p:cNvPr id="3" name="Text Placeholder 2">
            <a:extLst>
              <a:ext uri="{FF2B5EF4-FFF2-40B4-BE49-F238E27FC236}">
                <a16:creationId xmlns:a16="http://schemas.microsoft.com/office/drawing/2014/main" id="{D1B53F28-2A23-704E-A8DC-7D1202C404D7}"/>
              </a:ext>
            </a:extLst>
          </p:cNvPr>
          <p:cNvSpPr>
            <a:spLocks noGrp="1"/>
          </p:cNvSpPr>
          <p:nvPr>
            <p:ph type="body" idx="1"/>
          </p:nvPr>
        </p:nvSpPr>
        <p:spPr>
          <a:xfrm>
            <a:off x="1534696" y="1853754"/>
            <a:ext cx="6153037" cy="4326913"/>
          </a:xfrm>
        </p:spPr>
        <p:txBody>
          <a:bodyPr>
            <a:normAutofit fontScale="92500" lnSpcReduction="10000"/>
          </a:bodyPr>
          <a:lstStyle/>
          <a:p>
            <a:r>
              <a:rPr lang="en-US" dirty="0"/>
              <a:t>The same </a:t>
            </a:r>
            <a:r>
              <a:rPr lang="en-US" dirty="0" err="1"/>
              <a:t>amma</a:t>
            </a:r>
            <a:r>
              <a:rPr lang="en-US" dirty="0"/>
              <a:t> was asked about the conversations one hears; 'If one is habitually listening to secular speech, how can one yet live for God alone, as you suggest?' She said, 'Just as when you are sitting at table and there are many courses, you take some but without pleasure, so when secular conversations come your way, </a:t>
            </a:r>
            <a:r>
              <a:rPr lang="en-US" b="1" u="sng" dirty="0"/>
              <a:t>have your heart turned towards God, and thanks to this disposition, you will hear them without pleasure, and they will not do you any harm. 	</a:t>
            </a:r>
            <a:r>
              <a:rPr lang="en-US" b="1" dirty="0"/>
              <a:t>	</a:t>
            </a:r>
            <a:r>
              <a:rPr lang="en-US" dirty="0"/>
              <a:t>       -Amma Theodora </a:t>
            </a:r>
            <a:br>
              <a:rPr lang="en-US" dirty="0"/>
            </a:br>
            <a:endParaRPr lang="en-US" dirty="0"/>
          </a:p>
        </p:txBody>
      </p:sp>
      <p:pic>
        <p:nvPicPr>
          <p:cNvPr id="4" name="Picture 3">
            <a:extLst>
              <a:ext uri="{FF2B5EF4-FFF2-40B4-BE49-F238E27FC236}">
                <a16:creationId xmlns:a16="http://schemas.microsoft.com/office/drawing/2014/main" id="{A742835C-4BE5-9447-8487-D4EC5B3CE8E0}"/>
              </a:ext>
            </a:extLst>
          </p:cNvPr>
          <p:cNvPicPr>
            <a:picLocks noChangeAspect="1"/>
          </p:cNvPicPr>
          <p:nvPr/>
        </p:nvPicPr>
        <p:blipFill>
          <a:blip r:embed="rId2"/>
          <a:stretch>
            <a:fillRect/>
          </a:stretch>
        </p:blipFill>
        <p:spPr>
          <a:xfrm>
            <a:off x="8297029" y="1007087"/>
            <a:ext cx="3894971" cy="5004246"/>
          </a:xfrm>
          <a:prstGeom prst="rect">
            <a:avLst/>
          </a:prstGeom>
        </p:spPr>
      </p:pic>
    </p:spTree>
    <p:extLst>
      <p:ext uri="{BB962C8B-B14F-4D97-AF65-F5344CB8AC3E}">
        <p14:creationId xmlns:p14="http://schemas.microsoft.com/office/powerpoint/2010/main" val="38921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E83A-9E30-AF48-BDD9-605285423E7E}"/>
              </a:ext>
            </a:extLst>
          </p:cNvPr>
          <p:cNvSpPr>
            <a:spLocks noGrp="1"/>
          </p:cNvSpPr>
          <p:nvPr>
            <p:ph type="title"/>
          </p:nvPr>
        </p:nvSpPr>
        <p:spPr/>
        <p:txBody>
          <a:bodyPr/>
          <a:lstStyle/>
          <a:p>
            <a:r>
              <a:rPr lang="en-US" dirty="0"/>
              <a:t>Disengaging From Arguing On Social Media</a:t>
            </a:r>
            <a:br>
              <a:rPr lang="en-US" dirty="0"/>
            </a:br>
            <a:endParaRPr lang="en-US" dirty="0"/>
          </a:p>
        </p:txBody>
      </p:sp>
      <p:sp>
        <p:nvSpPr>
          <p:cNvPr id="3" name="Text Placeholder 2">
            <a:extLst>
              <a:ext uri="{FF2B5EF4-FFF2-40B4-BE49-F238E27FC236}">
                <a16:creationId xmlns:a16="http://schemas.microsoft.com/office/drawing/2014/main" id="{A9200E82-A08D-834E-94D1-ECD291DBDF2C}"/>
              </a:ext>
            </a:extLst>
          </p:cNvPr>
          <p:cNvSpPr>
            <a:spLocks noGrp="1"/>
          </p:cNvSpPr>
          <p:nvPr>
            <p:ph type="body" idx="1"/>
          </p:nvPr>
        </p:nvSpPr>
        <p:spPr/>
        <p:txBody>
          <a:bodyPr>
            <a:normAutofit lnSpcReduction="10000"/>
          </a:bodyPr>
          <a:lstStyle/>
          <a:p>
            <a:r>
              <a:rPr lang="en-US" sz="3600" dirty="0"/>
              <a:t>We do not need words only, for, at the present time, there are many words among men, but we need works, for this is what is required, not words which do not bear fruit.’ Abba James</a:t>
            </a:r>
          </a:p>
        </p:txBody>
      </p:sp>
    </p:spTree>
    <p:extLst>
      <p:ext uri="{BB962C8B-B14F-4D97-AF65-F5344CB8AC3E}">
        <p14:creationId xmlns:p14="http://schemas.microsoft.com/office/powerpoint/2010/main" val="2697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Palatino Linotype"/>
              <a:buNone/>
            </a:pPr>
            <a:r>
              <a:rPr lang="en-US"/>
              <a:t>Theme Verse</a:t>
            </a:r>
            <a:endParaRPr/>
          </a:p>
        </p:txBody>
      </p:sp>
      <p:sp>
        <p:nvSpPr>
          <p:cNvPr id="112" name="Google Shape;112;p2"/>
          <p:cNvSpPr txBox="1">
            <a:spLocks noGrp="1"/>
          </p:cNvSpPr>
          <p:nvPr>
            <p:ph type="body" idx="1"/>
          </p:nvPr>
        </p:nvSpPr>
        <p:spPr>
          <a:xfrm>
            <a:off x="2252133" y="1885285"/>
            <a:ext cx="8318006" cy="4164659"/>
          </a:xfrm>
          <a:prstGeom prst="rect">
            <a:avLst/>
          </a:prstGeom>
          <a:noFill/>
          <a:ln>
            <a:noFill/>
          </a:ln>
        </p:spPr>
        <p:txBody>
          <a:bodyPr spcFirstLastPara="1" wrap="square" lIns="91425" tIns="45700" rIns="91425" bIns="45700" anchor="t" anchorCtr="0">
            <a:noAutofit/>
          </a:bodyPr>
          <a:lstStyle/>
          <a:p>
            <a:pPr marL="228600" lvl="0" indent="-228600" algn="ctr" rtl="0">
              <a:lnSpc>
                <a:spcPct val="120000"/>
              </a:lnSpc>
              <a:spcBef>
                <a:spcPts val="0"/>
              </a:spcBef>
              <a:spcAft>
                <a:spcPts val="0"/>
              </a:spcAft>
              <a:buSzPts val="2800"/>
              <a:buChar char="•"/>
            </a:pPr>
            <a:r>
              <a:rPr lang="en-US" sz="2800"/>
              <a:t>“Thus says the Lord: “Stand in the ways and see, </a:t>
            </a:r>
            <a:r>
              <a:rPr lang="en-US" sz="2800" b="1" u="sng"/>
              <a:t>And ask for the old paths</a:t>
            </a:r>
            <a:r>
              <a:rPr lang="en-US" sz="2800"/>
              <a:t>, </a:t>
            </a:r>
            <a:r>
              <a:rPr lang="en-US" sz="2800" b="1" u="sng"/>
              <a:t>where the good way is, And walk in it; Then you will find rest for your souls.</a:t>
            </a:r>
            <a:r>
              <a:rPr lang="en-US" sz="2800"/>
              <a:t> But they said, ‘We will not walk in it.”  Jeremiah 6:16</a:t>
            </a:r>
            <a:endParaRPr/>
          </a:p>
          <a:p>
            <a:pPr marL="0" lvl="0" indent="0" algn="ctr" rtl="0">
              <a:lnSpc>
                <a:spcPct val="120000"/>
              </a:lnSpc>
              <a:spcBef>
                <a:spcPts val="1000"/>
              </a:spcBef>
              <a:spcAft>
                <a:spcPts val="0"/>
              </a:spcAft>
              <a:buSzPts val="2800"/>
              <a:buNone/>
            </a:pPr>
            <a:br>
              <a:rPr lang="en-US" sz="2800"/>
            </a:br>
            <a:br>
              <a:rPr lang="en-US" sz="2800"/>
            </a:br>
            <a:endParaRPr sz="2800"/>
          </a:p>
        </p:txBody>
      </p:sp>
      <p:pic>
        <p:nvPicPr>
          <p:cNvPr id="113" name="Google Shape;113;p2"/>
          <p:cNvPicPr preferRelativeResize="0"/>
          <p:nvPr/>
        </p:nvPicPr>
        <p:blipFill rotWithShape="1">
          <a:blip r:embed="rId3">
            <a:alphaModFix/>
          </a:blip>
          <a:srcRect/>
          <a:stretch/>
        </p:blipFill>
        <p:spPr>
          <a:xfrm>
            <a:off x="10492492" y="-345303"/>
            <a:ext cx="1699508" cy="26196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4E5D97-AFEA-264C-88E6-3A268846AABC}"/>
              </a:ext>
            </a:extLst>
          </p:cNvPr>
          <p:cNvSpPr>
            <a:spLocks noGrp="1"/>
          </p:cNvSpPr>
          <p:nvPr>
            <p:ph type="body" idx="1"/>
          </p:nvPr>
        </p:nvSpPr>
        <p:spPr>
          <a:xfrm>
            <a:off x="1534696" y="1387304"/>
            <a:ext cx="7152104" cy="4079041"/>
          </a:xfrm>
        </p:spPr>
        <p:txBody>
          <a:bodyPr>
            <a:normAutofit/>
          </a:bodyPr>
          <a:lstStyle/>
          <a:p>
            <a:r>
              <a:rPr lang="en-US" sz="2800" dirty="0"/>
              <a:t>Abba </a:t>
            </a:r>
            <a:r>
              <a:rPr lang="en-US" sz="2800" dirty="0" err="1"/>
              <a:t>Sisois</a:t>
            </a:r>
            <a:r>
              <a:rPr lang="en-US" sz="2800" dirty="0"/>
              <a:t> once said with confidence, ‘For thirty years I have not prayed to God without sin. When I pray, I say “</a:t>
            </a:r>
            <a:r>
              <a:rPr lang="en-US" sz="2800" b="1" u="sng" dirty="0"/>
              <a:t>Lord Jesus Christ, protect me from my tongue.” </a:t>
            </a:r>
            <a:r>
              <a:rPr lang="en-US" sz="2800" dirty="0"/>
              <a:t>Even now, it causes me to fall every day</a:t>
            </a:r>
          </a:p>
        </p:txBody>
      </p:sp>
      <p:pic>
        <p:nvPicPr>
          <p:cNvPr id="4" name="Picture 3">
            <a:extLst>
              <a:ext uri="{FF2B5EF4-FFF2-40B4-BE49-F238E27FC236}">
                <a16:creationId xmlns:a16="http://schemas.microsoft.com/office/drawing/2014/main" id="{F205A003-97EA-FF4E-AFBE-15395EC3FA2D}"/>
              </a:ext>
            </a:extLst>
          </p:cNvPr>
          <p:cNvPicPr>
            <a:picLocks noChangeAspect="1"/>
          </p:cNvPicPr>
          <p:nvPr/>
        </p:nvPicPr>
        <p:blipFill>
          <a:blip r:embed="rId2"/>
          <a:stretch>
            <a:fillRect/>
          </a:stretch>
        </p:blipFill>
        <p:spPr>
          <a:xfrm>
            <a:off x="8686800" y="1387304"/>
            <a:ext cx="3373685" cy="4707467"/>
          </a:xfrm>
          <a:prstGeom prst="rect">
            <a:avLst/>
          </a:prstGeom>
        </p:spPr>
      </p:pic>
    </p:spTree>
    <p:extLst>
      <p:ext uri="{BB962C8B-B14F-4D97-AF65-F5344CB8AC3E}">
        <p14:creationId xmlns:p14="http://schemas.microsoft.com/office/powerpoint/2010/main" val="104898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AC39-976E-6C4C-B4A3-CB02D470697B}"/>
              </a:ext>
            </a:extLst>
          </p:cNvPr>
          <p:cNvSpPr>
            <a:spLocks noGrp="1"/>
          </p:cNvSpPr>
          <p:nvPr>
            <p:ph type="title"/>
          </p:nvPr>
        </p:nvSpPr>
        <p:spPr/>
        <p:txBody>
          <a:bodyPr/>
          <a:lstStyle/>
          <a:p>
            <a:r>
              <a:rPr lang="en-US" dirty="0"/>
              <a:t>It’s a Marathon not a Sprint</a:t>
            </a:r>
          </a:p>
        </p:txBody>
      </p:sp>
      <p:sp>
        <p:nvSpPr>
          <p:cNvPr id="3" name="Text Placeholder 2">
            <a:extLst>
              <a:ext uri="{FF2B5EF4-FFF2-40B4-BE49-F238E27FC236}">
                <a16:creationId xmlns:a16="http://schemas.microsoft.com/office/drawing/2014/main" id="{7BA58D1C-352C-BB44-A886-8890923AF355}"/>
              </a:ext>
            </a:extLst>
          </p:cNvPr>
          <p:cNvSpPr>
            <a:spLocks noGrp="1"/>
          </p:cNvSpPr>
          <p:nvPr>
            <p:ph type="body" idx="1"/>
          </p:nvPr>
        </p:nvSpPr>
        <p:spPr>
          <a:xfrm>
            <a:off x="1534696" y="2015732"/>
            <a:ext cx="6965837" cy="3970071"/>
          </a:xfrm>
        </p:spPr>
        <p:txBody>
          <a:bodyPr>
            <a:normAutofit/>
          </a:bodyPr>
          <a:lstStyle/>
          <a:p>
            <a:r>
              <a:rPr lang="en-US" dirty="0"/>
              <a:t>Most people want to gain the kingdom without sweat and effort. They admire the saints and want their honor and gifts, but they don't want to share in the pains and torments they undergo. Everybody, including harlots, publicans and every other person, wants the kingdom, which is why there are trials and temptations: to show those who truly love the Lord and who have justly joined the Kingdom of heaven.   - St Macarius </a:t>
            </a:r>
            <a:br>
              <a:rPr lang="en-US" dirty="0"/>
            </a:br>
            <a:br>
              <a:rPr lang="en-US" dirty="0"/>
            </a:br>
            <a:endParaRPr lang="en-US" dirty="0"/>
          </a:p>
        </p:txBody>
      </p:sp>
      <p:pic>
        <p:nvPicPr>
          <p:cNvPr id="4" name="Picture 3">
            <a:extLst>
              <a:ext uri="{FF2B5EF4-FFF2-40B4-BE49-F238E27FC236}">
                <a16:creationId xmlns:a16="http://schemas.microsoft.com/office/drawing/2014/main" id="{C11A8D68-B576-754C-BBD5-8CABB30DD0F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9950" r="88287"/>
                    </a14:imgEffect>
                  </a14:imgLayer>
                </a14:imgProps>
              </a:ext>
            </a:extLst>
          </a:blip>
          <a:srcRect l="20830" r="20824"/>
          <a:stretch/>
        </p:blipFill>
        <p:spPr>
          <a:xfrm>
            <a:off x="8777110" y="1329136"/>
            <a:ext cx="3414890" cy="4656667"/>
          </a:xfrm>
          <a:prstGeom prst="rect">
            <a:avLst/>
          </a:prstGeom>
        </p:spPr>
      </p:pic>
    </p:spTree>
    <p:extLst>
      <p:ext uri="{BB962C8B-B14F-4D97-AF65-F5344CB8AC3E}">
        <p14:creationId xmlns:p14="http://schemas.microsoft.com/office/powerpoint/2010/main" val="312554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788118" y="566625"/>
            <a:ext cx="8411700" cy="1077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Palatino Linotype"/>
              <a:buNone/>
            </a:pPr>
            <a:r>
              <a:rPr lang="en-US" sz="3600"/>
              <a:t>Death and Life</a:t>
            </a:r>
            <a:endParaRPr/>
          </a:p>
        </p:txBody>
      </p:sp>
      <p:sp>
        <p:nvSpPr>
          <p:cNvPr id="120" name="Google Shape;120;p3"/>
          <p:cNvSpPr txBox="1">
            <a:spLocks noGrp="1"/>
          </p:cNvSpPr>
          <p:nvPr>
            <p:ph type="body" idx="1"/>
          </p:nvPr>
        </p:nvSpPr>
        <p:spPr>
          <a:xfrm>
            <a:off x="1433850" y="1967475"/>
            <a:ext cx="10329600" cy="4206900"/>
          </a:xfrm>
          <a:prstGeom prst="rect">
            <a:avLst/>
          </a:prstGeom>
          <a:noFill/>
          <a:ln>
            <a:noFill/>
          </a:ln>
        </p:spPr>
        <p:txBody>
          <a:bodyPr spcFirstLastPara="1" wrap="square" lIns="91425" tIns="45700" rIns="91425" bIns="45700" anchor="t" anchorCtr="0">
            <a:normAutofit/>
          </a:bodyPr>
          <a:lstStyle/>
          <a:p>
            <a:pPr marL="457200" lvl="0" indent="-410999" algn="l" rtl="0">
              <a:lnSpc>
                <a:spcPct val="120000"/>
              </a:lnSpc>
              <a:spcBef>
                <a:spcPts val="1000"/>
              </a:spcBef>
              <a:spcAft>
                <a:spcPts val="0"/>
              </a:spcAft>
              <a:buSzPts val="2872"/>
              <a:buChar char="•"/>
            </a:pPr>
            <a:r>
              <a:rPr lang="en-US" sz="2872" b="1" u="sng" dirty="0"/>
              <a:t>Death and life are in the power of the tongue</a:t>
            </a:r>
            <a:r>
              <a:rPr lang="en-US" sz="2872" dirty="0"/>
              <a:t>: and they that love it shall eat the fruit thereof. Proverbs 18:21</a:t>
            </a:r>
            <a:endParaRPr sz="2872" dirty="0"/>
          </a:p>
          <a:p>
            <a:pPr marL="457200" lvl="0" indent="-430049" algn="l" rtl="0">
              <a:lnSpc>
                <a:spcPct val="120000"/>
              </a:lnSpc>
              <a:spcBef>
                <a:spcPts val="1000"/>
              </a:spcBef>
              <a:spcAft>
                <a:spcPts val="0"/>
              </a:spcAft>
              <a:buSzPts val="3172"/>
              <a:buChar char="•"/>
            </a:pPr>
            <a:r>
              <a:rPr lang="en-US" sz="2872" dirty="0"/>
              <a:t>If anyone among you thinks he is religious, and does not bridle his tongue but deceives his own heart, </a:t>
            </a:r>
            <a:r>
              <a:rPr lang="en-US" sz="2872" b="1" u="sng" dirty="0"/>
              <a:t>this one’s religion is useless.</a:t>
            </a:r>
            <a:r>
              <a:rPr lang="en-US" sz="2872" b="1" dirty="0"/>
              <a:t> ” </a:t>
            </a:r>
            <a:r>
              <a:rPr lang="en-US" sz="2872" dirty="0"/>
              <a:t>  James 1:26‬</a:t>
            </a:r>
            <a:endParaRPr sz="3172" dirty="0"/>
          </a:p>
          <a:p>
            <a:pPr marL="0" lvl="0" indent="0" algn="l" rtl="0">
              <a:lnSpc>
                <a:spcPct val="120000"/>
              </a:lnSpc>
              <a:spcBef>
                <a:spcPts val="1000"/>
              </a:spcBef>
              <a:spcAft>
                <a:spcPts val="0"/>
              </a:spcAft>
              <a:buSzPts val="20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8badce39a2_0_0"/>
          <p:cNvSpPr txBox="1">
            <a:spLocks noGrp="1"/>
          </p:cNvSpPr>
          <p:nvPr>
            <p:ph type="title"/>
          </p:nvPr>
        </p:nvSpPr>
        <p:spPr>
          <a:xfrm>
            <a:off x="1534696" y="804519"/>
            <a:ext cx="9520200" cy="1049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dirty="0"/>
              <a:t>Tongue Dish</a:t>
            </a:r>
            <a:endParaRPr sz="4400" dirty="0"/>
          </a:p>
        </p:txBody>
      </p:sp>
      <p:sp>
        <p:nvSpPr>
          <p:cNvPr id="127" name="Google Shape;127;g18badce39a2_0_0"/>
          <p:cNvSpPr txBox="1">
            <a:spLocks noGrp="1"/>
          </p:cNvSpPr>
          <p:nvPr>
            <p:ph type="body" idx="1"/>
          </p:nvPr>
        </p:nvSpPr>
        <p:spPr>
          <a:xfrm>
            <a:off x="1534700" y="2015725"/>
            <a:ext cx="7914100" cy="3450600"/>
          </a:xfrm>
          <a:prstGeom prst="rect">
            <a:avLst/>
          </a:prstGeom>
        </p:spPr>
        <p:txBody>
          <a:bodyPr spcFirstLastPara="1" wrap="square" lIns="91425" tIns="45700" rIns="91425" bIns="45700" anchor="t" anchorCtr="0">
            <a:noAutofit/>
          </a:bodyPr>
          <a:lstStyle/>
          <a:p>
            <a:pPr marL="457200" lvl="0" indent="-323850" algn="l" rtl="0">
              <a:lnSpc>
                <a:spcPct val="160000"/>
              </a:lnSpc>
              <a:spcBef>
                <a:spcPts val="0"/>
              </a:spcBef>
              <a:spcAft>
                <a:spcPts val="0"/>
              </a:spcAft>
              <a:buClr>
                <a:srgbClr val="0A0A0A"/>
              </a:buClr>
              <a:buSzPts val="1500"/>
              <a:buFont typeface="Arial"/>
              <a:buChar char="●"/>
            </a:pPr>
            <a:r>
              <a:rPr lang="en-US" sz="1800" dirty="0">
                <a:solidFill>
                  <a:srgbClr val="0A0A0A"/>
                </a:solidFill>
                <a:latin typeface="Arial"/>
                <a:ea typeface="Arial"/>
                <a:cs typeface="Arial"/>
                <a:sym typeface="Arial"/>
              </a:rPr>
              <a:t>Best Dish: “It is the best of all dishes, because with it we may bless and communicate happiness, dispel sorrow, remove despair, cheer the fainthearted, inspire the discouraged, and say a hundred other things to uplift mankind.”</a:t>
            </a:r>
            <a:endParaRPr sz="1800" dirty="0">
              <a:solidFill>
                <a:srgbClr val="0A0A0A"/>
              </a:solidFill>
              <a:latin typeface="Arial"/>
              <a:ea typeface="Arial"/>
              <a:cs typeface="Arial"/>
              <a:sym typeface="Arial"/>
            </a:endParaRPr>
          </a:p>
          <a:p>
            <a:pPr marL="457200" lvl="0" indent="-323850" algn="l" rtl="0">
              <a:lnSpc>
                <a:spcPct val="160000"/>
              </a:lnSpc>
              <a:spcBef>
                <a:spcPts val="0"/>
              </a:spcBef>
              <a:spcAft>
                <a:spcPts val="0"/>
              </a:spcAft>
              <a:buClr>
                <a:srgbClr val="0A0A0A"/>
              </a:buClr>
              <a:buSzPts val="1500"/>
              <a:buFont typeface="Arial"/>
              <a:buChar char="●"/>
            </a:pPr>
            <a:r>
              <a:rPr lang="en-US" sz="1800" dirty="0">
                <a:solidFill>
                  <a:srgbClr val="0A0A0A"/>
                </a:solidFill>
                <a:latin typeface="Arial"/>
                <a:ea typeface="Arial"/>
                <a:cs typeface="Arial"/>
                <a:sym typeface="Arial"/>
              </a:rPr>
              <a:t>Worst Dish:. A dish of tongue appeared on the table. The servant said, “It is the worst, because with it we may curse and break human hearts; destroy reputations; promote discord and strife; set families, communities, and nations at war with each other.” He was a wise servant.</a:t>
            </a:r>
            <a:endParaRPr sz="1800" dirty="0">
              <a:solidFill>
                <a:srgbClr val="0A0A0A"/>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800" dirty="0">
              <a:latin typeface="Calibri"/>
              <a:ea typeface="Calibri"/>
              <a:cs typeface="Calibri"/>
              <a:sym typeface="Calibri"/>
            </a:endParaRPr>
          </a:p>
          <a:p>
            <a:pPr marL="0" lvl="0" indent="0" algn="l" rtl="0">
              <a:spcBef>
                <a:spcPts val="1000"/>
              </a:spcBef>
              <a:spcAft>
                <a:spcPts val="0"/>
              </a:spcAft>
              <a:buNone/>
            </a:pPr>
            <a:endParaRPr sz="1800" dirty="0"/>
          </a:p>
        </p:txBody>
      </p:sp>
      <p:pic>
        <p:nvPicPr>
          <p:cNvPr id="128" name="Google Shape;128;g18badce39a2_0_0"/>
          <p:cNvPicPr preferRelativeResize="0"/>
          <p:nvPr/>
        </p:nvPicPr>
        <p:blipFill>
          <a:blip r:embed="rId3">
            <a:alphaModFix/>
            <a:extLst>
              <a:ext uri="{BEBA8EAE-BF5A-486C-A8C5-ECC9F3942E4B}">
                <a14:imgProps xmlns:a14="http://schemas.microsoft.com/office/drawing/2010/main">
                  <a14:imgLayer r:embed="rId4">
                    <a14:imgEffect>
                      <a14:backgroundRemoval t="9906" b="95283" l="4622" r="100000"/>
                    </a14:imgEffect>
                  </a14:imgLayer>
                </a14:imgProps>
              </a:ext>
            </a:extLst>
          </a:blip>
          <a:stretch>
            <a:fillRect/>
          </a:stretch>
        </p:blipFill>
        <p:spPr>
          <a:xfrm>
            <a:off x="9313333" y="2201334"/>
            <a:ext cx="2754775" cy="2977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6a8d07e037_0_10"/>
          <p:cNvSpPr txBox="1">
            <a:spLocks noGrp="1"/>
          </p:cNvSpPr>
          <p:nvPr>
            <p:ph type="title"/>
          </p:nvPr>
        </p:nvSpPr>
        <p:spPr>
          <a:xfrm>
            <a:off x="1534696" y="804519"/>
            <a:ext cx="9520200" cy="1049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300"/>
              <a:t>The Mother of All Passions</a:t>
            </a:r>
            <a:endParaRPr sz="4300"/>
          </a:p>
        </p:txBody>
      </p:sp>
      <p:sp>
        <p:nvSpPr>
          <p:cNvPr id="135" name="Google Shape;135;g16a8d07e037_0_10"/>
          <p:cNvSpPr txBox="1">
            <a:spLocks noGrp="1"/>
          </p:cNvSpPr>
          <p:nvPr>
            <p:ph type="body" idx="1"/>
          </p:nvPr>
        </p:nvSpPr>
        <p:spPr>
          <a:xfrm>
            <a:off x="1534699" y="2015725"/>
            <a:ext cx="6974100" cy="34506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sz="23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3100">
                <a:latin typeface="Arial"/>
                <a:ea typeface="Arial"/>
                <a:cs typeface="Arial"/>
                <a:sym typeface="Arial"/>
              </a:rPr>
              <a:t>No passion is worse than an uncontrolled tongue, because it is the mother of all the passions. </a:t>
            </a:r>
            <a:endParaRPr sz="3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3100">
                <a:latin typeface="Arial"/>
                <a:ea typeface="Arial"/>
                <a:cs typeface="Arial"/>
                <a:sym typeface="Arial"/>
              </a:rPr>
              <a:t>- Abba Agathon</a:t>
            </a:r>
            <a:r>
              <a:rPr lang="en-US" sz="2300">
                <a:latin typeface="Arial"/>
                <a:ea typeface="Arial"/>
                <a:cs typeface="Arial"/>
                <a:sym typeface="Arial"/>
              </a:rPr>
              <a:t> </a:t>
            </a:r>
            <a:endParaRPr sz="3200"/>
          </a:p>
        </p:txBody>
      </p:sp>
      <p:pic>
        <p:nvPicPr>
          <p:cNvPr id="136" name="Google Shape;136;g16a8d07e037_0_10"/>
          <p:cNvPicPr preferRelativeResize="0"/>
          <p:nvPr/>
        </p:nvPicPr>
        <p:blipFill>
          <a:blip r:embed="rId3">
            <a:alphaModFix/>
          </a:blip>
          <a:stretch>
            <a:fillRect/>
          </a:stretch>
        </p:blipFill>
        <p:spPr>
          <a:xfrm>
            <a:off x="8396425" y="2741925"/>
            <a:ext cx="3563075" cy="2436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1801688" y="366076"/>
            <a:ext cx="8411700" cy="1077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Palatino Linotype"/>
              <a:buNone/>
            </a:pPr>
            <a:r>
              <a:rPr lang="en-US" sz="3600"/>
              <a:t>The Way Forward is Backward</a:t>
            </a:r>
            <a:endParaRPr/>
          </a:p>
        </p:txBody>
      </p:sp>
      <p:sp>
        <p:nvSpPr>
          <p:cNvPr id="143" name="Google Shape;143;p4"/>
          <p:cNvSpPr txBox="1">
            <a:spLocks noGrp="1"/>
          </p:cNvSpPr>
          <p:nvPr>
            <p:ph type="body" idx="1"/>
          </p:nvPr>
        </p:nvSpPr>
        <p:spPr>
          <a:xfrm>
            <a:off x="1604864" y="1642188"/>
            <a:ext cx="7168137" cy="5215937"/>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dirty="0">
              <a:latin typeface="Arial"/>
              <a:ea typeface="Arial"/>
              <a:cs typeface="Arial"/>
              <a:sym typeface="Arial"/>
            </a:endParaRPr>
          </a:p>
          <a:p>
            <a:pPr marL="457200" lvl="0" indent="-412750" algn="l" rtl="0">
              <a:lnSpc>
                <a:spcPct val="115000"/>
              </a:lnSpc>
              <a:spcBef>
                <a:spcPts val="0"/>
              </a:spcBef>
              <a:spcAft>
                <a:spcPts val="0"/>
              </a:spcAft>
              <a:buSzPts val="2900"/>
              <a:buChar char="•"/>
            </a:pPr>
            <a:r>
              <a:rPr lang="en-US" dirty="0">
                <a:latin typeface="Arial"/>
                <a:ea typeface="Arial"/>
                <a:cs typeface="Arial"/>
                <a:sym typeface="Arial"/>
              </a:rPr>
              <a:t>“While still living in the palace, Abba </a:t>
            </a:r>
            <a:r>
              <a:rPr lang="en-US" dirty="0" err="1">
                <a:latin typeface="Arial"/>
                <a:ea typeface="Arial"/>
                <a:cs typeface="Arial"/>
                <a:sym typeface="Arial"/>
              </a:rPr>
              <a:t>Arsenius</a:t>
            </a:r>
            <a:r>
              <a:rPr lang="en-US" dirty="0">
                <a:latin typeface="Arial"/>
                <a:ea typeface="Arial"/>
                <a:cs typeface="Arial"/>
                <a:sym typeface="Arial"/>
              </a:rPr>
              <a:t> prayed to God in these words, “Lord, lead me in the way of salvation.” And a voice came saying to him, “</a:t>
            </a:r>
            <a:r>
              <a:rPr lang="en-US" dirty="0" err="1">
                <a:latin typeface="Arial"/>
                <a:ea typeface="Arial"/>
                <a:cs typeface="Arial"/>
                <a:sym typeface="Arial"/>
              </a:rPr>
              <a:t>Arsenius</a:t>
            </a:r>
            <a:r>
              <a:rPr lang="en-US" dirty="0">
                <a:latin typeface="Arial"/>
                <a:ea typeface="Arial"/>
                <a:cs typeface="Arial"/>
                <a:sym typeface="Arial"/>
              </a:rPr>
              <a:t>, flee from men and you will be saved.” And then, Having withdrawn to the solitary life, he made the same prayer again and he heard a voice saying to him, </a:t>
            </a:r>
            <a:r>
              <a:rPr lang="en-US" b="1" u="sng" dirty="0">
                <a:latin typeface="Arial"/>
                <a:ea typeface="Arial"/>
                <a:cs typeface="Arial"/>
                <a:sym typeface="Arial"/>
              </a:rPr>
              <a:t>“</a:t>
            </a:r>
            <a:r>
              <a:rPr lang="en-US" b="1" u="sng" dirty="0" err="1">
                <a:latin typeface="Arial"/>
                <a:ea typeface="Arial"/>
                <a:cs typeface="Arial"/>
                <a:sym typeface="Arial"/>
              </a:rPr>
              <a:t>Arsenius</a:t>
            </a:r>
            <a:r>
              <a:rPr lang="en-US" b="1" u="sng" dirty="0">
                <a:latin typeface="Arial"/>
                <a:ea typeface="Arial"/>
                <a:cs typeface="Arial"/>
                <a:sym typeface="Arial"/>
              </a:rPr>
              <a:t>, flee, be silent, pray always, for these are the sources of sinlessness.”</a:t>
            </a:r>
            <a:endParaRPr b="1" u="sng" dirty="0">
              <a:latin typeface="Arial"/>
              <a:ea typeface="Arial"/>
              <a:cs typeface="Arial"/>
              <a:sym typeface="Arial"/>
            </a:endParaRPr>
          </a:p>
          <a:p>
            <a:pPr marL="457200" lvl="0" indent="0" algn="l" rtl="0">
              <a:lnSpc>
                <a:spcPct val="115000"/>
              </a:lnSpc>
              <a:spcBef>
                <a:spcPts val="0"/>
              </a:spcBef>
              <a:spcAft>
                <a:spcPts val="0"/>
              </a:spcAft>
              <a:buNone/>
            </a:pPr>
            <a:endParaRPr sz="2500" dirty="0"/>
          </a:p>
        </p:txBody>
      </p:sp>
      <p:pic>
        <p:nvPicPr>
          <p:cNvPr id="144" name="Google Shape;144;p4"/>
          <p:cNvPicPr preferRelativeResize="0"/>
          <p:nvPr/>
        </p:nvPicPr>
        <p:blipFill>
          <a:blip r:embed="rId3">
            <a:alphaModFix/>
          </a:blip>
          <a:stretch>
            <a:fillRect/>
          </a:stretch>
        </p:blipFill>
        <p:spPr>
          <a:xfrm>
            <a:off x="8772999" y="1443375"/>
            <a:ext cx="3027476" cy="41818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1" end="1"/>
                                            </p:txEl>
                                          </p:spTgt>
                                        </p:tgtEl>
                                        <p:attrNameLst>
                                          <p:attrName>style.visibility</p:attrName>
                                        </p:attrNameLst>
                                      </p:cBhvr>
                                      <p:to>
                                        <p:strVal val="visible"/>
                                      </p:to>
                                    </p:set>
                                    <p:animEffect transition="in" filter="fade">
                                      <p:cBhvr>
                                        <p:cTn id="7" dur="1000"/>
                                        <p:tgtEl>
                                          <p:spTgt spid="1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6a8d07e037_0_3"/>
          <p:cNvSpPr txBox="1">
            <a:spLocks noGrp="1"/>
          </p:cNvSpPr>
          <p:nvPr>
            <p:ph type="title"/>
          </p:nvPr>
        </p:nvSpPr>
        <p:spPr>
          <a:xfrm>
            <a:off x="1534696" y="804519"/>
            <a:ext cx="9520200" cy="1049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We Need a Speech Overhaul</a:t>
            </a:r>
            <a:endParaRPr/>
          </a:p>
        </p:txBody>
      </p:sp>
      <p:sp>
        <p:nvSpPr>
          <p:cNvPr id="151" name="Google Shape;151;g16a8d07e037_0_3"/>
          <p:cNvSpPr txBox="1">
            <a:spLocks noGrp="1"/>
          </p:cNvSpPr>
          <p:nvPr>
            <p:ph type="body" idx="1"/>
          </p:nvPr>
        </p:nvSpPr>
        <p:spPr>
          <a:xfrm>
            <a:off x="1534699" y="2034575"/>
            <a:ext cx="7096800" cy="345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600" dirty="0">
              <a:latin typeface="Arial"/>
              <a:ea typeface="Arial"/>
              <a:cs typeface="Arial"/>
              <a:sym typeface="Arial"/>
            </a:endParaRPr>
          </a:p>
          <a:p>
            <a:pPr marL="0" lvl="0" indent="0">
              <a:lnSpc>
                <a:spcPct val="115000"/>
              </a:lnSpc>
              <a:spcBef>
                <a:spcPts val="0"/>
              </a:spcBef>
              <a:buClr>
                <a:schemeClr val="dk1"/>
              </a:buClr>
              <a:buSzPts val="1100"/>
              <a:buNone/>
            </a:pPr>
            <a:r>
              <a:rPr lang="en-US" dirty="0"/>
              <a:t>To everything </a:t>
            </a:r>
            <a:r>
              <a:rPr lang="en-US" i="1" dirty="0"/>
              <a:t>there is</a:t>
            </a:r>
            <a:r>
              <a:rPr lang="en-US" dirty="0"/>
              <a:t> a season,</a:t>
            </a:r>
            <a:br>
              <a:rPr lang="en-US" sz="1600" dirty="0"/>
            </a:br>
            <a:r>
              <a:rPr lang="en-US" dirty="0"/>
              <a:t>A time for every purpose under heaven. A time to kill,</a:t>
            </a:r>
            <a:br>
              <a:rPr lang="en-US" sz="1600" dirty="0"/>
            </a:br>
            <a:r>
              <a:rPr lang="en-US" dirty="0"/>
              <a:t>And a time to heal;</a:t>
            </a:r>
            <a:r>
              <a:rPr lang="en-US" sz="1600" dirty="0"/>
              <a:t> </a:t>
            </a:r>
            <a:r>
              <a:rPr lang="en-US" dirty="0"/>
              <a:t>A time to break down,</a:t>
            </a:r>
            <a:r>
              <a:rPr lang="en-US" sz="1600" dirty="0"/>
              <a:t> </a:t>
            </a:r>
            <a:r>
              <a:rPr lang="en-US" dirty="0"/>
              <a:t>And a time to build up </a:t>
            </a:r>
            <a:r>
              <a:rPr lang="en-US" dirty="0" err="1"/>
              <a:t>Ecc</a:t>
            </a:r>
            <a:r>
              <a:rPr lang="en-US" dirty="0"/>
              <a:t> 3:1,3</a:t>
            </a:r>
          </a:p>
          <a:p>
            <a:pPr marL="0" lvl="0" indent="0">
              <a:lnSpc>
                <a:spcPct val="115000"/>
              </a:lnSpc>
              <a:spcBef>
                <a:spcPts val="0"/>
              </a:spcBef>
              <a:buClr>
                <a:schemeClr val="dk1"/>
              </a:buClr>
              <a:buSzPts val="1100"/>
              <a:buNone/>
            </a:pPr>
            <a:endParaRPr sz="1600" dirty="0">
              <a:latin typeface="Arial"/>
              <a:ea typeface="Arial"/>
              <a:cs typeface="Arial"/>
              <a:sym typeface="Arial"/>
            </a:endParaRPr>
          </a:p>
        </p:txBody>
      </p:sp>
      <p:pic>
        <p:nvPicPr>
          <p:cNvPr id="152" name="Google Shape;152;g16a8d07e037_0_3"/>
          <p:cNvPicPr preferRelativeResize="0"/>
          <p:nvPr/>
        </p:nvPicPr>
        <p:blipFill rotWithShape="1">
          <a:blip r:embed="rId3">
            <a:alphaModFix/>
          </a:blip>
          <a:srcRect l="34606"/>
          <a:stretch/>
        </p:blipFill>
        <p:spPr>
          <a:xfrm>
            <a:off x="8210940" y="2631875"/>
            <a:ext cx="3461010" cy="30342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209B-E8D2-9F42-A53D-14A9BB6B15D3}"/>
              </a:ext>
            </a:extLst>
          </p:cNvPr>
          <p:cNvSpPr>
            <a:spLocks noGrp="1"/>
          </p:cNvSpPr>
          <p:nvPr>
            <p:ph type="title"/>
          </p:nvPr>
        </p:nvSpPr>
        <p:spPr/>
        <p:txBody>
          <a:bodyPr/>
          <a:lstStyle/>
          <a:p>
            <a:r>
              <a:rPr lang="en-US" dirty="0"/>
              <a:t>Before being able to speak again…..</a:t>
            </a:r>
          </a:p>
        </p:txBody>
      </p:sp>
      <p:sp>
        <p:nvSpPr>
          <p:cNvPr id="3" name="Text Placeholder 2">
            <a:extLst>
              <a:ext uri="{FF2B5EF4-FFF2-40B4-BE49-F238E27FC236}">
                <a16:creationId xmlns:a16="http://schemas.microsoft.com/office/drawing/2014/main" id="{C75BE40C-9C4A-E743-81E9-76D6B18F9B05}"/>
              </a:ext>
            </a:extLst>
          </p:cNvPr>
          <p:cNvSpPr>
            <a:spLocks noGrp="1"/>
          </p:cNvSpPr>
          <p:nvPr>
            <p:ph type="body" idx="1"/>
          </p:nvPr>
        </p:nvSpPr>
        <p:spPr>
          <a:xfrm>
            <a:off x="1534696" y="2015732"/>
            <a:ext cx="9520158" cy="4049166"/>
          </a:xfrm>
        </p:spPr>
        <p:txBody>
          <a:bodyPr>
            <a:normAutofit fontScale="85000" lnSpcReduction="20000"/>
          </a:bodyPr>
          <a:lstStyle/>
          <a:p>
            <a:r>
              <a:rPr lang="en-US" sz="3200" dirty="0">
                <a:latin typeface="Palatino" pitchFamily="2" charset="77"/>
                <a:ea typeface="Palatino" pitchFamily="2" charset="77"/>
              </a:rPr>
              <a:t>We Need to learn to be </a:t>
            </a:r>
            <a:r>
              <a:rPr lang="en-US" sz="3200" b="1" u="sng" dirty="0">
                <a:latin typeface="Palatino" pitchFamily="2" charset="77"/>
                <a:ea typeface="Palatino" pitchFamily="2" charset="77"/>
              </a:rPr>
              <a:t>SILENT</a:t>
            </a:r>
          </a:p>
          <a:p>
            <a:pPr marL="114300" indent="0">
              <a:buNone/>
            </a:pPr>
            <a:endParaRPr lang="en-US" sz="3200" dirty="0">
              <a:latin typeface="Palatino" pitchFamily="2" charset="77"/>
              <a:ea typeface="Palatino" pitchFamily="2" charset="77"/>
              <a:cs typeface="Arial"/>
              <a:sym typeface="Arial"/>
            </a:endParaRPr>
          </a:p>
          <a:p>
            <a:pPr marL="114300" indent="0">
              <a:buNone/>
            </a:pPr>
            <a:r>
              <a:rPr lang="en-US" sz="3200" dirty="0">
                <a:latin typeface="Palatino" pitchFamily="2" charset="77"/>
                <a:ea typeface="Palatino" pitchFamily="2" charset="77"/>
                <a:cs typeface="Arial"/>
                <a:sym typeface="Arial"/>
              </a:rPr>
              <a:t>“I have often repented of having spoken, but never of having remained silent.” - St  </a:t>
            </a:r>
            <a:r>
              <a:rPr lang="en-US" sz="3200" dirty="0" err="1">
                <a:latin typeface="Palatino" pitchFamily="2" charset="77"/>
                <a:ea typeface="Palatino" pitchFamily="2" charset="77"/>
                <a:cs typeface="Arial"/>
                <a:sym typeface="Arial"/>
              </a:rPr>
              <a:t>Arsenius</a:t>
            </a:r>
            <a:endParaRPr lang="en-US" sz="3200" dirty="0">
              <a:latin typeface="Palatino" pitchFamily="2" charset="77"/>
              <a:ea typeface="Palatino" pitchFamily="2" charset="77"/>
              <a:cs typeface="Arial"/>
              <a:sym typeface="Arial"/>
            </a:endParaRPr>
          </a:p>
          <a:p>
            <a:pPr marL="114300" indent="0">
              <a:buNone/>
            </a:pPr>
            <a:endParaRPr lang="en-US" sz="3200" dirty="0">
              <a:latin typeface="Palatino" pitchFamily="2" charset="77"/>
              <a:ea typeface="Palatino" pitchFamily="2" charset="77"/>
              <a:cs typeface="Arial"/>
              <a:sym typeface="Arial"/>
            </a:endParaRPr>
          </a:p>
          <a:p>
            <a:pPr marL="114300" indent="0">
              <a:buNone/>
            </a:pPr>
            <a:r>
              <a:rPr lang="en-US" sz="2600" dirty="0">
                <a:latin typeface="Palatino" pitchFamily="2" charset="77"/>
                <a:ea typeface="Palatino" pitchFamily="2" charset="77"/>
              </a:rPr>
              <a:t>Silence is the prerequisite for inner stillness, and only inner stillness enables us truly to listen to God, to hear His voice, and to commune with Him in the depths of our being.  Fr John Breck</a:t>
            </a:r>
            <a:endParaRPr lang="en-US" sz="3900" dirty="0">
              <a:latin typeface="Palatino" pitchFamily="2" charset="77"/>
              <a:ea typeface="Palatino" pitchFamily="2" charset="77"/>
              <a:cs typeface="Arial"/>
              <a:sym typeface="Arial"/>
            </a:endParaRPr>
          </a:p>
          <a:p>
            <a:pPr marL="114300" indent="0">
              <a:buNone/>
            </a:pPr>
            <a:endParaRPr lang="en-US" sz="3200" dirty="0"/>
          </a:p>
        </p:txBody>
      </p:sp>
    </p:spTree>
    <p:extLst>
      <p:ext uri="{BB962C8B-B14F-4D97-AF65-F5344CB8AC3E}">
        <p14:creationId xmlns:p14="http://schemas.microsoft.com/office/powerpoint/2010/main" val="28343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D0B8-5B7A-194B-AD91-6D8043A2DBB3}"/>
              </a:ext>
            </a:extLst>
          </p:cNvPr>
          <p:cNvSpPr>
            <a:spLocks noGrp="1"/>
          </p:cNvSpPr>
          <p:nvPr>
            <p:ph type="title"/>
          </p:nvPr>
        </p:nvSpPr>
        <p:spPr/>
        <p:txBody>
          <a:bodyPr/>
          <a:lstStyle/>
          <a:p>
            <a:r>
              <a:rPr lang="en-US" dirty="0"/>
              <a:t>Silence Teaches us</a:t>
            </a:r>
          </a:p>
        </p:txBody>
      </p:sp>
      <p:sp>
        <p:nvSpPr>
          <p:cNvPr id="3" name="Text Placeholder 2">
            <a:extLst>
              <a:ext uri="{FF2B5EF4-FFF2-40B4-BE49-F238E27FC236}">
                <a16:creationId xmlns:a16="http://schemas.microsoft.com/office/drawing/2014/main" id="{ADC21475-85FC-4244-9238-453C87D62267}"/>
              </a:ext>
            </a:extLst>
          </p:cNvPr>
          <p:cNvSpPr>
            <a:spLocks noGrp="1"/>
          </p:cNvSpPr>
          <p:nvPr>
            <p:ph type="body" idx="1"/>
          </p:nvPr>
        </p:nvSpPr>
        <p:spPr/>
        <p:txBody>
          <a:bodyPr>
            <a:normAutofit lnSpcReduction="10000"/>
          </a:bodyPr>
          <a:lstStyle/>
          <a:p>
            <a:pPr marL="571500" indent="-457200" fontAlgn="base">
              <a:buFont typeface="+mj-lt"/>
              <a:buAutoNum type="arabicPeriod"/>
            </a:pPr>
            <a:r>
              <a:rPr lang="en-US" dirty="0"/>
              <a:t>Silence Makes Us Pilgrims. </a:t>
            </a:r>
          </a:p>
          <a:p>
            <a:pPr marL="114300" indent="0">
              <a:buNone/>
            </a:pPr>
            <a:r>
              <a:rPr lang="en-US" dirty="0"/>
              <a:t>“Abba </a:t>
            </a:r>
            <a:r>
              <a:rPr lang="en-US" dirty="0" err="1"/>
              <a:t>Tithoes</a:t>
            </a:r>
            <a:r>
              <a:rPr lang="en-US" dirty="0"/>
              <a:t> once said, “Pilgrimage means that a man should control his tongue.” The expression “To be on pilgrimage is to be silent”, expresses the conviction of the Desert Fathers that silence is the best anticipation of the future world.</a:t>
            </a:r>
            <a:br>
              <a:rPr lang="en-US" dirty="0"/>
            </a:br>
            <a:endParaRPr lang="en-US" dirty="0"/>
          </a:p>
          <a:p>
            <a:pPr marL="571500" indent="-457200" fontAlgn="base">
              <a:buFont typeface="+mj-lt"/>
              <a:buAutoNum type="arabicPeriod" startAt="2"/>
            </a:pPr>
            <a:r>
              <a:rPr lang="en-US" dirty="0"/>
              <a:t>Silence Teaches Us To Speak.</a:t>
            </a:r>
          </a:p>
          <a:p>
            <a:pPr marL="571500" indent="-457200" fontAlgn="base">
              <a:buFont typeface="+mj-lt"/>
              <a:buAutoNum type="arabicPeriod" startAt="2"/>
            </a:pPr>
            <a:r>
              <a:rPr lang="en-US" dirty="0"/>
              <a:t>Silence Guards The Fire Within</a:t>
            </a:r>
          </a:p>
          <a:p>
            <a:pPr marL="571500" indent="-457200" fontAlgn="base">
              <a:buFont typeface="+mj-lt"/>
              <a:buAutoNum type="arabicPeriod" startAt="2"/>
            </a:pPr>
            <a:endParaRPr lang="en-US" dirty="0"/>
          </a:p>
          <a:p>
            <a:endParaRPr lang="en-US" dirty="0"/>
          </a:p>
        </p:txBody>
      </p:sp>
    </p:spTree>
    <p:extLst>
      <p:ext uri="{BB962C8B-B14F-4D97-AF65-F5344CB8AC3E}">
        <p14:creationId xmlns:p14="http://schemas.microsoft.com/office/powerpoint/2010/main" val="19285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1351</Words>
  <Application>Microsoft Macintosh PowerPoint</Application>
  <PresentationFormat>Widescreen</PresentationFormat>
  <Paragraphs>81</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Palatino Linotype</vt:lpstr>
      <vt:lpstr>Palatino</vt:lpstr>
      <vt:lpstr>Calibri</vt:lpstr>
      <vt:lpstr>Arial</vt:lpstr>
      <vt:lpstr>Gallery</vt:lpstr>
      <vt:lpstr>Gleanings from the Desert</vt:lpstr>
      <vt:lpstr>Theme Verse</vt:lpstr>
      <vt:lpstr>Death and Life</vt:lpstr>
      <vt:lpstr>Tongue Dish</vt:lpstr>
      <vt:lpstr>The Mother of All Passions</vt:lpstr>
      <vt:lpstr>The Way Forward is Backward</vt:lpstr>
      <vt:lpstr>We Need a Speech Overhaul</vt:lpstr>
      <vt:lpstr>Before being able to speak again…..</vt:lpstr>
      <vt:lpstr>Silence Teaches us</vt:lpstr>
      <vt:lpstr>Acknowledging the Power of the Tongue</vt:lpstr>
      <vt:lpstr>Powerful Imagery</vt:lpstr>
      <vt:lpstr>Flee!</vt:lpstr>
      <vt:lpstr>Flee </vt:lpstr>
      <vt:lpstr>Modern Day Fleeing</vt:lpstr>
      <vt:lpstr>Not Always Needing to Give Your Opinion </vt:lpstr>
      <vt:lpstr>Reduce Complaining At Every Opportunity </vt:lpstr>
      <vt:lpstr>Not Speaking Evil Of My Brother/Sister </vt:lpstr>
      <vt:lpstr>Turn the Heart Toward God</vt:lpstr>
      <vt:lpstr>Disengaging From Arguing On Social Media </vt:lpstr>
      <vt:lpstr>PowerPoint Presentation</vt:lpstr>
      <vt:lpstr>It’s a Marathon not a Sprint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Gleanings from the Desert</dc:title>
  <dc:creator>Microsoft Office User</dc:creator>
  <cp:lastModifiedBy>Microsoft Office User</cp:lastModifiedBy>
  <cp:revision>12</cp:revision>
  <cp:lastPrinted>2022-11-13T04:40:56Z</cp:lastPrinted>
  <dcterms:created xsi:type="dcterms:W3CDTF">2022-10-27T01:11:44Z</dcterms:created>
  <dcterms:modified xsi:type="dcterms:W3CDTF">2022-11-13T04:50:25Z</dcterms:modified>
</cp:coreProperties>
</file>