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9ADFBEF-A48C-414E-98BA-6E3508E8477A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750E39-72B3-4D16-A919-48B3448FED3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FBEF-A48C-414E-98BA-6E3508E8477A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0E39-72B3-4D16-A919-48B3448FED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FBEF-A48C-414E-98BA-6E3508E8477A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C750E39-72B3-4D16-A919-48B3448FED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FBEF-A48C-414E-98BA-6E3508E8477A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0E39-72B3-4D16-A919-48B3448FED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ADFBEF-A48C-414E-98BA-6E3508E8477A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C750E39-72B3-4D16-A919-48B3448FED3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FBEF-A48C-414E-98BA-6E3508E8477A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0E39-72B3-4D16-A919-48B3448FED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FBEF-A48C-414E-98BA-6E3508E8477A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0E39-72B3-4D16-A919-48B3448FED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FBEF-A48C-414E-98BA-6E3508E8477A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0E39-72B3-4D16-A919-48B3448FED3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FBEF-A48C-414E-98BA-6E3508E8477A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0E39-72B3-4D16-A919-48B3448FED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FBEF-A48C-414E-98BA-6E3508E8477A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750E39-72B3-4D16-A919-48B3448FED3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FBEF-A48C-414E-98BA-6E3508E8477A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0E39-72B3-4D16-A919-48B3448FED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69ADFBEF-A48C-414E-98BA-6E3508E8477A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C750E39-72B3-4D16-A919-48B3448FED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egateway.com/passage/?search=Romans+1&amp;version=NKJV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95600"/>
            <a:ext cx="6172200" cy="1905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</a:rPr>
              <a:t>Synergy: Works and Faith in Orthodoxy</a:t>
            </a:r>
            <a:endParaRPr lang="en-US" sz="4400" b="1" dirty="0" smtClean="0">
              <a:solidFill>
                <a:srgbClr val="FFC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6480048" cy="18288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FF00"/>
                </a:solidFill>
              </a:rPr>
              <a:t>Orthodoxy for </a:t>
            </a:r>
            <a:r>
              <a:rPr lang="en-US" i="1" dirty="0" smtClean="0">
                <a:solidFill>
                  <a:srgbClr val="FFFF00"/>
                </a:solidFill>
                <a:latin typeface="Bodoni MT" pitchFamily="18" charset="0"/>
              </a:rPr>
              <a:t>Dummies</a:t>
            </a:r>
            <a:endParaRPr lang="en-US" i="1" dirty="0">
              <a:solidFill>
                <a:srgbClr val="FFFF00"/>
              </a:solidFill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9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Through ‘</a:t>
            </a:r>
            <a:r>
              <a:rPr lang="en-US" dirty="0" err="1" smtClean="0"/>
              <a:t>Ascesis</a:t>
            </a:r>
            <a:r>
              <a:rPr lang="en-US" dirty="0" smtClean="0"/>
              <a:t>”- the practice of self-denial</a:t>
            </a:r>
          </a:p>
          <a:p>
            <a:r>
              <a:rPr lang="en-US" dirty="0" smtClean="0"/>
              <a:t>Repentance</a:t>
            </a:r>
          </a:p>
          <a:p>
            <a:r>
              <a:rPr lang="en-US" dirty="0" smtClean="0"/>
              <a:t>Prayers</a:t>
            </a:r>
          </a:p>
          <a:p>
            <a:r>
              <a:rPr lang="en-US" dirty="0" smtClean="0"/>
              <a:t>Fasting</a:t>
            </a:r>
          </a:p>
          <a:p>
            <a:r>
              <a:rPr lang="en-US" dirty="0" smtClean="0"/>
              <a:t>Reading Scripture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How do we cooperate with God’s Grace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35292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25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en-US" sz="3600" b="1" i="1" baseline="30000" dirty="0" smtClean="0">
                <a:solidFill>
                  <a:srgbClr val="002060"/>
                </a:solidFill>
              </a:rPr>
              <a:t>“</a:t>
            </a:r>
            <a:r>
              <a:rPr lang="en-US" sz="3600" i="1" dirty="0" smtClean="0">
                <a:solidFill>
                  <a:srgbClr val="002060"/>
                </a:solidFill>
              </a:rPr>
              <a:t>But </a:t>
            </a:r>
            <a:r>
              <a:rPr lang="en-US" sz="3600" i="1" dirty="0">
                <a:solidFill>
                  <a:srgbClr val="002060"/>
                </a:solidFill>
              </a:rPr>
              <a:t>by the grace of God I am what I am, and His grace toward me was not in vain; but I labored more abundantly than they all, yet not I, but the grace of God which was with me</a:t>
            </a:r>
            <a:r>
              <a:rPr lang="en-US" sz="3600" i="1" dirty="0" smtClean="0">
                <a:solidFill>
                  <a:srgbClr val="002060"/>
                </a:solidFill>
              </a:rPr>
              <a:t>.”</a:t>
            </a:r>
            <a:endParaRPr lang="en-US" sz="3600" i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en-US" dirty="0">
                <a:hlinkClick r:id="rId2" tooltip="Go to Romans 1"/>
              </a:rPr>
              <a:t/>
            </a:r>
            <a:br>
              <a:rPr lang="en-US" dirty="0">
                <a:hlinkClick r:id="rId2" tooltip="Go to Romans 1"/>
              </a:rPr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1 Corinthians 15:10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2571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000" b="1" i="1" dirty="0" smtClean="0">
                <a:solidFill>
                  <a:srgbClr val="002060"/>
                </a:solidFill>
              </a:rPr>
              <a:t>“I </a:t>
            </a:r>
            <a:r>
              <a:rPr lang="en-US" sz="4000" b="1" i="1" dirty="0">
                <a:solidFill>
                  <a:srgbClr val="002060"/>
                </a:solidFill>
              </a:rPr>
              <a:t>planted, </a:t>
            </a:r>
            <a:r>
              <a:rPr lang="en-US" sz="4000" b="1" i="1" dirty="0" err="1">
                <a:solidFill>
                  <a:srgbClr val="002060"/>
                </a:solidFill>
              </a:rPr>
              <a:t>Apollos</a:t>
            </a:r>
            <a:r>
              <a:rPr lang="en-US" sz="4000" b="1" i="1" dirty="0">
                <a:solidFill>
                  <a:srgbClr val="002060"/>
                </a:solidFill>
              </a:rPr>
              <a:t> watered, but God gave the increase. </a:t>
            </a:r>
            <a:r>
              <a:rPr lang="en-US" sz="4000" b="1" i="1" baseline="30000" dirty="0">
                <a:solidFill>
                  <a:srgbClr val="002060"/>
                </a:solidFill>
              </a:rPr>
              <a:t>7 </a:t>
            </a:r>
            <a:r>
              <a:rPr lang="en-US" sz="4000" b="1" i="1" dirty="0">
                <a:solidFill>
                  <a:srgbClr val="002060"/>
                </a:solidFill>
              </a:rPr>
              <a:t>So then neither he who plants is anything, nor he who waters, but God who gives the increase</a:t>
            </a:r>
            <a:r>
              <a:rPr lang="en-US" sz="4000" b="1" i="1" dirty="0" smtClean="0">
                <a:solidFill>
                  <a:srgbClr val="002060"/>
                </a:solidFill>
              </a:rPr>
              <a:t>.”</a:t>
            </a:r>
            <a:endParaRPr lang="en-US" sz="4000" b="1" i="1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en-US" dirty="0" err="1" smtClean="0"/>
              <a:t>corinthians</a:t>
            </a:r>
            <a:r>
              <a:rPr lang="en-US" dirty="0" smtClean="0"/>
              <a:t> 3:6-7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04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7543800" cy="4407408"/>
          </a:xfrm>
        </p:spPr>
        <p:txBody>
          <a:bodyPr>
            <a:normAutofit/>
          </a:bodyPr>
          <a:lstStyle/>
          <a:p>
            <a:pPr marL="788670" indent="-742950">
              <a:buFont typeface="+mj-lt"/>
              <a:buAutoNum type="arabicPeriod"/>
            </a:pPr>
            <a:r>
              <a:rPr lang="en-US" sz="4400" b="1" dirty="0" smtClean="0">
                <a:solidFill>
                  <a:srgbClr val="002060"/>
                </a:solidFill>
              </a:rPr>
              <a:t>God </a:t>
            </a:r>
            <a:r>
              <a:rPr lang="en-US" sz="4400" b="1" dirty="0">
                <a:solidFill>
                  <a:srgbClr val="002060"/>
                </a:solidFill>
              </a:rPr>
              <a:t>must </a:t>
            </a:r>
            <a:r>
              <a:rPr lang="en-US" sz="4400" b="1" dirty="0" smtClean="0">
                <a:solidFill>
                  <a:srgbClr val="002060"/>
                </a:solidFill>
              </a:rPr>
              <a:t>reach out </a:t>
            </a:r>
            <a:r>
              <a:rPr lang="en-US" sz="4400" b="1" dirty="0">
                <a:solidFill>
                  <a:srgbClr val="002060"/>
                </a:solidFill>
              </a:rPr>
              <a:t>to us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Criteria for God’s Salvation to take place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29000"/>
            <a:ext cx="44862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39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b="1" dirty="0" smtClean="0"/>
              <a:t>2. Our </a:t>
            </a:r>
            <a:r>
              <a:rPr lang="en-US" sz="3600" b="1" dirty="0"/>
              <a:t>response to God’s reaching out </a:t>
            </a:r>
            <a:r>
              <a:rPr lang="en-US" sz="3600" b="1" u="sng" dirty="0">
                <a:solidFill>
                  <a:srgbClr val="002060"/>
                </a:solidFill>
              </a:rPr>
              <a:t>through </a:t>
            </a:r>
            <a:r>
              <a:rPr lang="en-US" sz="3600" b="1" u="sng" dirty="0" smtClean="0">
                <a:solidFill>
                  <a:srgbClr val="002060"/>
                </a:solidFill>
              </a:rPr>
              <a:t>Faith</a:t>
            </a:r>
          </a:p>
          <a:p>
            <a:pPr marL="45720" indent="0">
              <a:buNone/>
            </a:pPr>
            <a:endParaRPr lang="en-US" sz="3600" u="sng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33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4000" dirty="0" smtClean="0"/>
          </a:p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Synergy </a:t>
            </a:r>
            <a:r>
              <a:rPr lang="en-US" sz="4000" dirty="0">
                <a:solidFill>
                  <a:srgbClr val="002060"/>
                </a:solidFill>
              </a:rPr>
              <a:t>does not gain us merit!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synergy does not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70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“Merit” theology: </a:t>
            </a:r>
            <a:r>
              <a:rPr lang="en-US" sz="4400" b="1" dirty="0">
                <a:solidFill>
                  <a:srgbClr val="002060"/>
                </a:solidFill>
              </a:rPr>
              <a:t>each good deed </a:t>
            </a:r>
            <a:r>
              <a:rPr lang="en-US" sz="4400" b="1" dirty="0" smtClean="0">
                <a:solidFill>
                  <a:srgbClr val="002060"/>
                </a:solidFill>
              </a:rPr>
              <a:t>“earns” </a:t>
            </a:r>
            <a:r>
              <a:rPr lang="en-US" sz="4400" b="1" dirty="0">
                <a:solidFill>
                  <a:srgbClr val="002060"/>
                </a:solidFill>
              </a:rPr>
              <a:t>credits towards one’s salvation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Catholic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400" dirty="0" smtClean="0">
                <a:solidFill>
                  <a:srgbClr val="002060"/>
                </a:solidFill>
              </a:rPr>
              <a:t>“For </a:t>
            </a:r>
            <a:r>
              <a:rPr lang="en-US" sz="4400" dirty="0">
                <a:solidFill>
                  <a:srgbClr val="002060"/>
                </a:solidFill>
              </a:rPr>
              <a:t>the wages of sin </a:t>
            </a:r>
            <a:r>
              <a:rPr lang="en-US" sz="4400" i="1" dirty="0">
                <a:solidFill>
                  <a:srgbClr val="002060"/>
                </a:solidFill>
              </a:rPr>
              <a:t>is</a:t>
            </a:r>
            <a:r>
              <a:rPr lang="en-US" sz="4400" dirty="0">
                <a:solidFill>
                  <a:srgbClr val="002060"/>
                </a:solidFill>
              </a:rPr>
              <a:t> death, but the gift of God </a:t>
            </a:r>
            <a:r>
              <a:rPr lang="en-US" sz="4400" i="1" dirty="0">
                <a:solidFill>
                  <a:srgbClr val="002060"/>
                </a:solidFill>
              </a:rPr>
              <a:t>is</a:t>
            </a:r>
            <a:r>
              <a:rPr lang="en-US" sz="4400" dirty="0">
                <a:solidFill>
                  <a:srgbClr val="002060"/>
                </a:solidFill>
              </a:rPr>
              <a:t> eternal life in Christ Jesus our Lord</a:t>
            </a:r>
            <a:r>
              <a:rPr lang="en-US" sz="4400" dirty="0" smtClean="0">
                <a:solidFill>
                  <a:srgbClr val="002060"/>
                </a:solidFill>
              </a:rPr>
              <a:t>.”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6:23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8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 algn="ctr"/>
            <a:r>
              <a:rPr lang="en-US" sz="4000" dirty="0" smtClean="0">
                <a:solidFill>
                  <a:srgbClr val="002060"/>
                </a:solidFill>
              </a:rPr>
              <a:t>God’s </a:t>
            </a:r>
            <a:r>
              <a:rPr lang="en-US" sz="4000" dirty="0">
                <a:solidFill>
                  <a:srgbClr val="002060"/>
                </a:solidFill>
              </a:rPr>
              <a:t>gifts are </a:t>
            </a:r>
            <a:r>
              <a:rPr lang="en-US" sz="4000" b="1" u="sng" dirty="0">
                <a:solidFill>
                  <a:srgbClr val="002060"/>
                </a:solidFill>
              </a:rPr>
              <a:t>always free gifts </a:t>
            </a:r>
            <a:r>
              <a:rPr lang="en-US" sz="4000" dirty="0">
                <a:solidFill>
                  <a:srgbClr val="002060"/>
                </a:solidFill>
              </a:rPr>
              <a:t>and man can never have any claim upon His maker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52255"/>
            <a:ext cx="4315691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45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5400" dirty="0" smtClean="0">
                <a:solidFill>
                  <a:srgbClr val="002060"/>
                </a:solidFill>
              </a:rPr>
              <a:t>“</a:t>
            </a:r>
            <a:r>
              <a:rPr lang="en-US" sz="5400" dirty="0">
                <a:solidFill>
                  <a:srgbClr val="002060"/>
                </a:solidFill>
              </a:rPr>
              <a:t>For we are God’s fellow workers;…”</a:t>
            </a:r>
          </a:p>
          <a:p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1 </a:t>
            </a:r>
            <a:r>
              <a:rPr lang="en-US" sz="4000" dirty="0" err="1"/>
              <a:t>corinthians</a:t>
            </a:r>
            <a:r>
              <a:rPr lang="en-US" sz="4000" dirty="0"/>
              <a:t> 3:9</a:t>
            </a:r>
          </a:p>
        </p:txBody>
      </p:sp>
    </p:spTree>
    <p:extLst>
      <p:ext uri="{BB962C8B-B14F-4D97-AF65-F5344CB8AC3E}">
        <p14:creationId xmlns:p14="http://schemas.microsoft.com/office/powerpoint/2010/main" val="365529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endParaRPr lang="en-US" sz="4800" dirty="0" smtClean="0">
              <a:solidFill>
                <a:srgbClr val="002060"/>
              </a:solidFill>
            </a:endParaRPr>
          </a:p>
          <a:p>
            <a:pPr marL="45720" indent="0" algn="ctr">
              <a:buNone/>
            </a:pPr>
            <a:r>
              <a:rPr lang="en-US" sz="4800" dirty="0" smtClean="0">
                <a:solidFill>
                  <a:srgbClr val="002060"/>
                </a:solidFill>
              </a:rPr>
              <a:t>God </a:t>
            </a:r>
            <a:r>
              <a:rPr lang="en-US" sz="4800" dirty="0">
                <a:solidFill>
                  <a:srgbClr val="002060"/>
                </a:solidFill>
              </a:rPr>
              <a:t>works with us and we work with Him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Synergy</a:t>
            </a:r>
            <a:endParaRPr lang="en-US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198" y="1717963"/>
            <a:ext cx="3437001" cy="492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31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400" dirty="0" smtClean="0">
                <a:solidFill>
                  <a:srgbClr val="0070C0"/>
                </a:solidFill>
              </a:rPr>
              <a:t>There are major discrepancies in the Protestant and Catholic beliefs of salvation and the Orthodox understanding of it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97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“sola fide” – one is saved through faith alone</a:t>
            </a:r>
          </a:p>
          <a:p>
            <a:endParaRPr lang="en-US" dirty="0" smtClean="0"/>
          </a:p>
          <a:p>
            <a:r>
              <a:rPr lang="en-US" sz="3600" dirty="0" smtClean="0"/>
              <a:t>A person </a:t>
            </a:r>
            <a:r>
              <a:rPr lang="en-US" sz="3600" dirty="0"/>
              <a:t>is </a:t>
            </a:r>
            <a:r>
              <a:rPr lang="en-US" sz="3600" dirty="0">
                <a:solidFill>
                  <a:srgbClr val="0070C0"/>
                </a:solidFill>
              </a:rPr>
              <a:t>“declared righteous” </a:t>
            </a:r>
            <a:r>
              <a:rPr lang="en-US" sz="3600" dirty="0" smtClean="0">
                <a:solidFill>
                  <a:srgbClr val="002060"/>
                </a:solidFill>
              </a:rPr>
              <a:t>through faith in Christ </a:t>
            </a:r>
            <a:r>
              <a:rPr lang="en-US" sz="3600" dirty="0" smtClean="0"/>
              <a:t>without </a:t>
            </a:r>
            <a:r>
              <a:rPr lang="en-US" sz="3600" dirty="0"/>
              <a:t>having any righteousness on their own- this is a change </a:t>
            </a:r>
            <a:r>
              <a:rPr lang="en-US" sz="3600" dirty="0" smtClean="0"/>
              <a:t>in </a:t>
            </a:r>
            <a:r>
              <a:rPr lang="en-US" sz="3600" dirty="0"/>
              <a:t>legal </a:t>
            </a:r>
            <a:r>
              <a:rPr lang="en-US" sz="3600" dirty="0" smtClean="0"/>
              <a:t>status</a:t>
            </a:r>
            <a:endParaRPr lang="en-US" sz="36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Protestant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1032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Christ didn’t come to save us from a bloodthirsty God who required retribution</a:t>
            </a:r>
          </a:p>
          <a:p>
            <a:endParaRPr lang="en-US" dirty="0"/>
          </a:p>
          <a:p>
            <a:pPr lvl="0"/>
            <a:r>
              <a:rPr lang="en-US" sz="3600" dirty="0" smtClean="0"/>
              <a:t>Christ </a:t>
            </a:r>
            <a:r>
              <a:rPr lang="en-US" sz="3600" dirty="0"/>
              <a:t>came to be united to our nature, </a:t>
            </a:r>
            <a:r>
              <a:rPr lang="en-US" sz="3600" u="sng" dirty="0"/>
              <a:t>heal </a:t>
            </a:r>
            <a:r>
              <a:rPr lang="en-US" sz="3600" u="sng" dirty="0" smtClean="0"/>
              <a:t>it</a:t>
            </a:r>
            <a:r>
              <a:rPr lang="en-US" sz="3600" dirty="0" smtClean="0"/>
              <a:t>, </a:t>
            </a:r>
            <a:r>
              <a:rPr lang="en-US" sz="3600" dirty="0"/>
              <a:t>so that we would be able to </a:t>
            </a:r>
            <a:r>
              <a:rPr lang="en-US" sz="3600" b="1" u="sng" dirty="0" smtClean="0"/>
              <a:t>become </a:t>
            </a:r>
            <a:r>
              <a:rPr lang="en-US" sz="3600" b="1" u="sng" dirty="0"/>
              <a:t>righteous </a:t>
            </a:r>
            <a:r>
              <a:rPr lang="en-US" sz="3600" dirty="0"/>
              <a:t>by His grace working in us in cooperation with our </a:t>
            </a:r>
            <a:r>
              <a:rPr lang="en-US" sz="3600" dirty="0" smtClean="0"/>
              <a:t>will through the work of the Holy Spirit</a:t>
            </a:r>
            <a:endParaRPr lang="en-US" sz="36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Orthodox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4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400" dirty="0" smtClean="0"/>
              <a:t>“</a:t>
            </a:r>
            <a:r>
              <a:rPr lang="en-US" sz="4400" dirty="0"/>
              <a:t>You see then that a man is justified by works, and </a:t>
            </a:r>
            <a:r>
              <a:rPr lang="en-US" sz="4400" b="1" u="sng" dirty="0"/>
              <a:t>not by faith only</a:t>
            </a:r>
            <a:r>
              <a:rPr lang="en-US" sz="4400" dirty="0"/>
              <a:t>.</a:t>
            </a:r>
            <a:r>
              <a:rPr lang="en-US" sz="4400" dirty="0"/>
              <a:t>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James 2:24</a:t>
            </a:r>
          </a:p>
        </p:txBody>
      </p:sp>
    </p:spTree>
    <p:extLst>
      <p:ext uri="{BB962C8B-B14F-4D97-AF65-F5344CB8AC3E}">
        <p14:creationId xmlns:p14="http://schemas.microsoft.com/office/powerpoint/2010/main" val="422091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81200"/>
            <a:ext cx="8407893" cy="44074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4000" b="1" i="1" baseline="30000" dirty="0"/>
              <a:t> </a:t>
            </a:r>
            <a:r>
              <a:rPr lang="en-US" sz="4000" b="1" i="1" baseline="30000" dirty="0" smtClean="0"/>
              <a:t>”</a:t>
            </a:r>
            <a:r>
              <a:rPr lang="en-US" sz="4000" i="1" dirty="0" smtClean="0"/>
              <a:t>For </a:t>
            </a:r>
            <a:r>
              <a:rPr lang="en-US" sz="4000" i="1" dirty="0"/>
              <a:t>by grace you have been saved through faith, and that not of yourselves; it is the gift of God,</a:t>
            </a:r>
            <a:r>
              <a:rPr lang="en-US" sz="4000" b="1" i="1" baseline="30000" dirty="0"/>
              <a:t>9 </a:t>
            </a:r>
            <a:r>
              <a:rPr lang="en-US" sz="4000" i="1" dirty="0"/>
              <a:t>not of works, lest anyone should boast</a:t>
            </a:r>
            <a:r>
              <a:rPr lang="en-US" sz="4000" i="1" dirty="0" smtClean="0"/>
              <a:t>.”</a:t>
            </a:r>
            <a:endParaRPr lang="en-US" sz="40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Ephesians 2:8-9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7485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752600"/>
            <a:ext cx="8407893" cy="440740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en-US" sz="4000" b="1" dirty="0" smtClean="0"/>
          </a:p>
          <a:p>
            <a:pPr marL="45720" indent="0" algn="ctr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Teaches </a:t>
            </a:r>
            <a:r>
              <a:rPr lang="en-US" sz="4000" b="1" u="sng" dirty="0" smtClean="0">
                <a:solidFill>
                  <a:srgbClr val="002060"/>
                </a:solidFill>
              </a:rPr>
              <a:t>only God’s </a:t>
            </a:r>
            <a:r>
              <a:rPr lang="en-US" sz="4000" b="1" u="sng" dirty="0">
                <a:solidFill>
                  <a:srgbClr val="002060"/>
                </a:solidFill>
              </a:rPr>
              <a:t>grace </a:t>
            </a:r>
            <a:r>
              <a:rPr lang="en-US" sz="4000" b="1" dirty="0" smtClean="0">
                <a:solidFill>
                  <a:srgbClr val="002060"/>
                </a:solidFill>
              </a:rPr>
              <a:t>accomplishes </a:t>
            </a:r>
            <a:r>
              <a:rPr lang="en-US" sz="4000" b="1" dirty="0">
                <a:solidFill>
                  <a:srgbClr val="002060"/>
                </a:solidFill>
              </a:rPr>
              <a:t>salvation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“Sola Gratia”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6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102</TotalTime>
  <Words>332</Words>
  <Application>Microsoft Office PowerPoint</Application>
  <PresentationFormat>On-screen Show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Grid</vt:lpstr>
      <vt:lpstr>Orthodoxy for Dummies</vt:lpstr>
      <vt:lpstr>1 corinthians 3:9</vt:lpstr>
      <vt:lpstr>Synergy</vt:lpstr>
      <vt:lpstr>PowerPoint Presentation</vt:lpstr>
      <vt:lpstr>The Protestant View</vt:lpstr>
      <vt:lpstr>Orthodox response</vt:lpstr>
      <vt:lpstr>James 2:24</vt:lpstr>
      <vt:lpstr>Ephesians 2:8-9</vt:lpstr>
      <vt:lpstr>“Sola Gratia”</vt:lpstr>
      <vt:lpstr>How do we cooperate with God’s Grace</vt:lpstr>
      <vt:lpstr>1 Corinthians 15:10</vt:lpstr>
      <vt:lpstr>1 corinthians 3:6-7</vt:lpstr>
      <vt:lpstr>2 Criteria for God’s Salvation to take place</vt:lpstr>
      <vt:lpstr>PowerPoint Presentation</vt:lpstr>
      <vt:lpstr>What synergy does not do</vt:lpstr>
      <vt:lpstr>Roman Catholic View</vt:lpstr>
      <vt:lpstr>Romans 6:23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Orthodoxy for Dummies</dc:title>
  <dc:creator>Frpaul</dc:creator>
  <cp:lastModifiedBy>Frpaul</cp:lastModifiedBy>
  <cp:revision>12</cp:revision>
  <dcterms:created xsi:type="dcterms:W3CDTF">2013-01-13T12:25:43Z</dcterms:created>
  <dcterms:modified xsi:type="dcterms:W3CDTF">2013-01-20T05:28:25Z</dcterms:modified>
</cp:coreProperties>
</file>