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8" r:id="rId3"/>
    <p:sldId id="259" r:id="rId4"/>
    <p:sldId id="260" r:id="rId5"/>
    <p:sldId id="261" r:id="rId6"/>
    <p:sldId id="262" r:id="rId7"/>
    <p:sldId id="263" r:id="rId8"/>
    <p:sldId id="264" r:id="rId9"/>
    <p:sldId id="268" r:id="rId10"/>
    <p:sldId id="265" r:id="rId11"/>
    <p:sldId id="266" r:id="rId12"/>
    <p:sldId id="267" r:id="rId13"/>
    <p:sldId id="270"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3300"/>
    <a:srgbClr val="000066"/>
    <a:srgbClr val="0066CC"/>
    <a:srgbClr val="0066F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D14E0-6217-4CD2-8308-91A4E4177B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02A30-E1EE-4652-9A5E-EC959EE7D9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4AEFFF-BE24-4277-AB23-69207B9B3F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A733D-9C79-4960-843C-984B246860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9F95A-F0C6-4594-A09B-DFB04A84B1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780FAF-AF03-43E4-8865-5978FFFC45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A1ECAD-B7B8-4858-AF71-1C728A87DB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0DD241-8E28-44B3-857A-B91FC21491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57D0F2-E771-4022-86F4-B6A23640BF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446331-C171-460C-9DC0-4C4A49942F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20D7C5-E50A-4073-8BD4-36484875F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FADE8C15-6750-45EE-B761-0C7DA060B4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24000" y="5029200"/>
            <a:ext cx="6400800" cy="1219200"/>
          </a:xfrm>
        </p:spPr>
        <p:txBody>
          <a:bodyPr/>
          <a:lstStyle/>
          <a:p>
            <a:pPr eaLnBrk="1" hangingPunct="1"/>
            <a:r>
              <a:rPr lang="en-US" sz="4800" b="1" dirty="0" smtClean="0">
                <a:solidFill>
                  <a:schemeClr val="bg1"/>
                </a:solidFill>
              </a:rPr>
              <a:t>Salvation through Baptism</a:t>
            </a:r>
            <a:endParaRPr lang="en-US" sz="48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FFFF"/>
                </a:solidFill>
              </a:rPr>
              <a:t>John 12:31</a:t>
            </a:r>
            <a:endParaRPr lang="en-US" dirty="0"/>
          </a:p>
        </p:txBody>
      </p:sp>
      <p:sp>
        <p:nvSpPr>
          <p:cNvPr id="3" name="Content Placeholder 2"/>
          <p:cNvSpPr>
            <a:spLocks noGrp="1"/>
          </p:cNvSpPr>
          <p:nvPr>
            <p:ph idx="1"/>
          </p:nvPr>
        </p:nvSpPr>
        <p:spPr/>
        <p:txBody>
          <a:bodyPr/>
          <a:lstStyle/>
          <a:p>
            <a:pPr lvl="0" algn="ctr"/>
            <a:r>
              <a:rPr lang="en-US" sz="3600" b="1" i="1" dirty="0" smtClean="0">
                <a:solidFill>
                  <a:srgbClr val="FFFFFF"/>
                </a:solidFill>
              </a:rPr>
              <a:t>“Now is the judgment of this world; now the ruler of this world will be cast out.</a:t>
            </a:r>
            <a:r>
              <a:rPr lang="en-US" sz="3600" b="1" i="1" dirty="0" smtClean="0">
                <a:solidFill>
                  <a:srgbClr val="FFFFFF"/>
                </a:solidFill>
              </a:rPr>
              <a:t>”</a:t>
            </a:r>
            <a:endParaRPr lang="en-US" sz="3600" dirty="0" smtClean="0">
              <a:solidFill>
                <a:srgbClr val="FFFFFF"/>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Genesis 8:4</a:t>
            </a:r>
            <a:endParaRPr lang="en-US" dirty="0">
              <a:solidFill>
                <a:srgbClr val="FFFFFF"/>
              </a:solidFill>
            </a:endParaRPr>
          </a:p>
        </p:txBody>
      </p:sp>
      <p:sp>
        <p:nvSpPr>
          <p:cNvPr id="3" name="Content Placeholder 2"/>
          <p:cNvSpPr>
            <a:spLocks noGrp="1"/>
          </p:cNvSpPr>
          <p:nvPr>
            <p:ph idx="1"/>
          </p:nvPr>
        </p:nvSpPr>
        <p:spPr/>
        <p:txBody>
          <a:bodyPr/>
          <a:lstStyle/>
          <a:p>
            <a:pPr algn="ctr">
              <a:buNone/>
            </a:pPr>
            <a:r>
              <a:rPr lang="en-US" i="1" dirty="0" smtClean="0">
                <a:solidFill>
                  <a:srgbClr val="FFFFFF"/>
                </a:solidFill>
              </a:rPr>
              <a:t>Then the ark rested in the seventh month, the seventeenth day of the month, on the mountains of </a:t>
            </a:r>
            <a:r>
              <a:rPr lang="en-US" i="1" u="sng" dirty="0" smtClean="0">
                <a:solidFill>
                  <a:srgbClr val="FFFFFF"/>
                </a:solidFill>
              </a:rPr>
              <a:t>Arara</a:t>
            </a:r>
            <a:r>
              <a:rPr lang="en-US" i="1" dirty="0" smtClean="0">
                <a:solidFill>
                  <a:srgbClr val="FFFFFF"/>
                </a:solidFill>
              </a:rPr>
              <a:t>t.</a:t>
            </a:r>
            <a:endParaRPr lang="en-US" i="1"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a:r>
            <a:br>
              <a:rPr lang="en-US" dirty="0" smtClean="0">
                <a:solidFill>
                  <a:srgbClr val="FFFFFF"/>
                </a:solidFill>
              </a:rPr>
            </a:br>
            <a:r>
              <a:rPr lang="en-US" dirty="0" smtClean="0">
                <a:solidFill>
                  <a:srgbClr val="FFFFFF"/>
                </a:solidFill>
              </a:rPr>
              <a:t>Ararat </a:t>
            </a:r>
            <a:r>
              <a:rPr lang="en-US" dirty="0" smtClean="0">
                <a:solidFill>
                  <a:srgbClr val="FFFFFF"/>
                </a:solidFill>
              </a:rPr>
              <a:t>= “Holy ground”</a:t>
            </a:r>
            <a:br>
              <a:rPr lang="en-US" dirty="0" smtClean="0">
                <a:solidFill>
                  <a:srgbClr val="FFFFFF"/>
                </a:solidFill>
              </a:rPr>
            </a:br>
            <a:endParaRPr lang="en-US" dirty="0"/>
          </a:p>
        </p:txBody>
      </p:sp>
      <p:pic>
        <p:nvPicPr>
          <p:cNvPr id="4" name="Picture 3"/>
          <p:cNvPicPr>
            <a:picLocks noChangeAspect="1"/>
          </p:cNvPicPr>
          <p:nvPr/>
        </p:nvPicPr>
        <p:blipFill>
          <a:blip r:embed="rId2"/>
          <a:srcRect t="1491" b="10559"/>
          <a:stretch>
            <a:fillRect/>
          </a:stretch>
        </p:blipFill>
        <p:spPr>
          <a:xfrm>
            <a:off x="1524000" y="1524000"/>
            <a:ext cx="6096000" cy="4495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Romans 6:3-4</a:t>
            </a:r>
            <a:endParaRPr lang="en-US" dirty="0">
              <a:solidFill>
                <a:srgbClr val="FFFFFF"/>
              </a:solidFill>
            </a:endParaRPr>
          </a:p>
        </p:txBody>
      </p:sp>
      <p:sp>
        <p:nvSpPr>
          <p:cNvPr id="3" name="Content Placeholder 2"/>
          <p:cNvSpPr>
            <a:spLocks noGrp="1"/>
          </p:cNvSpPr>
          <p:nvPr>
            <p:ph idx="1"/>
          </p:nvPr>
        </p:nvSpPr>
        <p:spPr/>
        <p:txBody>
          <a:bodyPr/>
          <a:lstStyle/>
          <a:p>
            <a:pPr algn="ctr">
              <a:buNone/>
            </a:pPr>
            <a:r>
              <a:rPr lang="en-US" b="1" i="1" baseline="30000" dirty="0" smtClean="0">
                <a:solidFill>
                  <a:srgbClr val="FFFFFF"/>
                </a:solidFill>
              </a:rPr>
              <a:t> </a:t>
            </a:r>
            <a:r>
              <a:rPr lang="en-US" b="1" i="1" dirty="0" smtClean="0">
                <a:solidFill>
                  <a:srgbClr val="FFFFFF"/>
                </a:solidFill>
              </a:rPr>
              <a:t>Or do you not know that as many of us as were baptized into Christ Jesus were baptized into His death? </a:t>
            </a:r>
            <a:r>
              <a:rPr lang="en-US" b="1" i="1" baseline="30000" dirty="0" smtClean="0">
                <a:solidFill>
                  <a:srgbClr val="FFFFFF"/>
                </a:solidFill>
              </a:rPr>
              <a:t>4 </a:t>
            </a:r>
            <a:r>
              <a:rPr lang="en-US" b="1" i="1" dirty="0" smtClean="0">
                <a:solidFill>
                  <a:srgbClr val="FFFFFF"/>
                </a:solidFill>
              </a:rPr>
              <a:t>Therefore we were buried with Him through baptism into death, that just as Christ was raised from the dead by the glory of the Father, even so we also should walk in newness of life.</a:t>
            </a:r>
            <a:endParaRPr lang="en-US" b="1" i="1" dirty="0" smtClean="0">
              <a:solidFill>
                <a:srgbClr val="FFFFFF"/>
              </a:solidFill>
            </a:endParaRPr>
          </a:p>
          <a:p>
            <a:r>
              <a:rPr lang="en-US" dirty="0" smtClean="0"/>
              <a:t>, </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8229600" cy="914400"/>
          </a:xfrm>
        </p:spPr>
        <p:txBody>
          <a:bodyPr/>
          <a:lstStyle/>
          <a:p>
            <a:pPr eaLnBrk="1" hangingPunct="1"/>
            <a:r>
              <a:rPr lang="en-US" sz="4000" b="1" i="1" dirty="0" smtClean="0">
                <a:solidFill>
                  <a:schemeClr val="bg1"/>
                </a:solidFill>
              </a:rPr>
              <a:t>Mark 16:15-16</a:t>
            </a:r>
            <a:endParaRPr lang="en-US" sz="4000" b="1" dirty="0" smtClean="0">
              <a:solidFill>
                <a:srgbClr val="FFFF00"/>
              </a:solidFill>
            </a:endParaRPr>
          </a:p>
        </p:txBody>
      </p:sp>
      <p:sp>
        <p:nvSpPr>
          <p:cNvPr id="3075" name="Rectangle 3"/>
          <p:cNvSpPr>
            <a:spLocks noGrp="1" noChangeArrowheads="1"/>
          </p:cNvSpPr>
          <p:nvPr>
            <p:ph type="body" idx="1"/>
          </p:nvPr>
        </p:nvSpPr>
        <p:spPr/>
        <p:txBody>
          <a:bodyPr/>
          <a:lstStyle/>
          <a:p>
            <a:pPr lvl="1" algn="ctr" eaLnBrk="1" hangingPunct="1">
              <a:buNone/>
            </a:pPr>
            <a:r>
              <a:rPr lang="en-US" sz="3600" dirty="0" smtClean="0">
                <a:solidFill>
                  <a:schemeClr val="bg1"/>
                </a:solidFill>
              </a:rPr>
              <a:t>“And He said to them, “Go into all the world and preach the gospel to every creature. </a:t>
            </a:r>
            <a:r>
              <a:rPr lang="en-US" sz="3600" baseline="30000" dirty="0" smtClean="0">
                <a:solidFill>
                  <a:schemeClr val="bg1"/>
                </a:solidFill>
              </a:rPr>
              <a:t>16 </a:t>
            </a:r>
            <a:r>
              <a:rPr lang="en-US" sz="3600" dirty="0" smtClean="0">
                <a:solidFill>
                  <a:schemeClr val="bg1"/>
                </a:solidFill>
              </a:rPr>
              <a:t>He who believes and is baptized will be saved; but he who does not believe will be condemned</a:t>
            </a:r>
            <a:r>
              <a:rPr lang="en-US" sz="3600" dirty="0" smtClean="0">
                <a:solidFill>
                  <a:schemeClr val="bg1"/>
                </a:solidFill>
              </a:rPr>
              <a:t>.</a:t>
            </a:r>
            <a:r>
              <a:rPr lang="en-US" sz="3600" b="1" i="1" dirty="0" smtClean="0">
                <a:solidFill>
                  <a:schemeClr val="bg1"/>
                </a:solidFill>
              </a:rPr>
              <a:t>” </a:t>
            </a:r>
            <a:endParaRPr lang="en-US" sz="3600" dirty="0" smtClean="0">
              <a:solidFill>
                <a:schemeClr val="bg1"/>
              </a:solidFill>
            </a:endParaRP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What does it mean to be saved?</a:t>
            </a:r>
            <a:endParaRPr lang="en-US" dirty="0">
              <a:solidFill>
                <a:srgbClr val="FFFFFF"/>
              </a:solidFill>
            </a:endParaRPr>
          </a:p>
        </p:txBody>
      </p:sp>
      <p:sp>
        <p:nvSpPr>
          <p:cNvPr id="3" name="Content Placeholder 2"/>
          <p:cNvSpPr>
            <a:spLocks noGrp="1"/>
          </p:cNvSpPr>
          <p:nvPr>
            <p:ph idx="1"/>
          </p:nvPr>
        </p:nvSpPr>
        <p:spPr/>
        <p:txBody>
          <a:bodyPr/>
          <a:lstStyle/>
          <a:p>
            <a:pPr algn="ctr">
              <a:buNone/>
            </a:pPr>
            <a:endParaRPr lang="en-US" sz="3600" dirty="0" smtClean="0">
              <a:solidFill>
                <a:srgbClr val="FFFFFF"/>
              </a:solidFill>
            </a:endParaRPr>
          </a:p>
          <a:p>
            <a:pPr algn="ctr">
              <a:buNone/>
            </a:pPr>
            <a:r>
              <a:rPr lang="en-US" sz="3600" dirty="0" smtClean="0">
                <a:solidFill>
                  <a:srgbClr val="FFFFFF"/>
                </a:solidFill>
              </a:rPr>
              <a:t>It means to be saved from the judgment of the world</a:t>
            </a:r>
            <a:endParaRPr lang="en-US" sz="36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a:r>
            <a:br>
              <a:rPr lang="en-US" dirty="0" smtClean="0">
                <a:solidFill>
                  <a:srgbClr val="FFFFFF"/>
                </a:solidFill>
              </a:rPr>
            </a:br>
            <a:r>
              <a:rPr lang="en-US" dirty="0" smtClean="0">
                <a:solidFill>
                  <a:srgbClr val="FFFFFF"/>
                </a:solidFill>
              </a:rPr>
              <a:t>James 4:4</a:t>
            </a:r>
            <a:br>
              <a:rPr lang="en-US" dirty="0" smtClean="0">
                <a:solidFill>
                  <a:srgbClr val="FFFFFF"/>
                </a:solidFill>
              </a:rPr>
            </a:br>
            <a:endParaRPr lang="en-US" dirty="0">
              <a:solidFill>
                <a:srgbClr val="FFFFFF"/>
              </a:solidFill>
            </a:endParaRPr>
          </a:p>
        </p:txBody>
      </p:sp>
      <p:sp>
        <p:nvSpPr>
          <p:cNvPr id="3" name="Content Placeholder 2"/>
          <p:cNvSpPr>
            <a:spLocks noGrp="1"/>
          </p:cNvSpPr>
          <p:nvPr>
            <p:ph idx="1"/>
          </p:nvPr>
        </p:nvSpPr>
        <p:spPr/>
        <p:txBody>
          <a:bodyPr/>
          <a:lstStyle/>
          <a:p>
            <a:pPr algn="ctr">
              <a:buNone/>
            </a:pPr>
            <a:r>
              <a:rPr lang="en-US" dirty="0" smtClean="0">
                <a:solidFill>
                  <a:srgbClr val="FFFFFF"/>
                </a:solidFill>
              </a:rPr>
              <a:t> “Adulterers and</a:t>
            </a:r>
            <a:r>
              <a:rPr lang="en-US" baseline="30000" dirty="0" smtClean="0">
                <a:solidFill>
                  <a:srgbClr val="FFFFFF"/>
                </a:solidFill>
              </a:rPr>
              <a:t> </a:t>
            </a:r>
            <a:r>
              <a:rPr lang="en-US" dirty="0" smtClean="0">
                <a:solidFill>
                  <a:srgbClr val="FFFFFF"/>
                </a:solidFill>
              </a:rPr>
              <a:t>adulteresses</a:t>
            </a:r>
            <a:r>
              <a:rPr lang="en-US" dirty="0" smtClean="0">
                <a:solidFill>
                  <a:srgbClr val="FFFFFF"/>
                </a:solidFill>
              </a:rPr>
              <a:t>! Do you not know that friendship with the world is enmity with God? Whoever therefore wants to be a friend of the world makes himself an enemy of God</a:t>
            </a:r>
            <a:r>
              <a:rPr lang="en-US" dirty="0" smtClean="0">
                <a:solidFill>
                  <a:srgbClr val="FFFFFF"/>
                </a:solidFill>
              </a:rPr>
              <a:t>.”</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battle of 2 worlds</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1828800" y="1600200"/>
            <a:ext cx="5486400" cy="449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FFFF"/>
                </a:solidFill>
              </a:rPr>
              <a:t>1 Peter 3:18-21</a:t>
            </a:r>
            <a:endParaRPr lang="en-US" dirty="0"/>
          </a:p>
        </p:txBody>
      </p:sp>
      <p:sp>
        <p:nvSpPr>
          <p:cNvPr id="3" name="Content Placeholder 2"/>
          <p:cNvSpPr>
            <a:spLocks noGrp="1"/>
          </p:cNvSpPr>
          <p:nvPr>
            <p:ph idx="1"/>
          </p:nvPr>
        </p:nvSpPr>
        <p:spPr/>
        <p:txBody>
          <a:bodyPr/>
          <a:lstStyle/>
          <a:p>
            <a:pPr>
              <a:buNone/>
            </a:pPr>
            <a:r>
              <a:rPr lang="en-US" sz="2800" b="1" i="1" dirty="0" smtClean="0">
                <a:solidFill>
                  <a:srgbClr val="FFFFFF"/>
                </a:solidFill>
              </a:rPr>
              <a:t>“</a:t>
            </a:r>
            <a:r>
              <a:rPr lang="en-US" sz="2800" b="1" i="1" baseline="30000" dirty="0" smtClean="0">
                <a:solidFill>
                  <a:srgbClr val="FFFFFF"/>
                </a:solidFill>
              </a:rPr>
              <a:t> </a:t>
            </a:r>
            <a:r>
              <a:rPr lang="en-US" sz="2800" b="1" i="1" dirty="0" smtClean="0">
                <a:solidFill>
                  <a:srgbClr val="FFFFFF"/>
                </a:solidFill>
              </a:rPr>
              <a:t>For Christ also suffered once for sins, the just for the unjust, that He might bring us to God, being put to death in the flesh but made alive by the Spirit, </a:t>
            </a:r>
            <a:r>
              <a:rPr lang="en-US" sz="2800" b="1" i="1" baseline="30000" dirty="0" smtClean="0">
                <a:solidFill>
                  <a:srgbClr val="FFFFFF"/>
                </a:solidFill>
              </a:rPr>
              <a:t>19 </a:t>
            </a:r>
            <a:r>
              <a:rPr lang="en-US" sz="2800" b="1" i="1" dirty="0" smtClean="0">
                <a:solidFill>
                  <a:srgbClr val="FFFFFF"/>
                </a:solidFill>
              </a:rPr>
              <a:t>by whom also He went and preached to the spirits in prison, </a:t>
            </a:r>
            <a:r>
              <a:rPr lang="en-US" sz="2800" b="1" i="1" baseline="30000" dirty="0" smtClean="0">
                <a:solidFill>
                  <a:srgbClr val="FFFFFF"/>
                </a:solidFill>
              </a:rPr>
              <a:t>20 </a:t>
            </a:r>
            <a:r>
              <a:rPr lang="en-US" sz="2800" b="1" i="1" dirty="0" smtClean="0">
                <a:solidFill>
                  <a:srgbClr val="FFFFFF"/>
                </a:solidFill>
              </a:rPr>
              <a:t>who formerly were disobedient, when once the Divine longsuffering waited</a:t>
            </a:r>
            <a:r>
              <a:rPr lang="en-US" sz="2800" b="1" i="1" baseline="30000" dirty="0" smtClean="0">
                <a:solidFill>
                  <a:srgbClr val="FFFFFF"/>
                </a:solidFill>
              </a:rPr>
              <a:t> </a:t>
            </a:r>
            <a:r>
              <a:rPr lang="en-US" sz="2800" b="1" i="1" dirty="0" smtClean="0">
                <a:solidFill>
                  <a:srgbClr val="FFFFFF"/>
                </a:solidFill>
              </a:rPr>
              <a:t>in the days of Noah, while the ark was being prepared, in which a few, that is, eight souls, were saved through water.</a:t>
            </a:r>
            <a:r>
              <a:rPr lang="en-US" sz="2800" b="1" i="1" dirty="0" smtClean="0">
                <a:solidFill>
                  <a:srgbClr val="FFFFFF"/>
                </a:solidFill>
              </a:rPr>
              <a:t> </a:t>
            </a:r>
            <a:endParaRPr lang="en-US" sz="2800" dirty="0" smtClean="0">
              <a:solidFill>
                <a:srgbClr val="FFFFFF"/>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FFFF"/>
                </a:solidFill>
              </a:rPr>
              <a:t>1 Peter 3:18-21</a:t>
            </a:r>
            <a:endParaRPr lang="en-US" dirty="0"/>
          </a:p>
        </p:txBody>
      </p:sp>
      <p:sp>
        <p:nvSpPr>
          <p:cNvPr id="3" name="Content Placeholder 2"/>
          <p:cNvSpPr>
            <a:spLocks noGrp="1"/>
          </p:cNvSpPr>
          <p:nvPr>
            <p:ph idx="1"/>
          </p:nvPr>
        </p:nvSpPr>
        <p:spPr>
          <a:xfrm>
            <a:off x="381000" y="1600200"/>
            <a:ext cx="8229600" cy="4525963"/>
          </a:xfrm>
        </p:spPr>
        <p:txBody>
          <a:bodyPr/>
          <a:lstStyle/>
          <a:p>
            <a:pPr algn="ctr">
              <a:buNone/>
            </a:pPr>
            <a:r>
              <a:rPr lang="en-US" b="1" i="1" baseline="30000" dirty="0" smtClean="0">
                <a:solidFill>
                  <a:srgbClr val="FFFFFF"/>
                </a:solidFill>
              </a:rPr>
              <a:t>21 </a:t>
            </a:r>
            <a:r>
              <a:rPr lang="en-US" b="1" i="1" dirty="0" smtClean="0">
                <a:solidFill>
                  <a:srgbClr val="FFFFFF"/>
                </a:solidFill>
              </a:rPr>
              <a:t>There is also an antitype which now saves us—baptism (not the removal of the filth of the flesh, but the answer of a good conscience toward God), through the resurrection of Jesus Christ,</a:t>
            </a:r>
            <a:r>
              <a:rPr lang="en-US" b="1" i="1" dirty="0" smtClean="0">
                <a:solidFill>
                  <a:srgbClr val="FFFFFF"/>
                </a:solidFill>
              </a:rPr>
              <a:t>”</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lstStyle/>
          <a:p>
            <a:r>
              <a:rPr lang="en-US" dirty="0" smtClean="0">
                <a:solidFill>
                  <a:srgbClr val="FFFFFF"/>
                </a:solidFill>
              </a:rPr>
              <a:t>Genesis 6: 5-7</a:t>
            </a:r>
            <a:endParaRPr lang="en-US" dirty="0">
              <a:solidFill>
                <a:srgbClr val="FFFFFF"/>
              </a:solidFill>
            </a:endParaRPr>
          </a:p>
        </p:txBody>
      </p:sp>
      <p:sp>
        <p:nvSpPr>
          <p:cNvPr id="3" name="Content Placeholder 2"/>
          <p:cNvSpPr>
            <a:spLocks noGrp="1"/>
          </p:cNvSpPr>
          <p:nvPr>
            <p:ph idx="1"/>
          </p:nvPr>
        </p:nvSpPr>
        <p:spPr>
          <a:xfrm>
            <a:off x="457200" y="1295400"/>
            <a:ext cx="8229600" cy="4830763"/>
          </a:xfrm>
        </p:spPr>
        <p:txBody>
          <a:bodyPr/>
          <a:lstStyle/>
          <a:p>
            <a:pPr lvl="0">
              <a:buNone/>
            </a:pPr>
            <a:r>
              <a:rPr lang="en-US" dirty="0" smtClean="0">
                <a:solidFill>
                  <a:srgbClr val="FFFFFF"/>
                </a:solidFill>
              </a:rPr>
              <a:t>“ Then the Lord saw that the wickedness of man was great in the earth, and that every intent of the thoughts of his heart was only evil continually. 6 And the Lord was sorry that He had made man on the earth, and He was grieved in His heart. 7 So the Lord said, “I will destroy man whom I have created from the face of the earth, both man and beast, creeping thing and birds of the air, for I am sorry that I have made them.”</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FFFF"/>
                </a:solidFill>
              </a:rPr>
              <a:t>Genesis 7:17-19</a:t>
            </a:r>
            <a:endParaRPr lang="en-US" dirty="0"/>
          </a:p>
        </p:txBody>
      </p:sp>
      <p:sp>
        <p:nvSpPr>
          <p:cNvPr id="3" name="Content Placeholder 2"/>
          <p:cNvSpPr>
            <a:spLocks noGrp="1"/>
          </p:cNvSpPr>
          <p:nvPr>
            <p:ph idx="1"/>
          </p:nvPr>
        </p:nvSpPr>
        <p:spPr>
          <a:xfrm>
            <a:off x="457200" y="1600200"/>
            <a:ext cx="8229600" cy="4953000"/>
          </a:xfrm>
        </p:spPr>
        <p:txBody>
          <a:bodyPr/>
          <a:lstStyle/>
          <a:p>
            <a:pPr lvl="0">
              <a:buNone/>
            </a:pPr>
            <a:r>
              <a:rPr lang="en-US" b="1" i="1" dirty="0" smtClean="0">
                <a:solidFill>
                  <a:srgbClr val="FFFFFF"/>
                </a:solidFill>
              </a:rPr>
              <a:t>“Now the flood was on the earth forty days. The waters increased and lifted up the ark, and it rose high above the earth. </a:t>
            </a:r>
            <a:r>
              <a:rPr lang="en-US" b="1" i="1" baseline="30000" dirty="0" smtClean="0">
                <a:solidFill>
                  <a:srgbClr val="FFFFFF"/>
                </a:solidFill>
              </a:rPr>
              <a:t>18 </a:t>
            </a:r>
            <a:r>
              <a:rPr lang="en-US" b="1" i="1" dirty="0" smtClean="0">
                <a:solidFill>
                  <a:srgbClr val="FFFFFF"/>
                </a:solidFill>
              </a:rPr>
              <a:t>The waters prevailed and greatly increased on the earth, and the ark moved about on the surface of the waters. </a:t>
            </a:r>
            <a:r>
              <a:rPr lang="en-US" b="1" i="1" baseline="30000" dirty="0" smtClean="0">
                <a:solidFill>
                  <a:srgbClr val="FFFFFF"/>
                </a:solidFill>
              </a:rPr>
              <a:t>19 </a:t>
            </a:r>
            <a:r>
              <a:rPr lang="en-US" b="1" i="1" dirty="0" smtClean="0">
                <a:solidFill>
                  <a:srgbClr val="FFFFFF"/>
                </a:solidFill>
              </a:rPr>
              <a:t>And the waters prevailed exceedingly on the earth, and all the high hills under the whole heaven were covered.</a:t>
            </a:r>
            <a:r>
              <a:rPr lang="en-US" b="1" i="1" dirty="0" smtClean="0">
                <a:solidFill>
                  <a:srgbClr val="FFFFFF"/>
                </a:solidFill>
              </a:rPr>
              <a:t>”</a:t>
            </a:r>
            <a:endParaRPr lang="en-US" dirty="0" smtClean="0">
              <a:solidFill>
                <a:srgbClr val="FFFFFF"/>
              </a:solidFill>
            </a:endParaRPr>
          </a:p>
          <a:p>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TotalTime>
  <Words>593</Words>
  <Application>Microsoft Macintosh PowerPoint</Application>
  <PresentationFormat>On-screen Show (4:3)</PresentationFormat>
  <Paragraphs>25</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Design</vt:lpstr>
      <vt:lpstr>Slide 1</vt:lpstr>
      <vt:lpstr>Mark 16:15-16</vt:lpstr>
      <vt:lpstr>What does it mean to be saved?</vt:lpstr>
      <vt:lpstr> James 4:4 </vt:lpstr>
      <vt:lpstr>The battle of 2 worlds</vt:lpstr>
      <vt:lpstr>1 Peter 3:18-21</vt:lpstr>
      <vt:lpstr>1 Peter 3:18-21</vt:lpstr>
      <vt:lpstr>Genesis 6: 5-7</vt:lpstr>
      <vt:lpstr>Genesis 7:17-19</vt:lpstr>
      <vt:lpstr>John 12:31</vt:lpstr>
      <vt:lpstr>Genesis 8:4</vt:lpstr>
      <vt:lpstr> Ararat = “Holy ground” </vt:lpstr>
      <vt:lpstr>Romans 6:3-4</vt:lpstr>
      <vt:lpstr>Slide 14</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 Introduction</dc:title>
  <dc:creator>george.bishara</dc:creator>
  <cp:lastModifiedBy>girguis</cp:lastModifiedBy>
  <cp:revision>12</cp:revision>
  <dcterms:created xsi:type="dcterms:W3CDTF">2012-08-15T21:11:41Z</dcterms:created>
  <dcterms:modified xsi:type="dcterms:W3CDTF">2012-08-15T21:46:45Z</dcterms:modified>
</cp:coreProperties>
</file>