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CACA"/>
          </a:solidFill>
        </a:fill>
      </a:tcStyle>
    </a:wholeTbl>
    <a:band2H>
      <a:tcTxStyle b="def" i="def"/>
      <a:tcStyle>
        <a:tcBdr/>
        <a:fill>
          <a:solidFill>
            <a:srgbClr val="EF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A"/>
          </a:solidFill>
        </a:fill>
      </a:tcStyle>
    </a:wholeTbl>
    <a:band2H>
      <a:tcTxStyle b="def" i="def"/>
      <a:tcStyle>
        <a:tcBdr/>
        <a:fill>
          <a:solidFill>
            <a:srgbClr val="FBE8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>
              <a:lumOff val="17843"/>
            </a:schemeClr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entury Gothic"/>
      </a:defRPr>
    </a:lvl1pPr>
    <a:lvl2pPr indent="228600" latinLnBrk="0">
      <a:defRPr sz="1200">
        <a:latin typeface="+mn-lt"/>
        <a:ea typeface="+mn-ea"/>
        <a:cs typeface="+mn-cs"/>
        <a:sym typeface="Century Gothic"/>
      </a:defRPr>
    </a:lvl2pPr>
    <a:lvl3pPr indent="457200" latinLnBrk="0">
      <a:defRPr sz="1200">
        <a:latin typeface="+mn-lt"/>
        <a:ea typeface="+mn-ea"/>
        <a:cs typeface="+mn-cs"/>
        <a:sym typeface="Century Gothic"/>
      </a:defRPr>
    </a:lvl3pPr>
    <a:lvl4pPr indent="685800" latinLnBrk="0">
      <a:defRPr sz="1200">
        <a:latin typeface="+mn-lt"/>
        <a:ea typeface="+mn-ea"/>
        <a:cs typeface="+mn-cs"/>
        <a:sym typeface="Century Gothic"/>
      </a:defRPr>
    </a:lvl4pPr>
    <a:lvl5pPr indent="914400" latinLnBrk="0">
      <a:defRPr sz="1200">
        <a:latin typeface="+mn-lt"/>
        <a:ea typeface="+mn-ea"/>
        <a:cs typeface="+mn-cs"/>
        <a:sym typeface="Century Gothic"/>
      </a:defRPr>
    </a:lvl5pPr>
    <a:lvl6pPr indent="1143000" latinLnBrk="0">
      <a:defRPr sz="1200">
        <a:latin typeface="+mn-lt"/>
        <a:ea typeface="+mn-ea"/>
        <a:cs typeface="+mn-cs"/>
        <a:sym typeface="Century Gothic"/>
      </a:defRPr>
    </a:lvl6pPr>
    <a:lvl7pPr indent="1371600" latinLnBrk="0">
      <a:defRPr sz="1200">
        <a:latin typeface="+mn-lt"/>
        <a:ea typeface="+mn-ea"/>
        <a:cs typeface="+mn-cs"/>
        <a:sym typeface="Century Gothic"/>
      </a:defRPr>
    </a:lvl7pPr>
    <a:lvl8pPr indent="1600200" latinLnBrk="0">
      <a:defRPr sz="1200">
        <a:latin typeface="+mn-lt"/>
        <a:ea typeface="+mn-ea"/>
        <a:cs typeface="+mn-cs"/>
        <a:sym typeface="Century Gothic"/>
      </a:defRPr>
    </a:lvl8pPr>
    <a:lvl9pPr indent="1828800" latinLnBrk="0">
      <a:defRPr sz="1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268939" y="268288"/>
            <a:ext cx="182881" cy="38868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3200399" y="4208929"/>
            <a:ext cx="5458969" cy="104868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600"/>
            </a:lvl1pPr>
          </a:lstStyle>
          <a:p>
            <a:pPr/>
            <a:r>
              <a:t>Title Text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3200399" y="5257800"/>
            <a:ext cx="5458969" cy="6217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8681673" y="6410642"/>
            <a:ext cx="260620" cy="256541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858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8148918" y="268288"/>
            <a:ext cx="718073" cy="164592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Shape 109"/>
          <p:cNvSpPr/>
          <p:nvPr>
            <p:ph type="title"/>
          </p:nvPr>
        </p:nvSpPr>
        <p:spPr>
          <a:xfrm>
            <a:off x="457198" y="914400"/>
            <a:ext cx="7391402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4282440" y="2214561"/>
            <a:ext cx="3566160" cy="192024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8148918" y="268288"/>
            <a:ext cx="718073" cy="164592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9" name="Shape 119"/>
          <p:cNvSpPr/>
          <p:nvPr>
            <p:ph type="title"/>
          </p:nvPr>
        </p:nvSpPr>
        <p:spPr>
          <a:xfrm>
            <a:off x="457198" y="914400"/>
            <a:ext cx="7391402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4282440" y="2214561"/>
            <a:ext cx="3566160" cy="192024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8148918" y="268288"/>
            <a:ext cx="718073" cy="164592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Shape 129"/>
          <p:cNvSpPr/>
          <p:nvPr>
            <p:ph type="title"/>
          </p:nvPr>
        </p:nvSpPr>
        <p:spPr>
          <a:xfrm>
            <a:off x="457198" y="914400"/>
            <a:ext cx="6508378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0" name="Shape 1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457199" y="995082"/>
            <a:ext cx="3566160" cy="103542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45" name="Shape 145"/>
          <p:cNvSpPr/>
          <p:nvPr>
            <p:ph type="body" sz="half" idx="1"/>
          </p:nvPr>
        </p:nvSpPr>
        <p:spPr>
          <a:xfrm>
            <a:off x="4762052" y="990599"/>
            <a:ext cx="3566160" cy="51355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/>
          <p:nvPr>
            <p:ph type="body" sz="half" idx="13"/>
          </p:nvPr>
        </p:nvSpPr>
        <p:spPr>
          <a:xfrm>
            <a:off x="457199" y="2057400"/>
            <a:ext cx="3566159" cy="365760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ClrTx/>
              <a:buSzTx/>
              <a:buFontTx/>
              <a:buNone/>
              <a:defRPr sz="1600"/>
            </a:pPr>
          </a:p>
        </p:txBody>
      </p:sp>
      <p:sp>
        <p:nvSpPr>
          <p:cNvPr id="147" name="Shape 1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5" name="Shape 155"/>
          <p:cNvSpPr/>
          <p:nvPr>
            <p:ph type="title"/>
          </p:nvPr>
        </p:nvSpPr>
        <p:spPr>
          <a:xfrm>
            <a:off x="457199" y="995082"/>
            <a:ext cx="3566160" cy="103542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56" name="Shape 156"/>
          <p:cNvSpPr/>
          <p:nvPr>
            <p:ph type="body" sz="half" idx="1"/>
          </p:nvPr>
        </p:nvSpPr>
        <p:spPr>
          <a:xfrm>
            <a:off x="457199" y="2057400"/>
            <a:ext cx="3566160" cy="36576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600"/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600"/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600"/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600"/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hape 157"/>
          <p:cNvSpPr/>
          <p:nvPr>
            <p:ph type="pic" sz="half" idx="13"/>
          </p:nvPr>
        </p:nvSpPr>
        <p:spPr>
          <a:xfrm>
            <a:off x="4760258" y="990599"/>
            <a:ext cx="4096512" cy="56118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8" name="Shape 1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7216775" y="268288"/>
            <a:ext cx="1639456" cy="363931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Shape 166"/>
          <p:cNvSpPr/>
          <p:nvPr>
            <p:ph type="title"/>
          </p:nvPr>
        </p:nvSpPr>
        <p:spPr>
          <a:xfrm>
            <a:off x="458787" y="4267200"/>
            <a:ext cx="6477001" cy="5667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67" name="Shape 167"/>
          <p:cNvSpPr/>
          <p:nvPr>
            <p:ph type="pic" sz="half" idx="13"/>
          </p:nvPr>
        </p:nvSpPr>
        <p:spPr>
          <a:xfrm>
            <a:off x="269873" y="268288"/>
            <a:ext cx="6858001" cy="36393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xfrm>
            <a:off x="458788" y="4840941"/>
            <a:ext cx="6475412" cy="13042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hape 1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7" name="Shape 177"/>
          <p:cNvSpPr/>
          <p:nvPr>
            <p:ph type="title"/>
          </p:nvPr>
        </p:nvSpPr>
        <p:spPr>
          <a:xfrm>
            <a:off x="458787" y="4267200"/>
            <a:ext cx="6477001" cy="5667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178" name="Shape 178"/>
          <p:cNvSpPr/>
          <p:nvPr>
            <p:ph type="pic" sz="quarter" idx="13"/>
          </p:nvPr>
        </p:nvSpPr>
        <p:spPr>
          <a:xfrm>
            <a:off x="269873" y="268288"/>
            <a:ext cx="3006727" cy="36393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xfrm>
            <a:off x="458788" y="4840941"/>
            <a:ext cx="6475412" cy="13042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hape 180"/>
          <p:cNvSpPr/>
          <p:nvPr>
            <p:ph type="pic" sz="quarter" idx="14"/>
          </p:nvPr>
        </p:nvSpPr>
        <p:spPr>
          <a:xfrm>
            <a:off x="3352800" y="268288"/>
            <a:ext cx="4701988" cy="177566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1" name="Shape 181"/>
          <p:cNvSpPr/>
          <p:nvPr>
            <p:ph type="pic" sz="quarter" idx="15"/>
          </p:nvPr>
        </p:nvSpPr>
        <p:spPr>
          <a:xfrm>
            <a:off x="3352800" y="2131935"/>
            <a:ext cx="2304288" cy="17756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2" name="Shape 182"/>
          <p:cNvSpPr/>
          <p:nvPr>
            <p:ph type="pic" sz="quarter" idx="16"/>
          </p:nvPr>
        </p:nvSpPr>
        <p:spPr>
          <a:xfrm>
            <a:off x="5750500" y="2131935"/>
            <a:ext cx="2304288" cy="177566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3" name="Shape 1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7212106" y="268288"/>
            <a:ext cx="1645921" cy="164592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1" name="Shape 191"/>
          <p:cNvSpPr/>
          <p:nvPr>
            <p:ph type="title"/>
          </p:nvPr>
        </p:nvSpPr>
        <p:spPr>
          <a:xfrm>
            <a:off x="457198" y="914400"/>
            <a:ext cx="6508378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457198" y="2209799"/>
            <a:ext cx="6508378" cy="391636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7543799" y="1035424"/>
            <a:ext cx="1322295" cy="50907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457200" y="1035424"/>
            <a:ext cx="6019800" cy="510978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7212106" y="268288"/>
            <a:ext cx="1645921" cy="164592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457198" y="914400"/>
            <a:ext cx="6508378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457198" y="2209799"/>
            <a:ext cx="6508378" cy="391636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Shape 34"/>
          <p:cNvSpPr/>
          <p:nvPr>
            <p:ph type="title"/>
          </p:nvPr>
        </p:nvSpPr>
        <p:spPr>
          <a:xfrm>
            <a:off x="3200399" y="4171950"/>
            <a:ext cx="5457919" cy="108585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6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3200400" y="5257799"/>
            <a:ext cx="5457919" cy="6185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pic" sz="quarter" idx="13"/>
          </p:nvPr>
        </p:nvSpPr>
        <p:spPr>
          <a:xfrm>
            <a:off x="3200400" y="2877671"/>
            <a:ext cx="5646867" cy="12801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7" name="Shape 37"/>
          <p:cNvSpPr/>
          <p:nvPr/>
        </p:nvSpPr>
        <p:spPr>
          <a:xfrm>
            <a:off x="268939" y="268288"/>
            <a:ext cx="182881" cy="388685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xfrm>
            <a:off x="8690639" y="6410642"/>
            <a:ext cx="260620" cy="256541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85858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269875" y="268288"/>
            <a:ext cx="1645921" cy="164592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Shape 46"/>
          <p:cNvSpPr/>
          <p:nvPr>
            <p:ph type="title"/>
          </p:nvPr>
        </p:nvSpPr>
        <p:spPr>
          <a:xfrm>
            <a:off x="2178423" y="914400"/>
            <a:ext cx="6508377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2178423" y="2209799"/>
            <a:ext cx="6508377" cy="391636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/>
          <p:nvPr>
            <p:ph type="pic" sz="quarter" idx="13"/>
          </p:nvPr>
        </p:nvSpPr>
        <p:spPr>
          <a:xfrm>
            <a:off x="269875" y="1976717"/>
            <a:ext cx="1645921" cy="462578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xfrm>
            <a:off x="421099" y="326408"/>
            <a:ext cx="417101" cy="4343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7758952" y="268287"/>
            <a:ext cx="1099073" cy="6350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Shape 57"/>
          <p:cNvSpPr/>
          <p:nvPr>
            <p:ph type="title"/>
          </p:nvPr>
        </p:nvSpPr>
        <p:spPr>
          <a:xfrm>
            <a:off x="2209801" y="3429000"/>
            <a:ext cx="4966446" cy="139849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defRPr sz="4600"/>
            </a:lvl1pPr>
          </a:lstStyle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sz="quarter" idx="1"/>
          </p:nvPr>
        </p:nvSpPr>
        <p:spPr>
          <a:xfrm>
            <a:off x="2209801" y="4824414"/>
            <a:ext cx="4966446" cy="13208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0" indent="457200" algn="r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0" indent="914400" algn="r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0" indent="1371600" algn="r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0" indent="1828800" algn="r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" name="Shape 67"/>
          <p:cNvSpPr/>
          <p:nvPr>
            <p:ph type="title"/>
          </p:nvPr>
        </p:nvSpPr>
        <p:spPr>
          <a:xfrm>
            <a:off x="3720354" y="3429001"/>
            <a:ext cx="4966446" cy="139849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defRPr sz="4600"/>
            </a:lvl1pPr>
          </a:lstStyle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xfrm>
            <a:off x="3720354" y="4824414"/>
            <a:ext cx="4966446" cy="13208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0" indent="457200" algn="r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0" indent="914400" algn="r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0" indent="1371600" algn="r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0" indent="1828800" algn="r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pic" sz="half" idx="13"/>
          </p:nvPr>
        </p:nvSpPr>
        <p:spPr>
          <a:xfrm>
            <a:off x="269874" y="268288"/>
            <a:ext cx="2971800" cy="44386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xfrm>
            <a:off x="440617" y="6070357"/>
            <a:ext cx="417101" cy="4343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8148918" y="268288"/>
            <a:ext cx="718073" cy="164592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" name="Shape 78"/>
          <p:cNvSpPr/>
          <p:nvPr>
            <p:ph type="title"/>
          </p:nvPr>
        </p:nvSpPr>
        <p:spPr>
          <a:xfrm>
            <a:off x="457198" y="914400"/>
            <a:ext cx="7391402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9" name="Shape 79"/>
          <p:cNvSpPr/>
          <p:nvPr>
            <p:ph type="body" sz="half" idx="1"/>
          </p:nvPr>
        </p:nvSpPr>
        <p:spPr>
          <a:xfrm>
            <a:off x="457200" y="2214563"/>
            <a:ext cx="3566160" cy="3911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8148918" y="268288"/>
            <a:ext cx="718073" cy="164592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" name="Shape 88"/>
          <p:cNvSpPr/>
          <p:nvPr>
            <p:ph type="title"/>
          </p:nvPr>
        </p:nvSpPr>
        <p:spPr>
          <a:xfrm>
            <a:off x="457198" y="914400"/>
            <a:ext cx="7388353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457200" y="2054132"/>
            <a:ext cx="356616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457200" algn="ctr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2pPr>
            <a:lvl3pPr marL="0" indent="914400" algn="ctr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1371600" algn="ctr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4pPr>
            <a:lvl5pPr marL="0" indent="1828800" algn="ctr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body" sz="quarter" idx="13"/>
          </p:nvPr>
        </p:nvSpPr>
        <p:spPr>
          <a:xfrm>
            <a:off x="4279391" y="2054132"/>
            <a:ext cx="3566159" cy="639762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 b="1">
                <a:solidFill>
                  <a:schemeClr val="accent1"/>
                </a:solidFill>
              </a:defRPr>
            </a:pP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8148918" y="268288"/>
            <a:ext cx="718073" cy="164592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Shape 99"/>
          <p:cNvSpPr/>
          <p:nvPr>
            <p:ph type="title"/>
          </p:nvPr>
        </p:nvSpPr>
        <p:spPr>
          <a:xfrm>
            <a:off x="457198" y="914400"/>
            <a:ext cx="7391402" cy="1143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0" name="Shape 100"/>
          <p:cNvSpPr/>
          <p:nvPr>
            <p:ph type="body" sz="half" idx="1"/>
          </p:nvPr>
        </p:nvSpPr>
        <p:spPr>
          <a:xfrm>
            <a:off x="457198" y="2214561"/>
            <a:ext cx="7396165" cy="192024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8345899" y="326408"/>
            <a:ext cx="417101" cy="434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b="1" sz="2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Wingdings 2"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1pPr>
      <a:lvl2pPr marL="4826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Wingdings 2"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2pPr>
      <a:lvl3pPr marL="7112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Wingdings 2"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3pPr>
      <a:lvl4pPr marL="9398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Wingdings 2"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4pPr>
      <a:lvl5pPr marL="11684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Wingdings 2"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5pPr>
      <a:lvl6pPr marL="140335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Wingdings 2"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6pPr>
      <a:lvl7pPr marL="1628775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Wingdings 2"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7pPr>
      <a:lvl8pPr marL="1855788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Wingdings 2"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8pPr>
      <a:lvl9pPr marL="2082800" marR="0" indent="-254000" algn="l" defTabSz="914400" rtl="0" latinLnBrk="0">
        <a:lnSpc>
          <a:spcPct val="10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Wingdings 2"/>
        <a:buChar char="◼"/>
        <a:tabLst/>
        <a:defRPr b="0" baseline="0" cap="none" i="0" spc="0" strike="noStrike" sz="2000" u="none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ctrTitle"/>
          </p:nvPr>
        </p:nvSpPr>
        <p:spPr>
          <a:xfrm>
            <a:off x="2988722" y="4209116"/>
            <a:ext cx="5458968" cy="1048684"/>
          </a:xfrm>
          <a:prstGeom prst="rect">
            <a:avLst/>
          </a:prstGeom>
        </p:spPr>
        <p:txBody>
          <a:bodyPr/>
          <a:lstStyle>
            <a:lvl1pPr>
              <a:defRPr b="1" sz="5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Build right </a:t>
            </a:r>
          </a:p>
        </p:txBody>
      </p:sp>
      <p:sp>
        <p:nvSpPr>
          <p:cNvPr id="212" name="Shape 212"/>
          <p:cNvSpPr/>
          <p:nvPr>
            <p:ph type="subTitle" sz="quarter" idx="1"/>
          </p:nvPr>
        </p:nvSpPr>
        <p:spPr>
          <a:xfrm>
            <a:off x="3270958" y="5240894"/>
            <a:ext cx="5458968" cy="621792"/>
          </a:xfrm>
          <a:prstGeom prst="rect">
            <a:avLst/>
          </a:prstGeom>
        </p:spPr>
        <p:txBody>
          <a:bodyPr/>
          <a:lstStyle/>
          <a:p>
            <a:pPr/>
            <a:r>
              <a:t>Youth Conference Nov. 2016</a:t>
            </a:r>
          </a:p>
        </p:txBody>
      </p:sp>
      <p:pic>
        <p:nvPicPr>
          <p:cNvPr id="21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7727" y="394272"/>
            <a:ext cx="5673014" cy="3699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4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2. He is the designer </a:t>
            </a: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b="1"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8 </a:t>
            </a:r>
            <a:r>
              <a:rPr b="0"/>
              <a:t>And let them </a:t>
            </a:r>
            <a:r>
              <a:rPr i="1">
                <a:solidFill>
                  <a:srgbClr val="FF0000"/>
                </a:solidFill>
              </a:rPr>
              <a:t>make Me a sanctuary,</a:t>
            </a:r>
            <a:r>
              <a:rPr b="0"/>
              <a:t> that I may dwell among them. </a:t>
            </a:r>
            <a:r>
              <a:t>9 </a:t>
            </a:r>
            <a:r>
              <a:rPr u="sng">
                <a:solidFill>
                  <a:srgbClr val="FF0000"/>
                </a:solidFill>
              </a:rPr>
              <a:t>According to all that I show you,</a:t>
            </a:r>
            <a:r>
              <a:rPr b="0"/>
              <a:t> </a:t>
            </a:r>
            <a:r>
              <a:rPr b="0" i="1"/>
              <a:t>that is,</a:t>
            </a:r>
            <a:r>
              <a:rPr b="0"/>
              <a:t> the pattern of the tabernacle and the pattern of all its furnishings, </a:t>
            </a:r>
            <a:r>
              <a:rPr u="sng">
                <a:solidFill>
                  <a:srgbClr val="FF0000"/>
                </a:solidFill>
              </a:rPr>
              <a:t>just so you shall make </a:t>
            </a:r>
            <a:r>
              <a:rPr i="1" u="sng">
                <a:solidFill>
                  <a:srgbClr val="FF0000"/>
                </a:solidFill>
              </a:rPr>
              <a:t>it.</a:t>
            </a:r>
            <a:r>
              <a:rPr b="0" i="1"/>
              <a:t> Ex 25:8,9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xfrm>
            <a:off x="457198" y="342900"/>
            <a:ext cx="6508378" cy="1143000"/>
          </a:xfrm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3. From inside out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xfrm>
            <a:off x="457198" y="1889245"/>
            <a:ext cx="7319007" cy="4313346"/>
          </a:xfrm>
          <a:prstGeom prst="rect">
            <a:avLst/>
          </a:prstGeom>
        </p:spPr>
        <p:txBody>
          <a:bodyPr/>
          <a:lstStyle/>
          <a:p>
            <a:pPr marL="224027" indent="-224027" algn="ctr" defTabSz="896111">
              <a:spcBef>
                <a:spcPts val="1700"/>
              </a:spcBef>
              <a:defRPr sz="352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“And they shall make </a:t>
            </a:r>
            <a:r>
              <a:rPr b="1" u="sng">
                <a:solidFill>
                  <a:srgbClr val="FF0000"/>
                </a:solidFill>
              </a:rPr>
              <a:t>an ark </a:t>
            </a:r>
            <a:r>
              <a:t>of acacia wood; two and a half cubits </a:t>
            </a:r>
            <a:r>
              <a:rPr i="1"/>
              <a:t>shall be</a:t>
            </a:r>
            <a:r>
              <a:t> its length, a cubit and a half its width, and a cubit and a half its height. </a:t>
            </a:r>
            <a:r>
              <a:t>…</a:t>
            </a:r>
            <a:r>
              <a:t>.</a:t>
            </a:r>
            <a:r>
              <a:t> “</a:t>
            </a:r>
            <a:r>
              <a:rPr b="1" u="sng">
                <a:solidFill>
                  <a:srgbClr val="FF0000"/>
                </a:solidFill>
              </a:rPr>
              <a:t>You shall make a mercy seat of pure gold</a:t>
            </a:r>
            <a:r>
              <a:t>; two and a half cubits </a:t>
            </a:r>
            <a:r>
              <a:rPr i="1"/>
              <a:t>shall be</a:t>
            </a:r>
            <a:r>
              <a:t> its length and a cubit and a half its width. Ex 25:17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Christ may dwell in your hearts</a:t>
            </a:r>
          </a:p>
        </p:txBody>
      </p:sp>
      <p:sp>
        <p:nvSpPr>
          <p:cNvPr id="246" name="Shape 2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b="1"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16 </a:t>
            </a:r>
            <a:r>
              <a:rPr b="0"/>
              <a:t>that He would grant you, according to the riches of His glory, to be strengthened </a:t>
            </a:r>
            <a:r>
              <a:rPr u="sng">
                <a:solidFill>
                  <a:srgbClr val="FF0000"/>
                </a:solidFill>
              </a:rPr>
              <a:t>with might through His Spirit in the inner man</a:t>
            </a:r>
            <a:r>
              <a:rPr b="0"/>
              <a:t>, </a:t>
            </a:r>
            <a:r>
              <a:t>17 </a:t>
            </a:r>
            <a:r>
              <a:rPr b="0"/>
              <a:t>that Christ may </a:t>
            </a:r>
            <a:r>
              <a:rPr u="sng">
                <a:solidFill>
                  <a:srgbClr val="FF0000"/>
                </a:solidFill>
              </a:rPr>
              <a:t>dwell in your hearts through fait</a:t>
            </a:r>
            <a:r>
              <a:rPr b="0"/>
              <a:t>h; that you, being </a:t>
            </a:r>
            <a:r>
              <a:rPr u="sng">
                <a:solidFill>
                  <a:srgbClr val="FF0000"/>
                </a:solidFill>
              </a:rPr>
              <a:t>rooted and grounded</a:t>
            </a:r>
            <a:r>
              <a:rPr b="0"/>
              <a:t> in love, Eph 3:16,17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body" sz="quarter" idx="1"/>
          </p:nvPr>
        </p:nvSpPr>
        <p:spPr>
          <a:xfrm>
            <a:off x="580676" y="472638"/>
            <a:ext cx="6508378" cy="1256195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4.  </a:t>
            </a:r>
            <a:r>
              <a:rPr b="1">
                <a:solidFill>
                  <a:srgbClr val="800000"/>
                </a:solidFill>
              </a:rPr>
              <a:t>He is building you while you are rebellious </a:t>
            </a:r>
          </a:p>
        </p:txBody>
      </p:sp>
      <p:pic>
        <p:nvPicPr>
          <p:cNvPr id="249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676" y="1728833"/>
            <a:ext cx="7727641" cy="3263616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580676" y="4992449"/>
            <a:ext cx="7727640" cy="1672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spcBef>
                <a:spcPts val="1800"/>
              </a:spcBef>
              <a:defRPr b="1" sz="36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THREE MOST DISGRACEFUL EVENTS IN THE HISTORY OF ISRAEL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Manna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xfrm>
            <a:off x="457198" y="2209800"/>
            <a:ext cx="7445404" cy="4317428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“This is what the Lord has commanded: ‘Take an omer [portion for one man] of manna and </a:t>
            </a:r>
            <a:r>
              <a:rPr b="1" u="sng">
                <a:solidFill>
                  <a:srgbClr val="FF0000"/>
                </a:solidFill>
              </a:rPr>
              <a:t>keep it for the generations to come</a:t>
            </a:r>
            <a:r>
              <a:t>, so they can see the bread I gave you to eat in the desert when I brought you out of Egypt.’” (Exodus 16:32)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Staff</a:t>
            </a:r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“And the Lord said to Moses, ‘Put back the </a:t>
            </a:r>
            <a:r>
              <a:rPr b="1" u="sng">
                <a:solidFill>
                  <a:srgbClr val="FF0000"/>
                </a:solidFill>
              </a:rPr>
              <a:t>staff of Aaron </a:t>
            </a:r>
            <a:r>
              <a:t>before the testimony, </a:t>
            </a:r>
            <a:r>
              <a:rPr b="1" u="sng">
                <a:solidFill>
                  <a:srgbClr val="FF0000"/>
                </a:solidFill>
              </a:rPr>
              <a:t>to be kept as a sign for the rebels</a:t>
            </a:r>
            <a:r>
              <a:t>, that you may make an end of their grumblings against me, lest they die.’” (Numbers 17:10)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two tablets</a:t>
            </a:r>
          </a:p>
        </p:txBody>
      </p:sp>
      <p:sp>
        <p:nvSpPr>
          <p:cNvPr id="259" name="Shape 2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3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“Now if you </a:t>
            </a:r>
            <a:r>
              <a:rPr b="1" u="sng">
                <a:solidFill>
                  <a:srgbClr val="FF0000"/>
                </a:solidFill>
              </a:rPr>
              <a:t>obey me fully</a:t>
            </a:r>
            <a:r>
              <a:t> and keep my covenant, then </a:t>
            </a:r>
            <a:r>
              <a:rPr b="1" u="sng">
                <a:solidFill>
                  <a:srgbClr val="FF0000"/>
                </a:solidFill>
              </a:rPr>
              <a:t>out of all nations you will be my treasured possession.</a:t>
            </a:r>
            <a:r>
              <a:t> Although the whole earth is mine, you will be for me a </a:t>
            </a:r>
            <a:r>
              <a:rPr b="1" u="sng">
                <a:solidFill>
                  <a:srgbClr val="FF0000"/>
                </a:solidFill>
              </a:rPr>
              <a:t>kingdom of priests and a holy nation</a:t>
            </a:r>
            <a:r>
              <a:t>.” (Exodus 19:5-6)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Frist two tablets</a:t>
            </a:r>
          </a:p>
        </p:txBody>
      </p:sp>
      <p:sp>
        <p:nvSpPr>
          <p:cNvPr id="262" name="Shape 262"/>
          <p:cNvSpPr/>
          <p:nvPr>
            <p:ph type="body" idx="1"/>
          </p:nvPr>
        </p:nvSpPr>
        <p:spPr>
          <a:xfrm>
            <a:off x="457198" y="2209800"/>
            <a:ext cx="7833480" cy="4264505"/>
          </a:xfrm>
          <a:prstGeom prst="rect">
            <a:avLst/>
          </a:prstGeom>
        </p:spPr>
        <p:txBody>
          <a:bodyPr/>
          <a:lstStyle/>
          <a:p>
            <a:pPr algn="ctr">
              <a:defRPr b="1"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15 </a:t>
            </a:r>
            <a:r>
              <a:rPr b="0"/>
              <a:t>And Moses turned and went down from the mountain, </a:t>
            </a:r>
            <a:r>
              <a:rPr u="sng">
                <a:solidFill>
                  <a:srgbClr val="FF0000"/>
                </a:solidFill>
              </a:rPr>
              <a:t>and the two tablets of the Testimony </a:t>
            </a:r>
            <a:r>
              <a:rPr i="1" u="sng">
                <a:solidFill>
                  <a:srgbClr val="FF0000"/>
                </a:solidFill>
              </a:rPr>
              <a:t>were</a:t>
            </a:r>
            <a:r>
              <a:rPr u="sng">
                <a:solidFill>
                  <a:srgbClr val="FF0000"/>
                </a:solidFill>
              </a:rPr>
              <a:t> in his hand</a:t>
            </a:r>
            <a:r>
              <a:rPr b="0"/>
              <a:t>. The tablets </a:t>
            </a:r>
            <a:r>
              <a:rPr b="0" i="1"/>
              <a:t>were</a:t>
            </a:r>
            <a:r>
              <a:rPr b="0"/>
              <a:t> written on both sides; on the one </a:t>
            </a:r>
            <a:r>
              <a:rPr b="0" i="1"/>
              <a:t>side</a:t>
            </a:r>
            <a:r>
              <a:rPr b="0"/>
              <a:t> and on the other they were written. </a:t>
            </a:r>
            <a:r>
              <a:t>16 </a:t>
            </a:r>
            <a:r>
              <a:rPr u="sng">
                <a:solidFill>
                  <a:srgbClr val="FF0000"/>
                </a:solidFill>
              </a:rPr>
              <a:t>Now the tablets </a:t>
            </a:r>
            <a:r>
              <a:rPr i="1" u="sng">
                <a:solidFill>
                  <a:srgbClr val="FF0000"/>
                </a:solidFill>
              </a:rPr>
              <a:t>were</a:t>
            </a:r>
            <a:r>
              <a:rPr u="sng">
                <a:solidFill>
                  <a:srgbClr val="FF0000"/>
                </a:solidFill>
              </a:rPr>
              <a:t> the work of God, and the writing </a:t>
            </a:r>
            <a:r>
              <a:rPr i="1" u="sng">
                <a:solidFill>
                  <a:srgbClr val="FF0000"/>
                </a:solidFill>
              </a:rPr>
              <a:t>was</a:t>
            </a:r>
            <a:r>
              <a:rPr u="sng">
                <a:solidFill>
                  <a:srgbClr val="FF0000"/>
                </a:solidFill>
              </a:rPr>
              <a:t> the writing of God engraved on the tablets</a:t>
            </a:r>
            <a:r>
              <a:rPr b="0"/>
              <a:t>. Ex 32:15,16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Second two tablets</a:t>
            </a:r>
          </a:p>
        </p:txBody>
      </p:sp>
      <p:sp>
        <p:nvSpPr>
          <p:cNvPr id="265" name="Shape 2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4027" indent="-224027" algn="ctr" defTabSz="896111">
              <a:spcBef>
                <a:spcPts val="1700"/>
              </a:spcBef>
              <a:defRPr sz="392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 the Lord said to </a:t>
            </a:r>
            <a:r>
              <a:rPr b="1" u="sng">
                <a:solidFill>
                  <a:srgbClr val="FF0000"/>
                </a:solidFill>
              </a:rPr>
              <a:t>Moses, “Cut two tablets of stone like the first </a:t>
            </a:r>
            <a:r>
              <a:rPr b="1" i="1" u="sng">
                <a:solidFill>
                  <a:srgbClr val="FF0000"/>
                </a:solidFill>
              </a:rPr>
              <a:t>ones</a:t>
            </a:r>
            <a:r>
              <a:rPr i="1"/>
              <a:t>,</a:t>
            </a:r>
            <a:r>
              <a:t> and </a:t>
            </a:r>
            <a:r>
              <a:rPr b="1" u="sng">
                <a:solidFill>
                  <a:srgbClr val="FF0000"/>
                </a:solidFill>
              </a:rPr>
              <a:t>I will write on </a:t>
            </a:r>
            <a:r>
              <a:rPr b="1" i="1" u="sng">
                <a:solidFill>
                  <a:srgbClr val="FF0000"/>
                </a:solidFill>
              </a:rPr>
              <a:t>these</a:t>
            </a:r>
            <a:r>
              <a:rPr b="1" u="sng">
                <a:solidFill>
                  <a:srgbClr val="FF0000"/>
                </a:solidFill>
              </a:rPr>
              <a:t> tablets </a:t>
            </a:r>
            <a:r>
              <a:t>the words that were on the first tablets which you broke. Ex 34:1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xfrm>
            <a:off x="457198" y="342900"/>
            <a:ext cx="6508378" cy="1143000"/>
          </a:xfrm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Sunday Theotokia (13)</a:t>
            </a:r>
          </a:p>
        </p:txBody>
      </p:sp>
      <p:sp>
        <p:nvSpPr>
          <p:cNvPr id="268" name="Shape 268"/>
          <p:cNvSpPr/>
          <p:nvPr>
            <p:ph type="body" idx="1"/>
          </p:nvPr>
        </p:nvSpPr>
        <p:spPr>
          <a:xfrm>
            <a:off x="457198" y="1834679"/>
            <a:ext cx="8239194" cy="4780755"/>
          </a:xfrm>
          <a:prstGeom prst="rect">
            <a:avLst/>
          </a:prstGeom>
        </p:spPr>
        <p:txBody>
          <a:bodyPr/>
          <a:lstStyle/>
          <a:p>
            <a:pPr>
              <a:defRPr b="1" sz="2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true tabernacle</a:t>
            </a:r>
            <a:r>
              <a:rPr b="0" u="none">
                <a:solidFill>
                  <a:srgbClr val="333333"/>
                </a:solidFill>
              </a:rPr>
              <a:t>, is Mary the Virgin, placed in its midst, the true testimonies. </a:t>
            </a:r>
            <a:endParaRPr b="0" u="none">
              <a:solidFill>
                <a:srgbClr val="333333"/>
              </a:solidFill>
            </a:endParaRPr>
          </a:p>
          <a:p>
            <a: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 b="1">
                <a:solidFill>
                  <a:srgbClr val="FF0000"/>
                </a:solidFill>
              </a:rPr>
              <a:t>undefiled ark</a:t>
            </a:r>
            <a:r>
              <a:t>, overlaid roundabout with gold, and the mercy seat, of the Cherubim.</a:t>
            </a:r>
          </a:p>
          <a:p>
            <a:pPr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golden vessel, where the </a:t>
            </a:r>
            <a:r>
              <a:rPr b="1" u="sng">
                <a:solidFill>
                  <a:srgbClr val="FF0000"/>
                </a:solidFill>
              </a:rPr>
              <a:t>manna was hidden, behold the Word of the Father</a:t>
            </a:r>
            <a:r>
              <a:t>, came and took flesh from you.</a:t>
            </a:r>
          </a:p>
          <a:p>
            <a:pPr>
              <a:defRPr b="1" sz="2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golden lampstand</a:t>
            </a:r>
            <a:r>
              <a:rPr b="0" u="none">
                <a:solidFill>
                  <a:srgbClr val="333333"/>
                </a:solidFill>
              </a:rPr>
              <a:t>, carrying </a:t>
            </a:r>
            <a:r>
              <a:rPr u="none"/>
              <a:t>the true Light</a:t>
            </a:r>
            <a:r>
              <a:rPr b="0" u="none">
                <a:solidFill>
                  <a:srgbClr val="333333"/>
                </a:solidFill>
              </a:rPr>
              <a:t>, who is the unapproachable, Light of the world.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4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We are His House</a:t>
            </a: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xfrm>
            <a:off x="457198" y="2209800"/>
            <a:ext cx="8203914" cy="4370352"/>
          </a:xfrm>
          <a:prstGeom prst="rect">
            <a:avLst/>
          </a:prstGeom>
        </p:spPr>
        <p:txBody>
          <a:bodyPr/>
          <a:lstStyle/>
          <a:p>
            <a:pPr algn="ctr">
              <a:defRPr b="1"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4 </a:t>
            </a:r>
            <a:r>
              <a:rPr b="0"/>
              <a:t>For every house is built by someone, but </a:t>
            </a:r>
            <a:r>
              <a:rPr u="sng">
                <a:solidFill>
                  <a:srgbClr val="FF0000"/>
                </a:solidFill>
              </a:rPr>
              <a:t>He who built all things </a:t>
            </a:r>
            <a:r>
              <a:rPr i="1" u="sng">
                <a:solidFill>
                  <a:srgbClr val="FF0000"/>
                </a:solidFill>
              </a:rPr>
              <a:t>is</a:t>
            </a:r>
            <a:r>
              <a:rPr u="sng">
                <a:solidFill>
                  <a:srgbClr val="FF0000"/>
                </a:solidFill>
              </a:rPr>
              <a:t> God.</a:t>
            </a:r>
            <a:r>
              <a:rPr b="0"/>
              <a:t> </a:t>
            </a:r>
            <a:r>
              <a:t>5 </a:t>
            </a:r>
            <a:r>
              <a:rPr b="0"/>
              <a:t>And Moses indeed </a:t>
            </a:r>
            <a:r>
              <a:rPr i="1">
                <a:solidFill>
                  <a:srgbClr val="FF0000"/>
                </a:solidFill>
              </a:rPr>
              <a:t>was</a:t>
            </a:r>
            <a:r>
              <a:rPr>
                <a:solidFill>
                  <a:srgbClr val="FF0000"/>
                </a:solidFill>
              </a:rPr>
              <a:t> faithful </a:t>
            </a:r>
            <a:r>
              <a:rPr b="0"/>
              <a:t>in all His house </a:t>
            </a:r>
            <a:r>
              <a:rPr u="sng">
                <a:solidFill>
                  <a:srgbClr val="FF0000"/>
                </a:solidFill>
              </a:rPr>
              <a:t>as a servant</a:t>
            </a:r>
            <a:r>
              <a:rPr b="0"/>
              <a:t>, for a testimony of those things which would be spoken </a:t>
            </a:r>
            <a:r>
              <a:rPr b="0" i="1"/>
              <a:t>afterward,</a:t>
            </a:r>
            <a:r>
              <a:rPr b="0"/>
              <a:t> </a:t>
            </a:r>
            <a:r>
              <a:t>6 </a:t>
            </a:r>
            <a:r>
              <a:rPr u="sng">
                <a:solidFill>
                  <a:srgbClr val="FF0000"/>
                </a:solidFill>
              </a:rPr>
              <a:t>but Christ as a Son over His own house</a:t>
            </a:r>
            <a:r>
              <a:rPr b="0"/>
              <a:t>, </a:t>
            </a:r>
            <a:r>
              <a:rPr sz="4000" u="sng">
                <a:solidFill>
                  <a:srgbClr val="FF0000"/>
                </a:solidFill>
              </a:rPr>
              <a:t>whose house we are </a:t>
            </a:r>
            <a:r>
              <a:rPr b="0"/>
              <a:t>if we hold fast the confidence and the rejoicing of the hope firm to the end. Heb 3:4-6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ἱ</a:t>
            </a:r>
            <a:r>
              <a:rPr>
                <a:latin typeface="+mn-lt"/>
                <a:ea typeface="+mn-ea"/>
                <a:cs typeface="+mn-cs"/>
                <a:sym typeface="Century Gothic"/>
              </a:rPr>
              <a:t>λαστ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ή</a:t>
            </a:r>
            <a:r>
              <a:rPr>
                <a:latin typeface="+mn-lt"/>
                <a:ea typeface="+mn-ea"/>
                <a:cs typeface="+mn-cs"/>
                <a:sym typeface="Century Gothic"/>
              </a:rPr>
              <a:t>ριον</a:t>
            </a:r>
            <a:r>
              <a:t>)</a:t>
            </a:r>
            <a:r>
              <a:rPr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71" name="Shape 2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17 “You shall make a mercy seat </a:t>
            </a:r>
            <a:r>
              <a:rPr b="1">
                <a:solidFill>
                  <a:srgbClr val="FF0000"/>
                </a:solidFill>
              </a:rPr>
              <a:t>(</a:t>
            </a:r>
            <a:r>
              <a:rPr b="1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ἱ</a:t>
            </a:r>
            <a:r>
              <a:rPr b="1">
                <a:solidFill>
                  <a:srgbClr val="FF0000"/>
                </a:solidFill>
                <a:latin typeface="+mn-lt"/>
                <a:ea typeface="+mn-ea"/>
                <a:cs typeface="+mn-cs"/>
                <a:sym typeface="Century Gothic"/>
              </a:rPr>
              <a:t>λαστ</a:t>
            </a:r>
            <a:r>
              <a:rPr b="1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ή</a:t>
            </a:r>
            <a:r>
              <a:rPr b="1">
                <a:solidFill>
                  <a:srgbClr val="FF0000"/>
                </a:solidFill>
                <a:latin typeface="+mn-lt"/>
                <a:ea typeface="+mn-ea"/>
                <a:cs typeface="+mn-cs"/>
                <a:sym typeface="Century Gothic"/>
              </a:rPr>
              <a:t>ριον</a:t>
            </a:r>
            <a:r>
              <a:rPr b="1">
                <a:solidFill>
                  <a:srgbClr val="FF0000"/>
                </a:solidFill>
              </a:rPr>
              <a:t>)</a:t>
            </a:r>
            <a:r>
              <a:t> of pure gold; two and a half cubits </a:t>
            </a:r>
            <a:r>
              <a:rPr i="1"/>
              <a:t>shall be</a:t>
            </a:r>
            <a:r>
              <a:t> its length and a cubit and a half its width. Ex 25:17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title"/>
          </p:nvPr>
        </p:nvSpPr>
        <p:spPr>
          <a:xfrm>
            <a:off x="457198" y="342900"/>
            <a:ext cx="6508378" cy="1143000"/>
          </a:xfrm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5. He knows my weakness</a:t>
            </a:r>
          </a:p>
        </p:txBody>
      </p:sp>
      <p:sp>
        <p:nvSpPr>
          <p:cNvPr id="274" name="Shape 274"/>
          <p:cNvSpPr/>
          <p:nvPr>
            <p:ph type="body" idx="1"/>
          </p:nvPr>
        </p:nvSpPr>
        <p:spPr>
          <a:xfrm>
            <a:off x="457198" y="1922885"/>
            <a:ext cx="8221554" cy="4639626"/>
          </a:xfrm>
          <a:prstGeom prst="rect">
            <a:avLst/>
          </a:prstGeom>
        </p:spPr>
        <p:txBody>
          <a:bodyPr/>
          <a:lstStyle/>
          <a:p>
            <a:pPr algn="ctr">
              <a:defRPr b="1"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15 </a:t>
            </a:r>
            <a:r>
              <a:rPr b="0"/>
              <a:t>“Then he shall kill the goat of the sin offering, which </a:t>
            </a:r>
            <a:r>
              <a:rPr b="0" i="1"/>
              <a:t>is</a:t>
            </a:r>
            <a:r>
              <a:rPr b="0"/>
              <a:t> for the people, bring its blood inside the veil, do with that blood as he did </a:t>
            </a:r>
            <a:r>
              <a:rPr u="sng">
                <a:solidFill>
                  <a:srgbClr val="FF0000"/>
                </a:solidFill>
              </a:rPr>
              <a:t>with the blood of the bull</a:t>
            </a:r>
            <a:r>
              <a:rPr b="0"/>
              <a:t>, and </a:t>
            </a:r>
            <a:r>
              <a:rPr>
                <a:solidFill>
                  <a:srgbClr val="FF0000"/>
                </a:solidFill>
              </a:rPr>
              <a:t>sprinkle it on the mercy seat and before the mercy seat. </a:t>
            </a:r>
            <a:r>
              <a:t>16 </a:t>
            </a:r>
            <a:r>
              <a:rPr b="0"/>
              <a:t>So he shall make atonement for the Holy </a:t>
            </a:r>
            <a:r>
              <a:rPr b="0" i="1"/>
              <a:t>Place</a:t>
            </a:r>
            <a:r>
              <a:rPr b="0"/>
              <a:t>, because </a:t>
            </a:r>
            <a:r>
              <a:rPr u="sng">
                <a:solidFill>
                  <a:srgbClr val="FF0000"/>
                </a:solidFill>
              </a:rPr>
              <a:t>of the uncleanness</a:t>
            </a:r>
            <a:r>
              <a:rPr b="0"/>
              <a:t> of the children of Israel, and because </a:t>
            </a:r>
            <a:r>
              <a:rPr u="sng">
                <a:solidFill>
                  <a:srgbClr val="FF0000"/>
                </a:solidFill>
              </a:rPr>
              <a:t>of their transgres</a:t>
            </a:r>
            <a:r>
              <a:rPr b="0"/>
              <a:t>sions, for </a:t>
            </a:r>
            <a:r>
              <a:rPr u="sng">
                <a:solidFill>
                  <a:srgbClr val="FF0000"/>
                </a:solidFill>
              </a:rPr>
              <a:t>all their sins</a:t>
            </a:r>
            <a:r>
              <a:rPr b="0"/>
              <a:t>; and so he shall do for the </a:t>
            </a:r>
            <a:r>
              <a:rPr u="sng">
                <a:solidFill>
                  <a:srgbClr val="FF0000"/>
                </a:solidFill>
              </a:rPr>
              <a:t>tabernacle of meeting which remains among them in the midst of their uncleanness</a:t>
            </a:r>
            <a:r>
              <a:rPr b="0"/>
              <a:t>. Lev 16:15,16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Sunday Theotokia (Part 3)</a:t>
            </a:r>
          </a:p>
        </p:txBody>
      </p:sp>
      <p:sp>
        <p:nvSpPr>
          <p:cNvPr id="277" name="Shape 277"/>
          <p:cNvSpPr/>
          <p:nvPr>
            <p:ph type="body" idx="1"/>
          </p:nvPr>
        </p:nvSpPr>
        <p:spPr>
          <a:xfrm>
            <a:off x="457198" y="2209800"/>
            <a:ext cx="7798199" cy="4211581"/>
          </a:xfrm>
          <a:prstGeom prst="rect">
            <a:avLst/>
          </a:prstGeom>
        </p:spPr>
        <p:txBody>
          <a:bodyPr/>
          <a:lstStyle/>
          <a:p>
            <a: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</a:t>
            </a:r>
            <a:r>
              <a:rPr b="1" u="sng">
                <a:solidFill>
                  <a:srgbClr val="FF0000"/>
                </a:solidFill>
              </a:rPr>
              <a:t>mercy seat</a:t>
            </a:r>
            <a:r>
              <a:t>, was overshadowed by, the forged Cherubim, from all sides. </a:t>
            </a:r>
          </a:p>
          <a:p>
            <a:pPr>
              <a:defRPr b="1" sz="32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Was a symbol of God the Word</a:t>
            </a:r>
            <a:r>
              <a:rPr b="0" u="none">
                <a:solidFill>
                  <a:srgbClr val="333333"/>
                </a:solidFill>
              </a:rPr>
              <a:t>, who was incarnate, of you without change, O undefiled.</a:t>
            </a:r>
            <a:endParaRPr b="0" u="none">
              <a:solidFill>
                <a:srgbClr val="333333"/>
              </a:solidFill>
            </a:endParaRPr>
          </a:p>
          <a:p>
            <a:pPr>
              <a:defRPr b="1" sz="32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 became the purification, of our sins, and the forgiveness, of our iniquities.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6. He puts me in a New place </a:t>
            </a:r>
          </a:p>
        </p:txBody>
      </p:sp>
      <p:sp>
        <p:nvSpPr>
          <p:cNvPr id="280" name="Shape 280"/>
          <p:cNvSpPr/>
          <p:nvPr>
            <p:ph type="body" idx="1"/>
          </p:nvPr>
        </p:nvSpPr>
        <p:spPr>
          <a:xfrm>
            <a:off x="457198" y="2209800"/>
            <a:ext cx="7604163" cy="4352711"/>
          </a:xfrm>
          <a:prstGeom prst="rect">
            <a:avLst/>
          </a:prstGeom>
        </p:spPr>
        <p:txBody>
          <a:bodyPr/>
          <a:lstStyle/>
          <a:p>
            <a:pPr algn="ctr">
              <a:defRPr b="1"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29 </a:t>
            </a:r>
            <a:r>
              <a:rPr b="0"/>
              <a:t>“So Aaron shall </a:t>
            </a:r>
            <a:r>
              <a:rPr u="sng">
                <a:solidFill>
                  <a:srgbClr val="FF0000"/>
                </a:solidFill>
              </a:rPr>
              <a:t>bear the names of the sons of Israel </a:t>
            </a:r>
            <a:r>
              <a:rPr b="0"/>
              <a:t>on the breastplate of judgment </a:t>
            </a:r>
            <a:r>
              <a:rPr u="sng">
                <a:solidFill>
                  <a:srgbClr val="FF0000"/>
                </a:solidFill>
              </a:rPr>
              <a:t>over his heart, when he goes into the holy </a:t>
            </a:r>
            <a:r>
              <a:rPr i="1" u="sng">
                <a:solidFill>
                  <a:srgbClr val="FF0000"/>
                </a:solidFill>
              </a:rPr>
              <a:t>place</a:t>
            </a:r>
            <a:r>
              <a:rPr b="0" i="1"/>
              <a:t>,</a:t>
            </a:r>
            <a:r>
              <a:rPr b="0"/>
              <a:t> as a memorial before the Lord continually. </a:t>
            </a:r>
            <a:r>
              <a:t>30 </a:t>
            </a:r>
            <a:r>
              <a:rPr b="0"/>
              <a:t>And you shall put in the breastplate of judgment the Urim and the Thummim, and </a:t>
            </a:r>
            <a:r>
              <a:rPr u="sng">
                <a:solidFill>
                  <a:srgbClr val="FF0000"/>
                </a:solidFill>
              </a:rPr>
              <a:t>they shall be over Aaron’s heart when he goes in before the Lord</a:t>
            </a:r>
            <a:r>
              <a:rPr b="0"/>
              <a:t>. So Aaron shall bear the judgment of the children of Israel </a:t>
            </a:r>
            <a:r>
              <a:rPr u="sng">
                <a:solidFill>
                  <a:srgbClr val="FF0000"/>
                </a:solidFill>
              </a:rPr>
              <a:t>over his heart before the Lord continually</a:t>
            </a:r>
            <a:r>
              <a:rPr b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xfrm>
            <a:off x="457198" y="342900"/>
            <a:ext cx="6508378" cy="1143000"/>
          </a:xfrm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7. He is designing even the workers </a:t>
            </a:r>
          </a:p>
        </p:txBody>
      </p:sp>
      <p:sp>
        <p:nvSpPr>
          <p:cNvPr id="283" name="Shape 283"/>
          <p:cNvSpPr/>
          <p:nvPr>
            <p:ph type="body" idx="1"/>
          </p:nvPr>
        </p:nvSpPr>
        <p:spPr>
          <a:xfrm>
            <a:off x="457198" y="1817039"/>
            <a:ext cx="7868758" cy="4727831"/>
          </a:xfrm>
          <a:prstGeom prst="rect">
            <a:avLst/>
          </a:prstGeom>
        </p:spPr>
        <p:txBody>
          <a:bodyPr/>
          <a:lstStyle/>
          <a:p>
            <a: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Then the Lord spoke to Moses, saying: </a:t>
            </a:r>
            <a:r>
              <a:rPr b="1"/>
              <a:t>2 </a:t>
            </a:r>
            <a:r>
              <a:t>“See, </a:t>
            </a:r>
            <a:r>
              <a:rPr b="1" u="sng">
                <a:solidFill>
                  <a:srgbClr val="FF0000"/>
                </a:solidFill>
              </a:rPr>
              <a:t>I have called by name Bezalel the son of Uri</a:t>
            </a:r>
            <a:r>
              <a:t>, the son of Hur, of the </a:t>
            </a:r>
            <a:r>
              <a:rPr b="1" u="sng">
                <a:solidFill>
                  <a:srgbClr val="FF0000"/>
                </a:solidFill>
              </a:rPr>
              <a:t>tribe of Judah</a:t>
            </a:r>
            <a:r>
              <a:t>. </a:t>
            </a:r>
            <a:r>
              <a:rPr b="1"/>
              <a:t>3 </a:t>
            </a:r>
            <a:r>
              <a:t>And </a:t>
            </a:r>
            <a:r>
              <a:rPr b="1" u="sng">
                <a:solidFill>
                  <a:srgbClr val="FF0000"/>
                </a:solidFill>
              </a:rPr>
              <a:t>I have filled him with </a:t>
            </a:r>
            <a:r>
              <a:rPr b="1" baseline="30000" u="sng">
                <a:solidFill>
                  <a:srgbClr val="0000FF"/>
                </a:solidFill>
              </a:rPr>
              <a:t>1</a:t>
            </a:r>
            <a:r>
              <a:rPr b="1" u="sng">
                <a:solidFill>
                  <a:srgbClr val="FF0000"/>
                </a:solidFill>
              </a:rPr>
              <a:t> the Spirit of God, in      </a:t>
            </a:r>
            <a:r>
              <a:rPr b="1" baseline="30000" u="sng">
                <a:solidFill>
                  <a:srgbClr val="0000FF"/>
                </a:solidFill>
              </a:rPr>
              <a:t>2</a:t>
            </a:r>
            <a:r>
              <a:rPr b="1" u="sng">
                <a:solidFill>
                  <a:srgbClr val="FF0000"/>
                </a:solidFill>
              </a:rPr>
              <a:t> wisdom, in </a:t>
            </a:r>
            <a:r>
              <a:rPr b="1" baseline="30000" sz="3200" u="sng">
                <a:solidFill>
                  <a:srgbClr val="0000FF"/>
                </a:solidFill>
              </a:rPr>
              <a:t>3</a:t>
            </a:r>
            <a:r>
              <a:rPr b="1" u="sng">
                <a:solidFill>
                  <a:srgbClr val="FF0000"/>
                </a:solidFill>
              </a:rPr>
              <a:t> understanding, in </a:t>
            </a:r>
            <a:r>
              <a:rPr b="1" baseline="30000" u="sng">
                <a:solidFill>
                  <a:srgbClr val="0000FF"/>
                </a:solidFill>
              </a:rPr>
              <a:t>4</a:t>
            </a:r>
            <a:r>
              <a:rPr b="1" u="sng">
                <a:solidFill>
                  <a:srgbClr val="FF0000"/>
                </a:solidFill>
              </a:rPr>
              <a:t> knowledge, and in </a:t>
            </a:r>
            <a:r>
              <a:rPr b="1" baseline="30000" u="sng">
                <a:solidFill>
                  <a:srgbClr val="0000FF"/>
                </a:solidFill>
              </a:rPr>
              <a:t>5 </a:t>
            </a:r>
            <a:r>
              <a:rPr b="1" u="sng">
                <a:solidFill>
                  <a:srgbClr val="FF0000"/>
                </a:solidFill>
              </a:rPr>
              <a:t>all </a:t>
            </a:r>
            <a:r>
              <a:rPr b="1" i="1" u="sng">
                <a:solidFill>
                  <a:srgbClr val="FF0000"/>
                </a:solidFill>
              </a:rPr>
              <a:t>manner of</a:t>
            </a:r>
            <a:r>
              <a:rPr b="1" u="sng">
                <a:solidFill>
                  <a:srgbClr val="FF0000"/>
                </a:solidFill>
              </a:rPr>
              <a:t> workmanship</a:t>
            </a:r>
            <a:r>
              <a:t>, </a:t>
            </a:r>
            <a:r>
              <a:rPr b="1"/>
              <a:t>4 </a:t>
            </a:r>
            <a:r>
              <a:t>to design artistic works, to work in gold, in silver, in bronze, </a:t>
            </a:r>
            <a:r>
              <a:rPr b="1"/>
              <a:t>5 </a:t>
            </a:r>
            <a:r>
              <a:t>in cutting jewels for setting, in carving wood, and to work in all </a:t>
            </a:r>
            <a:r>
              <a:rPr i="1"/>
              <a:t>manner of</a:t>
            </a:r>
            <a:r>
              <a:t> workmanship. EX 31:1-5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xfrm>
            <a:off x="474838" y="667423"/>
            <a:ext cx="6508378" cy="1143000"/>
          </a:xfrm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7. What is going on now and what are we waiting for ?</a:t>
            </a:r>
          </a:p>
        </p:txBody>
      </p:sp>
      <p:pic>
        <p:nvPicPr>
          <p:cNvPr id="286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2676" y="2928431"/>
            <a:ext cx="4101079" cy="3075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3227" y="3774537"/>
            <a:ext cx="3717502" cy="2778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02621" y="1833149"/>
            <a:ext cx="3625600" cy="2190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title"/>
          </p:nvPr>
        </p:nvSpPr>
        <p:spPr>
          <a:xfrm>
            <a:off x="457198" y="342900"/>
            <a:ext cx="6508378" cy="1143000"/>
          </a:xfrm>
          <a:prstGeom prst="rect">
            <a:avLst/>
          </a:prstGeom>
        </p:spPr>
        <p:txBody>
          <a:bodyPr/>
          <a:lstStyle/>
          <a:p>
            <a: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Tabernacled = </a:t>
            </a:r>
            <a:r>
              <a:t>σκηνόω</a:t>
            </a:r>
          </a:p>
        </p:txBody>
      </p:sp>
      <p:sp>
        <p:nvSpPr>
          <p:cNvPr id="291" name="Shape 291"/>
          <p:cNvSpPr/>
          <p:nvPr>
            <p:ph type="body" idx="1"/>
          </p:nvPr>
        </p:nvSpPr>
        <p:spPr>
          <a:xfrm>
            <a:off x="457198" y="2209800"/>
            <a:ext cx="8062794" cy="4370352"/>
          </a:xfrm>
          <a:prstGeom prst="rect">
            <a:avLst/>
          </a:prstGeom>
        </p:spPr>
        <p:txBody>
          <a:bodyPr/>
          <a:lstStyle/>
          <a:p>
            <a:pPr algn="ctr">
              <a:defRPr b="1" sz="2400"/>
            </a:pPr>
            <a:r>
              <a:t> </a:t>
            </a:r>
            <a:r>
              <a:rPr b="0" sz="4400">
                <a:latin typeface="Times New Roman"/>
                <a:ea typeface="Times New Roman"/>
                <a:cs typeface="Times New Roman"/>
                <a:sym typeface="Times New Roman"/>
              </a:rPr>
              <a:t>And the </a:t>
            </a:r>
            <a:r>
              <a:rPr sz="44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</a:t>
            </a:r>
            <a:r>
              <a:rPr b="0" sz="4400">
                <a:latin typeface="Times New Roman"/>
                <a:ea typeface="Times New Roman"/>
                <a:cs typeface="Times New Roman"/>
                <a:sym typeface="Times New Roman"/>
              </a:rPr>
              <a:t> was made flesh, and </a:t>
            </a:r>
            <a:r>
              <a:rPr sz="44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tabernacled</a:t>
            </a:r>
            <a:r>
              <a:rPr b="0" sz="4400">
                <a:latin typeface="Times New Roman"/>
                <a:ea typeface="Times New Roman"/>
                <a:cs typeface="Times New Roman"/>
                <a:sym typeface="Times New Roman"/>
              </a:rPr>
              <a:t>  among us, (and we beheld his glory, the glory as of the only begotten of the Father,) full of grace and truth.  Jn 1:14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4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St. Cyril of Alexandria</a:t>
            </a:r>
          </a:p>
        </p:txBody>
      </p:sp>
      <p:sp>
        <p:nvSpPr>
          <p:cNvPr id="294" name="Shape 294"/>
          <p:cNvSpPr/>
          <p:nvPr>
            <p:ph type="body" idx="1"/>
          </p:nvPr>
        </p:nvSpPr>
        <p:spPr>
          <a:xfrm>
            <a:off x="457198" y="2209800"/>
            <a:ext cx="7833480" cy="4211581"/>
          </a:xfrm>
          <a:prstGeom prst="rect">
            <a:avLst/>
          </a:prstGeom>
        </p:spPr>
        <p:txBody>
          <a:bodyPr/>
          <a:lstStyle/>
          <a:p>
            <a:pPr algn="ctr"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“Only if it is one and the same Christ who is consubstantial with the Father and with men can He save us, </a:t>
            </a:r>
            <a:r>
              <a:rPr b="1" u="sng">
                <a:solidFill>
                  <a:srgbClr val="FF0000"/>
                </a:solidFill>
              </a:rPr>
              <a:t>for the meeting ground between God and man is Flesh and Christ</a:t>
            </a:r>
            <a:r>
              <a:t>.”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type="title"/>
          </p:nvPr>
        </p:nvSpPr>
        <p:spPr>
          <a:xfrm>
            <a:off x="457198" y="131206"/>
            <a:ext cx="6508378" cy="1143000"/>
          </a:xfrm>
          <a:prstGeom prst="rect">
            <a:avLst/>
          </a:prstGeom>
        </p:spPr>
        <p:txBody>
          <a:bodyPr/>
          <a:lstStyle>
            <a:lvl1pPr algn="ctr">
              <a:defRPr b="1" sz="4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true tabernacle</a:t>
            </a:r>
          </a:p>
        </p:txBody>
      </p:sp>
      <p:sp>
        <p:nvSpPr>
          <p:cNvPr id="297" name="Shape 297"/>
          <p:cNvSpPr/>
          <p:nvPr>
            <p:ph type="body" idx="1"/>
          </p:nvPr>
        </p:nvSpPr>
        <p:spPr>
          <a:xfrm>
            <a:off x="457198" y="1490555"/>
            <a:ext cx="8309752" cy="4370353"/>
          </a:xfrm>
          <a:prstGeom prst="rect">
            <a:avLst/>
          </a:prstGeom>
        </p:spPr>
        <p:txBody>
          <a:bodyPr/>
          <a:lstStyle/>
          <a:p>
            <a:pPr marL="217170" indent="-217170" algn="ctr" defTabSz="868680">
              <a:spcBef>
                <a:spcPts val="1700"/>
              </a:spcBef>
              <a:defRPr sz="285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minister of the sanctuary, and of </a:t>
            </a:r>
            <a:r>
              <a:rPr b="1" u="sng">
                <a:solidFill>
                  <a:srgbClr val="FFD491"/>
                </a:solidFill>
              </a:rPr>
              <a:t>the true </a:t>
            </a:r>
            <a:r>
              <a:rPr b="1" u="sng">
                <a:solidFill>
                  <a:srgbClr val="FF0000"/>
                </a:solidFill>
              </a:rPr>
              <a:t>tabernacle</a:t>
            </a:r>
            <a:r>
              <a:t>, which </a:t>
            </a:r>
            <a:r>
              <a:rPr b="1" u="sng">
                <a:solidFill>
                  <a:srgbClr val="FF0000"/>
                </a:solidFill>
              </a:rPr>
              <a:t>the Lord pitched, and not man</a:t>
            </a:r>
            <a:r>
              <a:t>. Heb 8:2</a:t>
            </a:r>
          </a:p>
          <a:p>
            <a:pPr marL="217170" indent="-217170" algn="ctr" defTabSz="868680">
              <a:spcBef>
                <a:spcPts val="1700"/>
              </a:spcBef>
              <a:defRPr b="1" sz="285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23 </a:t>
            </a:r>
            <a:r>
              <a:rPr b="0"/>
              <a:t>It was therefore necessary that the patterns of things </a:t>
            </a:r>
            <a:r>
              <a:rPr u="sng">
                <a:solidFill>
                  <a:srgbClr val="FF0000"/>
                </a:solidFill>
              </a:rPr>
              <a:t>in the heavens </a:t>
            </a:r>
            <a:r>
              <a:rPr b="0"/>
              <a:t>should be purified with these; but the heavenly things themselves with better sacrifices than these. For Christ is not entered into </a:t>
            </a:r>
            <a:r>
              <a:rPr u="sng">
                <a:solidFill>
                  <a:srgbClr val="FF0000"/>
                </a:solidFill>
              </a:rPr>
              <a:t>the holy places</a:t>
            </a:r>
            <a:r>
              <a:rPr b="0"/>
              <a:t> made with hands, which are the figures of the true; but into heaven itself, now </a:t>
            </a:r>
            <a:r>
              <a:rPr u="sng">
                <a:solidFill>
                  <a:srgbClr val="FF0000"/>
                </a:solidFill>
              </a:rPr>
              <a:t>to appear in the presence of God for us</a:t>
            </a:r>
            <a:r>
              <a:rPr b="0"/>
              <a:t>: Heb 9:23,24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title"/>
          </p:nvPr>
        </p:nvSpPr>
        <p:spPr>
          <a:xfrm>
            <a:off x="457198" y="342900"/>
            <a:ext cx="6508378" cy="1143000"/>
          </a:xfrm>
          <a:prstGeom prst="rect">
            <a:avLst/>
          </a:prstGeom>
        </p:spPr>
        <p:txBody>
          <a:bodyPr/>
          <a:lstStyle>
            <a:lvl1pPr algn="ctr">
              <a:defRPr b="1" sz="4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 Cyril the great</a:t>
            </a:r>
          </a:p>
        </p:txBody>
      </p:sp>
      <p:sp>
        <p:nvSpPr>
          <p:cNvPr id="300" name="Shape 300"/>
          <p:cNvSpPr/>
          <p:nvPr>
            <p:ph type="body" idx="1"/>
          </p:nvPr>
        </p:nvSpPr>
        <p:spPr>
          <a:xfrm>
            <a:off x="0" y="2028733"/>
            <a:ext cx="9144000" cy="4516137"/>
          </a:xfrm>
          <a:prstGeom prst="rect">
            <a:avLst/>
          </a:prstGeom>
        </p:spPr>
        <p:txBody>
          <a:bodyPr/>
          <a:lstStyle/>
          <a:p>
            <a:pPr algn="ctr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expression, however, ‘the Word was made flesh’ [John 1:14], can mean nothing else but that </a:t>
            </a:r>
            <a:r>
              <a:rPr b="1" u="sng">
                <a:solidFill>
                  <a:srgbClr val="FF0000"/>
                </a:solidFill>
              </a:rPr>
              <a:t>he partook of flesh and blood like to us; he made our body his own, and came forth man from a woman, not casting off his existence as God, or his generation of God the Father,</a:t>
            </a:r>
            <a:r>
              <a:t> but even in taking to himself flesh remaining what he was.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457198" y="342900"/>
            <a:ext cx="6508378" cy="1143000"/>
          </a:xfrm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Points to be covered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xfrm>
            <a:off x="457198" y="1993451"/>
            <a:ext cx="8309752" cy="460434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A Story</a:t>
            </a:r>
          </a:p>
          <a:p>
            <a:pPr marL="457200" indent="-457200">
              <a:lnSpc>
                <a:spcPct val="90000"/>
              </a:lnSpc>
              <a:buFontTx/>
              <a:buAutoNum type="circleNumDbPlain" startAt="1"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Starts with Synergy</a:t>
            </a:r>
          </a:p>
          <a:p>
            <a:pPr marL="457200" indent="-457200">
              <a:lnSpc>
                <a:spcPct val="90000"/>
              </a:lnSpc>
              <a:buFontTx/>
              <a:buAutoNum type="circleNumDbPlain" startAt="1"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 is the designer </a:t>
            </a:r>
          </a:p>
          <a:p>
            <a:pPr marL="457200" indent="-457200">
              <a:lnSpc>
                <a:spcPct val="90000"/>
              </a:lnSpc>
              <a:buFontTx/>
              <a:buAutoNum type="circleNumDbPlain" startAt="1"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 builds from inside out</a:t>
            </a:r>
          </a:p>
          <a:p>
            <a:pPr marL="457200" indent="-457200">
              <a:lnSpc>
                <a:spcPct val="90000"/>
              </a:lnSpc>
              <a:buFontTx/>
              <a:buAutoNum type="circleNumDbPlain" startAt="1"/>
              <a:defRPr b="1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 is building you while you are rebellious </a:t>
            </a:r>
          </a:p>
          <a:p>
            <a:pPr marL="457200" indent="-457200">
              <a:lnSpc>
                <a:spcPct val="90000"/>
              </a:lnSpc>
              <a:buFontTx/>
              <a:buAutoNum type="circleNumDbPlain" startAt="1"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 knows my weakness</a:t>
            </a:r>
          </a:p>
          <a:p>
            <a:pPr marL="457200" indent="-457200">
              <a:lnSpc>
                <a:spcPct val="90000"/>
              </a:lnSpc>
              <a:buFontTx/>
              <a:buAutoNum type="circleNumDbPlain" startAt="1"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 is designing even the workers </a:t>
            </a:r>
          </a:p>
          <a:p>
            <a:pPr marL="457200" indent="-457200">
              <a:lnSpc>
                <a:spcPct val="90000"/>
              </a:lnSpc>
              <a:buFontTx/>
              <a:buAutoNum type="circleNumDbPlain" startAt="1"/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7. What is going on now and what are we waiting for 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heavenly Tabernacle</a:t>
            </a:r>
          </a:p>
        </p:txBody>
      </p:sp>
      <p:sp>
        <p:nvSpPr>
          <p:cNvPr id="303" name="Shape 303"/>
          <p:cNvSpPr/>
          <p:nvPr>
            <p:ph type="body" idx="1"/>
          </p:nvPr>
        </p:nvSpPr>
        <p:spPr>
          <a:xfrm>
            <a:off x="457198" y="2209800"/>
            <a:ext cx="7833480" cy="4282146"/>
          </a:xfrm>
          <a:prstGeom prst="rect">
            <a:avLst/>
          </a:prstGeom>
        </p:spPr>
        <p:txBody>
          <a:bodyPr/>
          <a:lstStyle/>
          <a:p>
            <a:pPr algn="ctr">
              <a:defRPr b="1"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  <a:r>
              <a:rPr u="sng">
                <a:solidFill>
                  <a:srgbClr val="FF0000"/>
                </a:solidFill>
              </a:rPr>
              <a:t>And I heard a great voice out of heaven </a:t>
            </a:r>
            <a:r>
              <a:t>saying, Behold, </a:t>
            </a:r>
            <a:r>
              <a:rPr u="sng">
                <a:solidFill>
                  <a:srgbClr val="FF0000"/>
                </a:solidFill>
              </a:rPr>
              <a:t>the tabernacle </a:t>
            </a:r>
            <a:r>
              <a:t>of God is with men, and </a:t>
            </a:r>
            <a:r>
              <a:rPr u="sng">
                <a:solidFill>
                  <a:srgbClr val="FF0000"/>
                </a:solidFill>
              </a:rPr>
              <a:t>he will dwell with them, and they shall be his people, and God himself shall be with them, and be their God</a:t>
            </a:r>
            <a:r>
              <a:t>. Rev 21:3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St. Athanasius of Alexandria</a:t>
            </a:r>
            <a:r>
              <a:rPr b="0"/>
              <a:t> </a:t>
            </a:r>
          </a:p>
        </p:txBody>
      </p:sp>
      <p:sp>
        <p:nvSpPr>
          <p:cNvPr id="306" name="Shape 306"/>
          <p:cNvSpPr/>
          <p:nvPr>
            <p:ph type="body" idx="1"/>
          </p:nvPr>
        </p:nvSpPr>
        <p:spPr>
          <a:xfrm>
            <a:off x="457198" y="2209799"/>
            <a:ext cx="8062795" cy="4387994"/>
          </a:xfrm>
          <a:prstGeom prst="rect">
            <a:avLst/>
          </a:prstGeom>
        </p:spPr>
        <p:txBody>
          <a:bodyPr/>
          <a:lstStyle/>
          <a:p>
            <a:pPr algn="ctr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“O noble Virgin, truly you are greater than any other greatness. For who is your equal in greatness, </a:t>
            </a:r>
            <a:r>
              <a:rPr b="1" u="sng">
                <a:solidFill>
                  <a:srgbClr val="FF0000"/>
                </a:solidFill>
              </a:rPr>
              <a:t>O dwelling place of God the Word</a:t>
            </a:r>
            <a:r>
              <a:t>? To whom among all creatures shall I compare you, O Virgin? You are greater than them all </a:t>
            </a:r>
            <a:r>
              <a:rPr b="1" u="sng">
                <a:solidFill>
                  <a:srgbClr val="FF0000"/>
                </a:solidFill>
              </a:rPr>
              <a:t>O (Ark of the) Covenant</a:t>
            </a:r>
            <a:r>
              <a:rPr b="1"/>
              <a:t>, </a:t>
            </a:r>
            <a:r>
              <a:rPr b="1" u="sng">
                <a:solidFill>
                  <a:srgbClr val="FF0000"/>
                </a:solidFill>
              </a:rPr>
              <a:t>clothed with purity instead of gold! You are the Ark in which is found the golden vessel containing the true manna</a:t>
            </a:r>
            <a:r>
              <a:t>, that is, the flesh in which Divinity resides.” </a:t>
            </a:r>
            <a:r>
              <a:rPr b="1" u="sng">
                <a:solidFill>
                  <a:srgbClr val="0000FF"/>
                </a:solidFill>
              </a:rPr>
              <a:t>Homily of the Papyrus of Turin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xfrm>
            <a:off x="457198" y="342900"/>
            <a:ext cx="6508378" cy="1143000"/>
          </a:xfrm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Doctor’s warning</a:t>
            </a:r>
          </a:p>
        </p:txBody>
      </p:sp>
      <p:sp>
        <p:nvSpPr>
          <p:cNvPr id="222" name="Shape 222"/>
          <p:cNvSpPr/>
          <p:nvPr>
            <p:ph type="body" idx="1"/>
          </p:nvPr>
        </p:nvSpPr>
        <p:spPr>
          <a:xfrm>
            <a:off x="457198" y="1746475"/>
            <a:ext cx="8203914" cy="4816037"/>
          </a:xfrm>
          <a:prstGeom prst="rect">
            <a:avLst/>
          </a:prstGeom>
        </p:spPr>
        <p:txBody>
          <a:bodyPr/>
          <a:lstStyle/>
          <a:p>
            <a:pPr algn="ctr"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You," said the doctor to the patient, "are in terrible shape. You've got to do something about it. First, </a:t>
            </a:r>
            <a:r>
              <a:rPr b="1" u="sng">
                <a:solidFill>
                  <a:srgbClr val="FF0000"/>
                </a:solidFill>
              </a:rPr>
              <a:t>tell your wife </a:t>
            </a:r>
            <a:r>
              <a:t>to cook more nutritious meals. Stop working like a dog. Also, </a:t>
            </a:r>
            <a:r>
              <a:rPr b="1" u="sng">
                <a:solidFill>
                  <a:srgbClr val="FF0000"/>
                </a:solidFill>
              </a:rPr>
              <a:t>inform your wife </a:t>
            </a:r>
            <a:r>
              <a:t>you're going to make a budget, and she has to stick to it. And </a:t>
            </a:r>
            <a:r>
              <a:rPr b="1" i="1">
                <a:solidFill>
                  <a:srgbClr val="FF0000"/>
                </a:solidFill>
              </a:rPr>
              <a:t>have her keep</a:t>
            </a:r>
            <a:r>
              <a:t> the kids off your back so you can relax. Unless there are some changes like that in your life, </a:t>
            </a:r>
            <a:r>
              <a:rPr b="1">
                <a:solidFill>
                  <a:srgbClr val="FF0000"/>
                </a:solidFill>
              </a:rPr>
              <a:t>you'll probably be dead in a month</a:t>
            </a:r>
            <a:r>
              <a:t>.”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xfrm>
            <a:off x="457198" y="342900"/>
            <a:ext cx="6508378" cy="1143000"/>
          </a:xfrm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Doctor’s warning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xfrm>
            <a:off x="457198" y="1834680"/>
            <a:ext cx="7974598" cy="4621984"/>
          </a:xfrm>
          <a:prstGeom prst="rect">
            <a:avLst/>
          </a:prstGeom>
        </p:spPr>
        <p:txBody>
          <a:bodyPr/>
          <a:lstStyle/>
          <a:p>
            <a: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"Doc," the patient said, "this would sound more official coming from you. Could you please call my wife and give her those instructions?”</a:t>
            </a:r>
          </a:p>
          <a:p>
            <a:pPr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When the fellow got home, his wife rushed to him. "</a:t>
            </a:r>
            <a:r>
              <a:rPr>
                <a:solidFill>
                  <a:srgbClr val="FF0000"/>
                </a:solidFill>
              </a:rPr>
              <a:t>I talked to your doctor</a:t>
            </a:r>
            <a:r>
              <a:t>," </a:t>
            </a:r>
          </a:p>
          <a:p>
            <a:pPr algn="ctr">
              <a:defRPr b="1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she wailed. "Poor man, you've only got thirty days to live."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xfrm>
            <a:off x="457198" y="172605"/>
            <a:ext cx="6508378" cy="799843"/>
          </a:xfrm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Tabernacle </a:t>
            </a:r>
          </a:p>
        </p:txBody>
      </p:sp>
      <p:pic>
        <p:nvPicPr>
          <p:cNvPr id="22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31530"/>
            <a:ext cx="9144000" cy="5526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457198" y="382969"/>
            <a:ext cx="6508378" cy="874331"/>
          </a:xfrm>
          <a:prstGeom prst="rect">
            <a:avLst/>
          </a:prstGeom>
        </p:spPr>
        <p:txBody>
          <a:bodyPr/>
          <a:lstStyle>
            <a:lvl1pPr algn="ctr">
              <a:defRPr b="1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Tabernacle </a:t>
            </a:r>
          </a:p>
        </p:txBody>
      </p:sp>
      <p:pic>
        <p:nvPicPr>
          <p:cNvPr id="231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1451352"/>
            <a:ext cx="8329050" cy="433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44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1. It Starts with Synergy</a:t>
            </a:r>
          </a:p>
        </p:txBody>
      </p:sp>
      <p:sp>
        <p:nvSpPr>
          <p:cNvPr id="234" name="Shape 2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Then the Lord spoke to Moses, saying:</a:t>
            </a:r>
            <a:r>
              <a:rPr b="1"/>
              <a:t> </a:t>
            </a:r>
            <a:r>
              <a:t>“Speak to the children of Israel, that </a:t>
            </a:r>
            <a:r>
              <a:rPr b="1" u="sng">
                <a:solidFill>
                  <a:srgbClr val="FF0000"/>
                </a:solidFill>
              </a:rPr>
              <a:t>they bring Me </a:t>
            </a:r>
            <a:r>
              <a:t>an offering. From everyone who gives </a:t>
            </a:r>
            <a:r>
              <a:rPr b="1">
                <a:solidFill>
                  <a:srgbClr val="FF0000"/>
                </a:solidFill>
              </a:rPr>
              <a:t>it willingly with his heart you shall take My offering</a:t>
            </a:r>
            <a:r>
              <a:t>. Ex 25:1,2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1" sz="32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Gave themselves first to the Lord</a:t>
            </a:r>
          </a:p>
        </p:txBody>
      </p:sp>
      <p:sp>
        <p:nvSpPr>
          <p:cNvPr id="237" name="Shape 237"/>
          <p:cNvSpPr/>
          <p:nvPr>
            <p:ph type="body" idx="1"/>
          </p:nvPr>
        </p:nvSpPr>
        <p:spPr>
          <a:xfrm>
            <a:off x="308242" y="2209800"/>
            <a:ext cx="8389975" cy="4365530"/>
          </a:xfrm>
          <a:prstGeom prst="rect">
            <a:avLst/>
          </a:prstGeom>
        </p:spPr>
        <p:txBody>
          <a:bodyPr/>
          <a:lstStyle/>
          <a:p>
            <a:pPr algn="ctr"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Moreover, brethren, we make known to you the grace of God bestowed on the churches of Macedonia: </a:t>
            </a:r>
            <a:r>
              <a:rPr b="1"/>
              <a:t>2 </a:t>
            </a:r>
            <a:r>
              <a:t>that in a great trial of affliction </a:t>
            </a:r>
            <a:r>
              <a:rPr b="1" u="sng">
                <a:solidFill>
                  <a:srgbClr val="FF0000"/>
                </a:solidFill>
              </a:rPr>
              <a:t>the abundance of their joy and their deep poverty abounded in the riches of their liberality</a:t>
            </a:r>
            <a:r>
              <a:t>. </a:t>
            </a:r>
            <a:r>
              <a:rPr b="1"/>
              <a:t>3 </a:t>
            </a:r>
            <a:r>
              <a:t>For I bear witness that according to </a:t>
            </a:r>
            <a:r>
              <a:rPr i="1"/>
              <a:t>their</a:t>
            </a:r>
            <a:r>
              <a:t> ability, yes</a:t>
            </a:r>
            <a:r>
              <a:rPr b="1" u="sng">
                <a:solidFill>
                  <a:srgbClr val="FF0000"/>
                </a:solidFill>
              </a:rPr>
              <a:t>, and beyond </a:t>
            </a:r>
            <a:r>
              <a:rPr b="1" i="1" u="sng">
                <a:solidFill>
                  <a:srgbClr val="FF0000"/>
                </a:solidFill>
              </a:rPr>
              <a:t>their</a:t>
            </a:r>
            <a:r>
              <a:rPr b="1" u="sng">
                <a:solidFill>
                  <a:srgbClr val="FF0000"/>
                </a:solidFill>
              </a:rPr>
              <a:t> ability</a:t>
            </a:r>
            <a:r>
              <a:t>, </a:t>
            </a:r>
            <a:r>
              <a:rPr i="1"/>
              <a:t>they </a:t>
            </a:r>
            <a:r>
              <a:rPr b="1" i="1" u="sng">
                <a:solidFill>
                  <a:srgbClr val="FF0000"/>
                </a:solidFill>
              </a:rPr>
              <a:t>were</a:t>
            </a:r>
            <a:r>
              <a:rPr b="1" u="sng">
                <a:solidFill>
                  <a:srgbClr val="FF0000"/>
                </a:solidFill>
              </a:rPr>
              <a:t> freely willing</a:t>
            </a:r>
            <a:r>
              <a:t>, </a:t>
            </a:r>
            <a:r>
              <a:rPr b="1"/>
              <a:t>4 </a:t>
            </a:r>
            <a:r>
              <a:t>imploring us with </a:t>
            </a:r>
            <a:r>
              <a:rPr b="1" u="sng">
                <a:solidFill>
                  <a:srgbClr val="FF0000"/>
                </a:solidFill>
              </a:rPr>
              <a:t>much urgency that we would receive the gift </a:t>
            </a:r>
            <a:r>
              <a:t>and the fellowship of the ministering to the saints. </a:t>
            </a:r>
            <a:r>
              <a:rPr b="1"/>
              <a:t>5 </a:t>
            </a:r>
            <a:r>
              <a:t>And not </a:t>
            </a:r>
            <a:r>
              <a:rPr i="1"/>
              <a:t>only</a:t>
            </a:r>
            <a:r>
              <a:t> as we had hoped, but they </a:t>
            </a:r>
            <a:r>
              <a:rPr b="1" sz="3200" u="sng">
                <a:solidFill>
                  <a:srgbClr val="FF0000"/>
                </a:solidFill>
              </a:rPr>
              <a:t>first gave themselves to the Lord, and </a:t>
            </a:r>
            <a:r>
              <a:rPr b="1" i="1" sz="3200" u="sng">
                <a:solidFill>
                  <a:srgbClr val="FF0000"/>
                </a:solidFill>
              </a:rPr>
              <a:t>then</a:t>
            </a:r>
            <a:r>
              <a:rPr b="1" sz="3200" u="sng">
                <a:solidFill>
                  <a:srgbClr val="FF0000"/>
                </a:solidFill>
              </a:rPr>
              <a:t> to us by the will of God.</a:t>
            </a:r>
            <a:r>
              <a:t> 2 Cor 8:1-5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Plaza">
  <a:themeElements>
    <a:clrScheme name="Plaz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0000FF"/>
      </a:hlink>
      <a:folHlink>
        <a:srgbClr val="FF00FF"/>
      </a:folHlink>
    </a:clrScheme>
    <a:fontScheme name="Plaza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laza">
  <a:themeElements>
    <a:clrScheme name="Plaz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0000FF"/>
      </a:hlink>
      <a:folHlink>
        <a:srgbClr val="FF00FF"/>
      </a:folHlink>
    </a:clrScheme>
    <a:fontScheme name="Plaza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