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0" r:id="rId5"/>
    <p:sldId id="261"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8" r:id="rId19"/>
    <p:sldId id="276" r:id="rId20"/>
    <p:sldId id="277" r:id="rId21"/>
    <p:sldId id="279"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438"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1AD47E03-0B8C-47A0-964F-A45C7A1684EE}" type="datetimeFigureOut">
              <a:rPr lang="en-US" smtClean="0"/>
              <a:t>2/13/2010</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C5A79DEA-AAF1-4BBB-92A1-CEBC182CFC05}" type="slidenum">
              <a:rPr lang="en-US" smtClean="0"/>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AD47E03-0B8C-47A0-964F-A45C7A1684EE}" type="datetimeFigureOut">
              <a:rPr lang="en-US" smtClean="0"/>
              <a:t>2/13/2010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A79DEA-AAF1-4BBB-92A1-CEBC182CFC0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AD47E03-0B8C-47A0-964F-A45C7A1684EE}" type="datetimeFigureOut">
              <a:rPr lang="en-US" smtClean="0"/>
              <a:t>2/13/2010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A79DEA-AAF1-4BBB-92A1-CEBC182CFC0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AD47E03-0B8C-47A0-964F-A45C7A1684EE}" type="datetimeFigureOut">
              <a:rPr lang="en-US" smtClean="0"/>
              <a:t>2/13/2010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A79DEA-AAF1-4BBB-92A1-CEBC182CFC0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AD47E03-0B8C-47A0-964F-A45C7A1684EE}" type="datetimeFigureOut">
              <a:rPr lang="en-US" smtClean="0"/>
              <a:t>2/13/2010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C5A79DEA-AAF1-4BBB-92A1-CEBC182CFC05}"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AD47E03-0B8C-47A0-964F-A45C7A1684EE}" type="datetimeFigureOut">
              <a:rPr lang="en-US" smtClean="0"/>
              <a:t>2/13/2010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A79DEA-AAF1-4BBB-92A1-CEBC182CFC0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AD47E03-0B8C-47A0-964F-A45C7A1684EE}" type="datetimeFigureOut">
              <a:rPr lang="en-US" smtClean="0"/>
              <a:t>2/13/2010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5A79DEA-AAF1-4BBB-92A1-CEBC182CFC0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AD47E03-0B8C-47A0-964F-A45C7A1684EE}" type="datetimeFigureOut">
              <a:rPr lang="en-US" smtClean="0"/>
              <a:t>2/13/2010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5A79DEA-AAF1-4BBB-92A1-CEBC182CFC0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D47E03-0B8C-47A0-964F-A45C7A1684EE}" type="datetimeFigureOut">
              <a:rPr lang="en-US" smtClean="0"/>
              <a:t>2/13/2010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5A79DEA-AAF1-4BBB-92A1-CEBC182CFC0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AD47E03-0B8C-47A0-964F-A45C7A1684EE}" type="datetimeFigureOut">
              <a:rPr lang="en-US" smtClean="0"/>
              <a:t>2/13/2010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A79DEA-AAF1-4BBB-92A1-CEBC182CFC0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AD47E03-0B8C-47A0-964F-A45C7A1684EE}" type="datetimeFigureOut">
              <a:rPr lang="en-US" smtClean="0"/>
              <a:t>2/13/2010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A79DEA-AAF1-4BBB-92A1-CEBC182CFC0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1AD47E03-0B8C-47A0-964F-A45C7A1684EE}" type="datetimeFigureOut">
              <a:rPr lang="en-US" smtClean="0"/>
              <a:t>2/13/2010</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C5A79DEA-AAF1-4BBB-92A1-CEBC182CFC05}"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2030" y="2743200"/>
            <a:ext cx="8229600" cy="1828800"/>
          </a:xfrm>
        </p:spPr>
        <p:txBody>
          <a:bodyPr/>
          <a:lstStyle/>
          <a:p>
            <a:r>
              <a:rPr lang="en-US" dirty="0" smtClean="0"/>
              <a:t>The War is On!</a:t>
            </a:r>
            <a:endParaRPr lang="en-US" dirty="0"/>
          </a:p>
        </p:txBody>
      </p:sp>
      <p:sp>
        <p:nvSpPr>
          <p:cNvPr id="3" name="Subtitle 2"/>
          <p:cNvSpPr>
            <a:spLocks noGrp="1"/>
          </p:cNvSpPr>
          <p:nvPr>
            <p:ph type="subTitle" idx="1"/>
          </p:nvPr>
        </p:nvSpPr>
        <p:spPr>
          <a:xfrm>
            <a:off x="1371600" y="4669302"/>
            <a:ext cx="6400800" cy="1579098"/>
          </a:xfrm>
        </p:spPr>
        <p:txBody>
          <a:bodyPr/>
          <a:lstStyle/>
          <a:p>
            <a:r>
              <a:rPr lang="en-US" dirty="0" smtClean="0"/>
              <a:t>Spiritual Warfare – Part 1</a:t>
            </a:r>
          </a:p>
          <a:p>
            <a:r>
              <a:rPr lang="en-US" dirty="0" smtClean="0"/>
              <a:t>February 14, 2010</a:t>
            </a:r>
            <a:endParaRPr lang="en-US" dirty="0"/>
          </a:p>
        </p:txBody>
      </p:sp>
      <p:pic>
        <p:nvPicPr>
          <p:cNvPr id="4" name="Picture 3" descr="SpiritualWarfare-logo copy.jpg"/>
          <p:cNvPicPr>
            <a:picLocks noChangeAspect="1"/>
          </p:cNvPicPr>
          <p:nvPr/>
        </p:nvPicPr>
        <p:blipFill>
          <a:blip r:embed="rId2" cstate="print"/>
          <a:stretch>
            <a:fillRect/>
          </a:stretch>
        </p:blipFill>
        <p:spPr>
          <a:xfrm>
            <a:off x="2514600" y="228600"/>
            <a:ext cx="4132729" cy="3193472"/>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Kings 6:15-17</a:t>
            </a:r>
            <a:endParaRPr lang="en-US" dirty="0"/>
          </a:p>
        </p:txBody>
      </p:sp>
      <p:sp>
        <p:nvSpPr>
          <p:cNvPr id="3" name="Content Placeholder 2"/>
          <p:cNvSpPr>
            <a:spLocks noGrp="1"/>
          </p:cNvSpPr>
          <p:nvPr>
            <p:ph idx="1"/>
          </p:nvPr>
        </p:nvSpPr>
        <p:spPr>
          <a:xfrm>
            <a:off x="457200" y="1600200"/>
            <a:ext cx="8229600" cy="5257800"/>
          </a:xfrm>
        </p:spPr>
        <p:txBody>
          <a:bodyPr>
            <a:normAutofit/>
          </a:bodyPr>
          <a:lstStyle/>
          <a:p>
            <a:pPr>
              <a:buNone/>
            </a:pPr>
            <a:r>
              <a:rPr lang="en-US" i="1" dirty="0" smtClean="0"/>
              <a:t>	“</a:t>
            </a:r>
            <a:r>
              <a:rPr lang="en-US" i="1" dirty="0" smtClean="0"/>
              <a:t>When the servant of the man of God arose early and went out, there was an army, surrounding the city with horses and chariots. And his servant said to him, “Alas, my master! What shall we do?”  So he answered, “Do not fear, for those who are with us are more than those who are with them.”  And Elisha prayed, and said, “LORD, I pray, open his eyes that he may see.” Then the LORD opened the eyes of the young man, and he saw. And behold, the mountain was full of horses and chariots of fire all around Elisha</a:t>
            </a:r>
            <a:r>
              <a:rPr lang="en-US" i="1" dirty="0" smtClean="0"/>
              <a:t>.”</a:t>
            </a:r>
            <a:endParaRPr lang="en-US" dirty="0" smtClean="0"/>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Daniel </a:t>
            </a:r>
            <a:r>
              <a:rPr lang="en-US" dirty="0" smtClean="0"/>
              <a:t>10:12-13</a:t>
            </a:r>
            <a:endParaRPr lang="en-US" dirty="0"/>
          </a:p>
        </p:txBody>
      </p:sp>
      <p:sp>
        <p:nvSpPr>
          <p:cNvPr id="3" name="Content Placeholder 2"/>
          <p:cNvSpPr>
            <a:spLocks noGrp="1"/>
          </p:cNvSpPr>
          <p:nvPr>
            <p:ph idx="1"/>
          </p:nvPr>
        </p:nvSpPr>
        <p:spPr/>
        <p:txBody>
          <a:bodyPr>
            <a:normAutofit/>
          </a:bodyPr>
          <a:lstStyle/>
          <a:p>
            <a:pPr>
              <a:buNone/>
            </a:pPr>
            <a:r>
              <a:rPr lang="en-US" sz="3000" i="1" dirty="0" smtClean="0"/>
              <a:t>	“</a:t>
            </a:r>
            <a:r>
              <a:rPr lang="en-US" sz="3000" i="1" dirty="0" smtClean="0"/>
              <a:t>Then he said to me, “Do not fear, Daniel, for from the first day that you set your heart to understand, and to humble yourself before your God, your words were heard; and I have come because of your words.  But the prince of the kingdom of Persia withstood me twenty-one days; and behold, Michael, one of the chief princes, came to help me, for I had been left alone there with the kings of Persia</a:t>
            </a:r>
            <a:r>
              <a:rPr lang="en-US" sz="3000" i="1" dirty="0" smtClean="0"/>
              <a:t>.”</a:t>
            </a:r>
            <a:endParaRPr lang="en-US" sz="30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Spiritual Warfare</a:t>
            </a:r>
            <a:endParaRPr lang="en-US" dirty="0"/>
          </a:p>
        </p:txBody>
      </p:sp>
      <p:sp>
        <p:nvSpPr>
          <p:cNvPr id="3" name="Content Placeholder 2"/>
          <p:cNvSpPr>
            <a:spLocks noGrp="1"/>
          </p:cNvSpPr>
          <p:nvPr>
            <p:ph idx="1"/>
          </p:nvPr>
        </p:nvSpPr>
        <p:spPr/>
        <p:txBody>
          <a:bodyPr>
            <a:normAutofit/>
          </a:bodyPr>
          <a:lstStyle/>
          <a:p>
            <a:pPr marL="651510" indent="-514350">
              <a:buFont typeface="+mj-lt"/>
              <a:buAutoNum type="arabicPeriod"/>
            </a:pPr>
            <a:r>
              <a:rPr lang="en-US" sz="3400" b="1" dirty="0" smtClean="0"/>
              <a:t>There is an </a:t>
            </a:r>
            <a:r>
              <a:rPr lang="en-US" sz="3400" b="1" u="sng" dirty="0" smtClean="0"/>
              <a:t>INVISIBLE</a:t>
            </a:r>
            <a:r>
              <a:rPr lang="en-US" sz="3400" b="1" dirty="0" smtClean="0"/>
              <a:t> world</a:t>
            </a:r>
          </a:p>
          <a:p>
            <a:pPr marL="651510" indent="-514350">
              <a:buNone/>
            </a:pPr>
            <a:endParaRPr lang="en-US" sz="3400" b="1" dirty="0" smtClean="0"/>
          </a:p>
          <a:p>
            <a:pPr hangingPunct="0">
              <a:buNone/>
            </a:pPr>
            <a:r>
              <a:rPr lang="en-US" sz="3000" i="1" dirty="0" smtClean="0"/>
              <a:t>	“</a:t>
            </a:r>
            <a:r>
              <a:rPr lang="en-US" sz="3000" i="1" dirty="0" smtClean="0"/>
              <a:t>My son, if you come to serve the Lord, prepare your soul for temptation.”</a:t>
            </a:r>
            <a:r>
              <a:rPr lang="en-US" sz="3000" dirty="0" smtClean="0"/>
              <a:t>  </a:t>
            </a:r>
            <a:r>
              <a:rPr lang="en-US" sz="3000" dirty="0" err="1" smtClean="0"/>
              <a:t>Sirach</a:t>
            </a:r>
            <a:r>
              <a:rPr lang="en-US" sz="3000" dirty="0" smtClean="0"/>
              <a:t> 2:1</a:t>
            </a:r>
          </a:p>
          <a:p>
            <a:pPr marL="651510" indent="-514350">
              <a:buNone/>
            </a:pPr>
            <a:endParaRPr lang="en-US" sz="3400" b="1"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Spiritual Warfare</a:t>
            </a:r>
            <a:endParaRPr lang="en-US" dirty="0"/>
          </a:p>
        </p:txBody>
      </p:sp>
      <p:sp>
        <p:nvSpPr>
          <p:cNvPr id="3" name="Content Placeholder 2"/>
          <p:cNvSpPr>
            <a:spLocks noGrp="1"/>
          </p:cNvSpPr>
          <p:nvPr>
            <p:ph idx="1"/>
          </p:nvPr>
        </p:nvSpPr>
        <p:spPr>
          <a:xfrm>
            <a:off x="304800" y="1600200"/>
            <a:ext cx="8534400" cy="4709160"/>
          </a:xfrm>
        </p:spPr>
        <p:txBody>
          <a:bodyPr>
            <a:normAutofit/>
          </a:bodyPr>
          <a:lstStyle/>
          <a:p>
            <a:pPr marL="651510" indent="-514350">
              <a:buFont typeface="+mj-lt"/>
              <a:buAutoNum type="arabicPeriod" startAt="2"/>
            </a:pPr>
            <a:r>
              <a:rPr lang="en-US" sz="3400" b="1" dirty="0" smtClean="0"/>
              <a:t>The Enemy:  </a:t>
            </a:r>
            <a:r>
              <a:rPr lang="en-US" sz="3400" b="1" u="sng" dirty="0" smtClean="0"/>
              <a:t>RESPECT </a:t>
            </a:r>
            <a:r>
              <a:rPr lang="en-US" sz="3400" b="1" dirty="0" smtClean="0"/>
              <a:t>him, but do not </a:t>
            </a:r>
            <a:r>
              <a:rPr lang="en-US" sz="3400" b="1" u="sng" dirty="0" smtClean="0"/>
              <a:t>FEAR</a:t>
            </a:r>
            <a:r>
              <a:rPr lang="en-US" sz="3400" b="1" dirty="0" smtClean="0"/>
              <a:t> him</a:t>
            </a:r>
          </a:p>
          <a:p>
            <a:pPr marL="651510" indent="-514350">
              <a:buNone/>
            </a:pPr>
            <a:endParaRPr lang="en-US" sz="3400" b="1" dirty="0" smtClean="0"/>
          </a:p>
          <a:p>
            <a:pPr marL="651510" indent="-514350">
              <a:buNone/>
            </a:pPr>
            <a:endParaRPr lang="en-US" sz="3400" b="1"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Spiritual Warfare</a:t>
            </a:r>
            <a:endParaRPr lang="en-US" dirty="0"/>
          </a:p>
        </p:txBody>
      </p:sp>
      <p:sp>
        <p:nvSpPr>
          <p:cNvPr id="3" name="Content Placeholder 2"/>
          <p:cNvSpPr>
            <a:spLocks noGrp="1"/>
          </p:cNvSpPr>
          <p:nvPr>
            <p:ph idx="1"/>
          </p:nvPr>
        </p:nvSpPr>
        <p:spPr>
          <a:xfrm>
            <a:off x="304800" y="1600200"/>
            <a:ext cx="8534400" cy="4709160"/>
          </a:xfrm>
        </p:spPr>
        <p:txBody>
          <a:bodyPr>
            <a:normAutofit/>
          </a:bodyPr>
          <a:lstStyle/>
          <a:p>
            <a:pPr marL="651510" indent="-514350">
              <a:buFont typeface="+mj-lt"/>
              <a:buAutoNum type="arabicPeriod" startAt="2"/>
            </a:pPr>
            <a:r>
              <a:rPr lang="en-US" sz="3400" b="1" dirty="0" smtClean="0"/>
              <a:t>The Enemy:  </a:t>
            </a:r>
            <a:r>
              <a:rPr lang="en-US" sz="3400" b="1" u="sng" dirty="0" smtClean="0"/>
              <a:t>RESPECT </a:t>
            </a:r>
            <a:r>
              <a:rPr lang="en-US" sz="3400" b="1" dirty="0" smtClean="0"/>
              <a:t>him, but do not </a:t>
            </a:r>
            <a:r>
              <a:rPr lang="en-US" sz="3400" b="1" u="sng" dirty="0" smtClean="0"/>
              <a:t>FEAR</a:t>
            </a:r>
            <a:r>
              <a:rPr lang="en-US" sz="3400" b="1" dirty="0" smtClean="0"/>
              <a:t> him</a:t>
            </a:r>
          </a:p>
          <a:p>
            <a:pPr marL="651510" indent="-514350">
              <a:buNone/>
            </a:pPr>
            <a:endParaRPr lang="en-US" sz="3400" b="1" dirty="0" smtClean="0"/>
          </a:p>
          <a:p>
            <a:pPr hangingPunct="0">
              <a:buNone/>
            </a:pPr>
            <a:r>
              <a:rPr lang="en-US" sz="3000" i="1" dirty="0" smtClean="0"/>
              <a:t>	“</a:t>
            </a:r>
            <a:r>
              <a:rPr lang="en-US" sz="3000" i="1" dirty="0" smtClean="0"/>
              <a:t>The thief does not come except to steal, and to kill and to destroy.”  </a:t>
            </a:r>
            <a:r>
              <a:rPr lang="en-US" sz="3000" dirty="0" smtClean="0"/>
              <a:t>John 10:10</a:t>
            </a:r>
          </a:p>
          <a:p>
            <a:pPr marL="651510" indent="-514350">
              <a:buNone/>
            </a:pPr>
            <a:endParaRPr lang="en-US" sz="3400" b="1"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Spiritual Warfare</a:t>
            </a:r>
            <a:endParaRPr lang="en-US" dirty="0"/>
          </a:p>
        </p:txBody>
      </p:sp>
      <p:sp>
        <p:nvSpPr>
          <p:cNvPr id="3" name="Content Placeholder 2"/>
          <p:cNvSpPr>
            <a:spLocks noGrp="1"/>
          </p:cNvSpPr>
          <p:nvPr>
            <p:ph idx="1"/>
          </p:nvPr>
        </p:nvSpPr>
        <p:spPr>
          <a:xfrm>
            <a:off x="304800" y="1600200"/>
            <a:ext cx="8534400" cy="4709160"/>
          </a:xfrm>
        </p:spPr>
        <p:txBody>
          <a:bodyPr>
            <a:normAutofit/>
          </a:bodyPr>
          <a:lstStyle/>
          <a:p>
            <a:pPr marL="651510" indent="-514350">
              <a:buFont typeface="+mj-lt"/>
              <a:buAutoNum type="arabicPeriod" startAt="2"/>
            </a:pPr>
            <a:r>
              <a:rPr lang="en-US" sz="3400" b="1" dirty="0" smtClean="0"/>
              <a:t>The Enemy:  </a:t>
            </a:r>
            <a:r>
              <a:rPr lang="en-US" sz="3400" b="1" u="sng" dirty="0" smtClean="0"/>
              <a:t>RESPECT </a:t>
            </a:r>
            <a:r>
              <a:rPr lang="en-US" sz="3400" b="1" dirty="0" smtClean="0"/>
              <a:t>him, but do not </a:t>
            </a:r>
            <a:r>
              <a:rPr lang="en-US" sz="3400" b="1" u="sng" dirty="0" smtClean="0"/>
              <a:t>FEAR</a:t>
            </a:r>
            <a:r>
              <a:rPr lang="en-US" sz="3400" b="1" dirty="0" smtClean="0"/>
              <a:t> him</a:t>
            </a:r>
          </a:p>
          <a:p>
            <a:pPr marL="651510" indent="-514350">
              <a:buNone/>
            </a:pPr>
            <a:endParaRPr lang="en-US" sz="3400" b="1" dirty="0" smtClean="0"/>
          </a:p>
          <a:p>
            <a:pPr hangingPunct="0">
              <a:buNone/>
            </a:pPr>
            <a:r>
              <a:rPr lang="en-US" sz="3000" i="1" dirty="0" smtClean="0"/>
              <a:t>	“</a:t>
            </a:r>
            <a:r>
              <a:rPr lang="en-US" sz="3000" i="1" dirty="0" smtClean="0"/>
              <a:t>Put on the whole armor of God, that you may be able to stand against the wiles of the devil.” </a:t>
            </a:r>
            <a:r>
              <a:rPr lang="en-US" sz="3000" dirty="0" smtClean="0"/>
              <a:t> Ephesians 6:11</a:t>
            </a:r>
          </a:p>
          <a:p>
            <a:pPr marL="651510" indent="-514350">
              <a:buNone/>
            </a:pPr>
            <a:endParaRPr lang="en-US" sz="3400" b="1"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Spiritual Warfare</a:t>
            </a:r>
            <a:endParaRPr lang="en-US" dirty="0"/>
          </a:p>
        </p:txBody>
      </p:sp>
      <p:sp>
        <p:nvSpPr>
          <p:cNvPr id="3" name="Content Placeholder 2"/>
          <p:cNvSpPr>
            <a:spLocks noGrp="1"/>
          </p:cNvSpPr>
          <p:nvPr>
            <p:ph idx="1"/>
          </p:nvPr>
        </p:nvSpPr>
        <p:spPr>
          <a:xfrm>
            <a:off x="304800" y="1600200"/>
            <a:ext cx="8534400" cy="4709160"/>
          </a:xfrm>
        </p:spPr>
        <p:txBody>
          <a:bodyPr>
            <a:normAutofit/>
          </a:bodyPr>
          <a:lstStyle/>
          <a:p>
            <a:pPr marL="651510" indent="-514350">
              <a:buFont typeface="+mj-lt"/>
              <a:buAutoNum type="arabicPeriod" startAt="2"/>
            </a:pPr>
            <a:r>
              <a:rPr lang="en-US" sz="3400" b="1" dirty="0" smtClean="0"/>
              <a:t>The Enemy:  </a:t>
            </a:r>
            <a:r>
              <a:rPr lang="en-US" sz="3400" b="1" u="sng" dirty="0" smtClean="0"/>
              <a:t>RESPECT </a:t>
            </a:r>
            <a:r>
              <a:rPr lang="en-US" sz="3400" b="1" dirty="0" smtClean="0"/>
              <a:t>him, but do not </a:t>
            </a:r>
            <a:r>
              <a:rPr lang="en-US" sz="3400" b="1" u="sng" dirty="0" smtClean="0"/>
              <a:t>FEAR</a:t>
            </a:r>
            <a:r>
              <a:rPr lang="en-US" sz="3400" b="1" dirty="0" smtClean="0"/>
              <a:t> him</a:t>
            </a:r>
          </a:p>
          <a:p>
            <a:pPr marL="651510" indent="-514350">
              <a:buNone/>
            </a:pPr>
            <a:endParaRPr lang="en-US" sz="3400" b="1" dirty="0" smtClean="0"/>
          </a:p>
          <a:p>
            <a:pPr hangingPunct="0">
              <a:buNone/>
            </a:pPr>
            <a:r>
              <a:rPr lang="en-US" sz="3000" i="1" dirty="0" smtClean="0"/>
              <a:t>	“</a:t>
            </a:r>
            <a:r>
              <a:rPr lang="en-US" sz="3000" i="1" dirty="0" smtClean="0"/>
              <a:t>For if indeed I have forgiven anything, I have forgiven that one for your sakes in the presence of Christ, lest Satan should take advantage of us; for we are not ignorant of his devices.”  </a:t>
            </a:r>
            <a:r>
              <a:rPr lang="en-US" sz="3000" dirty="0" smtClean="0"/>
              <a:t>2 Corinthians 2:10-11</a:t>
            </a:r>
          </a:p>
          <a:p>
            <a:pPr marL="651510" indent="-514350">
              <a:buNone/>
            </a:pPr>
            <a:endParaRPr lang="en-US" sz="3400" b="1"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Spiritual Warfare</a:t>
            </a:r>
            <a:endParaRPr lang="en-US" dirty="0"/>
          </a:p>
        </p:txBody>
      </p:sp>
      <p:sp>
        <p:nvSpPr>
          <p:cNvPr id="3" name="Content Placeholder 2"/>
          <p:cNvSpPr>
            <a:spLocks noGrp="1"/>
          </p:cNvSpPr>
          <p:nvPr>
            <p:ph idx="1"/>
          </p:nvPr>
        </p:nvSpPr>
        <p:spPr>
          <a:xfrm>
            <a:off x="304800" y="1600200"/>
            <a:ext cx="8534400" cy="4709160"/>
          </a:xfrm>
        </p:spPr>
        <p:txBody>
          <a:bodyPr>
            <a:normAutofit/>
          </a:bodyPr>
          <a:lstStyle/>
          <a:p>
            <a:pPr marL="651510" indent="-514350">
              <a:buFont typeface="+mj-lt"/>
              <a:buAutoNum type="arabicPeriod" startAt="3"/>
            </a:pPr>
            <a:r>
              <a:rPr lang="en-US" sz="3400" b="1" dirty="0" smtClean="0"/>
              <a:t>We don’t fight </a:t>
            </a:r>
            <a:r>
              <a:rPr lang="en-US" sz="3400" b="1" u="sng" dirty="0" smtClean="0"/>
              <a:t>FOR </a:t>
            </a:r>
            <a:r>
              <a:rPr lang="en-US" sz="3400" b="1" dirty="0" smtClean="0"/>
              <a:t>victory; we fight </a:t>
            </a:r>
            <a:r>
              <a:rPr lang="en-US" sz="3400" b="1" u="sng" dirty="0" smtClean="0"/>
              <a:t>FROM </a:t>
            </a:r>
            <a:r>
              <a:rPr lang="en-US" sz="3400" b="1" dirty="0" smtClean="0"/>
              <a:t>victory.</a:t>
            </a:r>
          </a:p>
          <a:p>
            <a:pPr marL="651510" indent="-514350">
              <a:buNone/>
            </a:pPr>
            <a:endParaRPr lang="en-US" sz="3400" b="1" dirty="0" smtClean="0"/>
          </a:p>
          <a:p>
            <a:pPr marL="651510" indent="-514350">
              <a:buNone/>
            </a:pPr>
            <a:endParaRPr lang="en-US" sz="3400" b="1"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Spiritual Warfare</a:t>
            </a:r>
            <a:endParaRPr lang="en-US" dirty="0"/>
          </a:p>
        </p:txBody>
      </p:sp>
      <p:sp>
        <p:nvSpPr>
          <p:cNvPr id="3" name="Content Placeholder 2"/>
          <p:cNvSpPr>
            <a:spLocks noGrp="1"/>
          </p:cNvSpPr>
          <p:nvPr>
            <p:ph idx="1"/>
          </p:nvPr>
        </p:nvSpPr>
        <p:spPr>
          <a:xfrm>
            <a:off x="304800" y="1600200"/>
            <a:ext cx="8534400" cy="4709160"/>
          </a:xfrm>
        </p:spPr>
        <p:txBody>
          <a:bodyPr>
            <a:normAutofit/>
          </a:bodyPr>
          <a:lstStyle/>
          <a:p>
            <a:pPr marL="651510" indent="-514350">
              <a:buFont typeface="+mj-lt"/>
              <a:buAutoNum type="arabicPeriod" startAt="3"/>
            </a:pPr>
            <a:r>
              <a:rPr lang="en-US" sz="3400" b="1" dirty="0" smtClean="0"/>
              <a:t>We don’t fight </a:t>
            </a:r>
            <a:r>
              <a:rPr lang="en-US" sz="3400" b="1" u="sng" dirty="0" smtClean="0"/>
              <a:t>FOR </a:t>
            </a:r>
            <a:r>
              <a:rPr lang="en-US" sz="3400" b="1" dirty="0" smtClean="0"/>
              <a:t>victory; we fight </a:t>
            </a:r>
            <a:r>
              <a:rPr lang="en-US" sz="3400" b="1" u="sng" dirty="0" smtClean="0"/>
              <a:t>FROM </a:t>
            </a:r>
            <a:r>
              <a:rPr lang="en-US" sz="3400" b="1" dirty="0" smtClean="0"/>
              <a:t>victory.</a:t>
            </a:r>
          </a:p>
          <a:p>
            <a:pPr marL="651510" indent="-514350">
              <a:buNone/>
            </a:pPr>
            <a:endParaRPr lang="en-US" sz="3400" b="1" dirty="0" smtClean="0"/>
          </a:p>
          <a:p>
            <a:pPr hangingPunct="0">
              <a:buNone/>
            </a:pPr>
            <a:r>
              <a:rPr lang="en-US" sz="3000" i="1" dirty="0" smtClean="0"/>
              <a:t>	“</a:t>
            </a:r>
            <a:r>
              <a:rPr lang="en-US" sz="3000" i="1" dirty="0" smtClean="0"/>
              <a:t>Now is the judgment of this world; now the ruler of this world will be cast out.” </a:t>
            </a:r>
            <a:r>
              <a:rPr lang="en-US" sz="3000" dirty="0" smtClean="0"/>
              <a:t> John 12:31</a:t>
            </a:r>
          </a:p>
          <a:p>
            <a:pPr marL="651510" indent="-514350">
              <a:buNone/>
            </a:pPr>
            <a:endParaRPr lang="en-US" sz="3400" b="1"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Spiritual Warfare</a:t>
            </a:r>
            <a:endParaRPr lang="en-US" dirty="0"/>
          </a:p>
        </p:txBody>
      </p:sp>
      <p:sp>
        <p:nvSpPr>
          <p:cNvPr id="3" name="Content Placeholder 2"/>
          <p:cNvSpPr>
            <a:spLocks noGrp="1"/>
          </p:cNvSpPr>
          <p:nvPr>
            <p:ph idx="1"/>
          </p:nvPr>
        </p:nvSpPr>
        <p:spPr>
          <a:xfrm>
            <a:off x="304800" y="1600200"/>
            <a:ext cx="8686800" cy="5029200"/>
          </a:xfrm>
        </p:spPr>
        <p:txBody>
          <a:bodyPr>
            <a:normAutofit/>
          </a:bodyPr>
          <a:lstStyle/>
          <a:p>
            <a:pPr marL="651510" indent="-514350">
              <a:buFont typeface="+mj-lt"/>
              <a:buAutoNum type="arabicPeriod" startAt="3"/>
            </a:pPr>
            <a:r>
              <a:rPr lang="en-US" sz="3400" b="1" dirty="0" smtClean="0"/>
              <a:t>We don’t fight </a:t>
            </a:r>
            <a:r>
              <a:rPr lang="en-US" sz="3400" b="1" u="sng" dirty="0" smtClean="0"/>
              <a:t>FOR </a:t>
            </a:r>
            <a:r>
              <a:rPr lang="en-US" sz="3400" b="1" dirty="0" smtClean="0"/>
              <a:t>victory; we fight </a:t>
            </a:r>
            <a:r>
              <a:rPr lang="en-US" sz="3400" b="1" u="sng" dirty="0" smtClean="0"/>
              <a:t>FROM </a:t>
            </a:r>
            <a:r>
              <a:rPr lang="en-US" sz="3400" b="1" dirty="0" smtClean="0"/>
              <a:t>victory.</a:t>
            </a:r>
          </a:p>
          <a:p>
            <a:pPr marL="651510" indent="-514350">
              <a:buNone/>
            </a:pPr>
            <a:endParaRPr lang="en-US" sz="3400" b="1" dirty="0" smtClean="0"/>
          </a:p>
          <a:p>
            <a:pPr hangingPunct="0">
              <a:buNone/>
            </a:pPr>
            <a:r>
              <a:rPr lang="en-US" sz="3000" i="1" dirty="0" smtClean="0"/>
              <a:t>	“</a:t>
            </a:r>
            <a:r>
              <a:rPr lang="en-US" sz="3000" i="1" dirty="0" smtClean="0"/>
              <a:t>having wiped out the handwriting of requirements that was against us, which was contrary to us. And He has taken it out of the way, having nailed it to the cross. Having disarmed principalities and powers, He made a public spectacle of them, triumphing over them in it.” </a:t>
            </a:r>
            <a:r>
              <a:rPr lang="en-US" sz="3000" dirty="0" smtClean="0"/>
              <a:t> Colossians 2:14-15</a:t>
            </a:r>
          </a:p>
          <a:p>
            <a:pPr marL="651510" indent="-514350">
              <a:buNone/>
            </a:pPr>
            <a:endParaRPr lang="en-US" sz="3400" b="1"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Spiritual Warfare?</a:t>
            </a:r>
            <a:endParaRPr lang="en-US" dirty="0"/>
          </a:p>
        </p:txBody>
      </p:sp>
      <p:sp>
        <p:nvSpPr>
          <p:cNvPr id="3" name="Content Placeholder 2"/>
          <p:cNvSpPr>
            <a:spLocks noGrp="1"/>
          </p:cNvSpPr>
          <p:nvPr>
            <p:ph idx="1"/>
          </p:nvPr>
        </p:nvSpPr>
        <p:spPr/>
        <p:txBody>
          <a:bodyPr/>
          <a:lstStyle/>
          <a:p>
            <a:pPr>
              <a:buNone/>
            </a:pPr>
            <a:r>
              <a:rPr lang="en-US" sz="3200" i="1" dirty="0" smtClean="0"/>
              <a:t>	“</a:t>
            </a:r>
            <a:r>
              <a:rPr lang="en-US" sz="3200" i="1" dirty="0" smtClean="0"/>
              <a:t>There are two equal and opposite errors into which our race can fall about the devils. One is to disbelieve in their existence. The other is to believe, and to feel an excessive and unhealthy interest in them. They themselves are equally pleased by both errors and hail a materialist or a magician with the same delight.”  </a:t>
            </a:r>
            <a:r>
              <a:rPr lang="en-US" sz="3200" dirty="0" smtClean="0"/>
              <a:t>C.S. Lewis</a:t>
            </a:r>
          </a:p>
          <a:p>
            <a:pPr>
              <a:buNone/>
            </a:pP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Spiritual Warfare</a:t>
            </a:r>
            <a:endParaRPr lang="en-US" dirty="0"/>
          </a:p>
        </p:txBody>
      </p:sp>
      <p:sp>
        <p:nvSpPr>
          <p:cNvPr id="3" name="Content Placeholder 2"/>
          <p:cNvSpPr>
            <a:spLocks noGrp="1"/>
          </p:cNvSpPr>
          <p:nvPr>
            <p:ph idx="1"/>
          </p:nvPr>
        </p:nvSpPr>
        <p:spPr>
          <a:xfrm>
            <a:off x="304800" y="1600200"/>
            <a:ext cx="8534400" cy="5029200"/>
          </a:xfrm>
        </p:spPr>
        <p:txBody>
          <a:bodyPr>
            <a:normAutofit/>
          </a:bodyPr>
          <a:lstStyle/>
          <a:p>
            <a:pPr marL="651510" indent="-514350">
              <a:buFont typeface="+mj-lt"/>
              <a:buAutoNum type="arabicPeriod" startAt="3"/>
            </a:pPr>
            <a:r>
              <a:rPr lang="en-US" sz="3400" b="1" dirty="0" smtClean="0"/>
              <a:t>We don’t fight </a:t>
            </a:r>
            <a:r>
              <a:rPr lang="en-US" sz="3400" b="1" u="sng" dirty="0" smtClean="0"/>
              <a:t>FOR </a:t>
            </a:r>
            <a:r>
              <a:rPr lang="en-US" sz="3400" b="1" dirty="0" smtClean="0"/>
              <a:t>victory; we fight </a:t>
            </a:r>
            <a:r>
              <a:rPr lang="en-US" sz="3400" b="1" u="sng" dirty="0" smtClean="0"/>
              <a:t>FROM </a:t>
            </a:r>
            <a:r>
              <a:rPr lang="en-US" sz="3400" b="1" dirty="0" smtClean="0"/>
              <a:t>victory.</a:t>
            </a:r>
          </a:p>
          <a:p>
            <a:pPr marL="651510" indent="-514350">
              <a:buNone/>
            </a:pPr>
            <a:endParaRPr lang="en-US" sz="3400" b="1" dirty="0" smtClean="0"/>
          </a:p>
          <a:p>
            <a:pPr hangingPunct="0">
              <a:buNone/>
            </a:pPr>
            <a:r>
              <a:rPr lang="en-US" sz="3000" i="1" dirty="0" smtClean="0"/>
              <a:t>	“</a:t>
            </a:r>
            <a:r>
              <a:rPr lang="en-US" sz="3000" i="1" dirty="0" smtClean="0"/>
              <a:t>And He said to them, “I saw Satan fall like lightning from heaven. Behold, I give you the authority to trample on serpents and scorpions, and over all the power of the enemy, and nothing shall by any means hurt you.” </a:t>
            </a:r>
            <a:r>
              <a:rPr lang="en-US" sz="3000" dirty="0" smtClean="0"/>
              <a:t> Luke 10:18-19</a:t>
            </a:r>
          </a:p>
          <a:p>
            <a:pPr marL="651510" indent="-514350">
              <a:buNone/>
            </a:pPr>
            <a:endParaRPr lang="en-US" sz="3400" b="1"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4953000"/>
            <a:ext cx="8229600" cy="1676400"/>
          </a:xfrm>
        </p:spPr>
        <p:txBody>
          <a:bodyPr>
            <a:normAutofit/>
          </a:bodyPr>
          <a:lstStyle/>
          <a:p>
            <a:pPr algn="ctr">
              <a:buNone/>
            </a:pPr>
            <a:r>
              <a:rPr lang="en-US" sz="3200" b="1" i="1" dirty="0" smtClean="0"/>
              <a:t>“Finally</a:t>
            </a:r>
            <a:r>
              <a:rPr lang="en-US" sz="3200" b="1" i="1" dirty="0" smtClean="0"/>
              <a:t>, my brethren, be strong in the Lord </a:t>
            </a:r>
            <a:r>
              <a:rPr lang="en-US" sz="3200" b="1" i="1" dirty="0" smtClean="0"/>
              <a:t>and </a:t>
            </a:r>
            <a:r>
              <a:rPr lang="en-US" sz="3200" b="1" i="1" dirty="0" smtClean="0"/>
              <a:t>in the power of His might.”  </a:t>
            </a:r>
            <a:r>
              <a:rPr lang="en-US" sz="3200" dirty="0" smtClean="0"/>
              <a:t>Ephesians </a:t>
            </a:r>
            <a:r>
              <a:rPr lang="en-US" sz="3200" dirty="0" smtClean="0"/>
              <a:t>6:10</a:t>
            </a:r>
          </a:p>
          <a:p>
            <a:endParaRPr lang="en-US" dirty="0"/>
          </a:p>
        </p:txBody>
      </p:sp>
      <p:pic>
        <p:nvPicPr>
          <p:cNvPr id="1030" name="Picture 6" descr="http://fellowshipofminds.files.wordpress.com/2009/12/armor-of-god.jpg"/>
          <p:cNvPicPr>
            <a:picLocks noChangeAspect="1" noChangeArrowheads="1"/>
          </p:cNvPicPr>
          <p:nvPr/>
        </p:nvPicPr>
        <p:blipFill>
          <a:blip r:embed="rId2" cstate="print"/>
          <a:srcRect/>
          <a:stretch>
            <a:fillRect/>
          </a:stretch>
        </p:blipFill>
        <p:spPr bwMode="auto">
          <a:xfrm>
            <a:off x="2819400" y="0"/>
            <a:ext cx="3733800" cy="4572000"/>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ctr">
              <a:buNone/>
            </a:pPr>
            <a:r>
              <a:rPr lang="en-US" sz="3400" b="1" dirty="0" smtClean="0"/>
              <a:t>You are in an </a:t>
            </a:r>
            <a:r>
              <a:rPr lang="en-US" sz="3400" b="1" u="sng" dirty="0" smtClean="0">
                <a:solidFill>
                  <a:schemeClr val="accent1"/>
                </a:solidFill>
              </a:rPr>
              <a:t>UNSEEN</a:t>
            </a:r>
            <a:r>
              <a:rPr lang="en-US" sz="3400" b="1" dirty="0" smtClean="0"/>
              <a:t> war right now [bad news]</a:t>
            </a:r>
          </a:p>
          <a:p>
            <a:pPr algn="ctr">
              <a:buNone/>
            </a:pPr>
            <a:endParaRPr lang="en-US" sz="3400" b="1" dirty="0" smtClean="0">
              <a:latin typeface="Book Antiqua" pitchFamily="18" charset="0"/>
            </a:endParaRPr>
          </a:p>
          <a:p>
            <a:pPr>
              <a:buNone/>
            </a:pPr>
            <a:r>
              <a:rPr lang="en-US" sz="3000" i="1" dirty="0" smtClean="0">
                <a:latin typeface="Book Antiqua" pitchFamily="18" charset="0"/>
              </a:rPr>
              <a:t>	“Be sober, be vigilant; because your adversary the devil walks about like a roaring lion, seeking whom he may devour.”  </a:t>
            </a:r>
            <a:r>
              <a:rPr lang="en-US" sz="3000" dirty="0" smtClean="0">
                <a:latin typeface="Book Antiqua" pitchFamily="18" charset="0"/>
              </a:rPr>
              <a:t>1 Peter 5:8</a:t>
            </a:r>
          </a:p>
          <a:p>
            <a:pPr algn="ctr">
              <a:buNone/>
            </a:pPr>
            <a:endParaRPr lang="en-US" sz="3400" b="1" dirty="0">
              <a:latin typeface="Book Antiqua"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ctr">
              <a:buNone/>
            </a:pPr>
            <a:r>
              <a:rPr lang="en-US" sz="3400" b="1" dirty="0" smtClean="0"/>
              <a:t>You are in an </a:t>
            </a:r>
            <a:r>
              <a:rPr lang="en-US" sz="3400" b="1" u="sng" dirty="0" smtClean="0">
                <a:solidFill>
                  <a:schemeClr val="accent1"/>
                </a:solidFill>
              </a:rPr>
              <a:t>UNSEEN</a:t>
            </a:r>
            <a:r>
              <a:rPr lang="en-US" sz="3400" b="1" dirty="0" smtClean="0"/>
              <a:t> war right now [bad news]</a:t>
            </a:r>
          </a:p>
          <a:p>
            <a:pPr algn="ctr">
              <a:buNone/>
            </a:pPr>
            <a:endParaRPr lang="en-US" sz="3400" b="1" dirty="0" smtClean="0">
              <a:latin typeface="Book Antiqua" pitchFamily="18" charset="0"/>
            </a:endParaRPr>
          </a:p>
          <a:p>
            <a:pPr>
              <a:buNone/>
            </a:pPr>
            <a:r>
              <a:rPr lang="en-US" sz="3000" i="1" dirty="0" smtClean="0">
                <a:latin typeface="Book Antiqua" pitchFamily="18" charset="0"/>
              </a:rPr>
              <a:t>	“</a:t>
            </a:r>
            <a:r>
              <a:rPr lang="en-US" sz="3000" i="1" dirty="0" smtClean="0">
                <a:latin typeface="Book Antiqua" pitchFamily="18" charset="0"/>
              </a:rPr>
              <a:t>For what I am doing, I do not understand. For what I will to do, that I do not practice; but what I hate, that I do.”  </a:t>
            </a:r>
            <a:r>
              <a:rPr lang="en-US" sz="3000" dirty="0" smtClean="0">
                <a:latin typeface="Book Antiqua" pitchFamily="18" charset="0"/>
              </a:rPr>
              <a:t>Romans 7:15</a:t>
            </a:r>
          </a:p>
          <a:p>
            <a:pPr algn="ctr">
              <a:buNone/>
            </a:pPr>
            <a:endParaRPr lang="en-US" sz="3400" b="1" dirty="0">
              <a:latin typeface="Book Antiqua"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ctr">
              <a:buNone/>
            </a:pPr>
            <a:r>
              <a:rPr lang="en-US" sz="3400" b="1" dirty="0" smtClean="0"/>
              <a:t>The battle belongs to </a:t>
            </a:r>
            <a:r>
              <a:rPr lang="en-US" sz="3400" b="1" u="sng" dirty="0" smtClean="0">
                <a:solidFill>
                  <a:schemeClr val="accent1"/>
                </a:solidFill>
              </a:rPr>
              <a:t>THE LORD</a:t>
            </a:r>
          </a:p>
          <a:p>
            <a:pPr algn="ctr">
              <a:buNone/>
            </a:pPr>
            <a:r>
              <a:rPr lang="en-US" sz="3400" b="1" dirty="0" smtClean="0"/>
              <a:t>[good news]</a:t>
            </a:r>
          </a:p>
          <a:p>
            <a:pPr algn="ctr">
              <a:buNone/>
            </a:pPr>
            <a:endParaRPr lang="en-US" sz="3400" b="1" dirty="0" smtClean="0">
              <a:latin typeface="Book Antiqua" pitchFamily="18" charset="0"/>
            </a:endParaRPr>
          </a:p>
          <a:p>
            <a:pPr>
              <a:buNone/>
            </a:pPr>
            <a:r>
              <a:rPr lang="en-US" sz="3000" i="1" dirty="0" smtClean="0">
                <a:latin typeface="Book Antiqua" pitchFamily="18" charset="0"/>
              </a:rPr>
              <a:t>	“</a:t>
            </a:r>
            <a:r>
              <a:rPr lang="en-US" sz="3000" i="1" dirty="0" smtClean="0">
                <a:latin typeface="Book Antiqua" pitchFamily="18" charset="0"/>
              </a:rPr>
              <a:t>for the battle is the LORD’s, and He will give you into our hands.”  </a:t>
            </a:r>
            <a:r>
              <a:rPr lang="en-US" sz="3000" dirty="0" smtClean="0">
                <a:latin typeface="Book Antiqua" pitchFamily="18" charset="0"/>
              </a:rPr>
              <a:t>1 Samuel 17:47</a:t>
            </a:r>
          </a:p>
          <a:p>
            <a:pPr algn="ctr">
              <a:buNone/>
            </a:pPr>
            <a:endParaRPr lang="en-US" sz="3400" b="1" dirty="0">
              <a:latin typeface="Book Antiqua"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Spiritual Warfare</a:t>
            </a:r>
            <a:endParaRPr lang="en-US" dirty="0"/>
          </a:p>
        </p:txBody>
      </p:sp>
      <p:sp>
        <p:nvSpPr>
          <p:cNvPr id="3" name="Content Placeholder 2"/>
          <p:cNvSpPr>
            <a:spLocks noGrp="1"/>
          </p:cNvSpPr>
          <p:nvPr>
            <p:ph idx="1"/>
          </p:nvPr>
        </p:nvSpPr>
        <p:spPr/>
        <p:txBody>
          <a:bodyPr>
            <a:normAutofit/>
          </a:bodyPr>
          <a:lstStyle/>
          <a:p>
            <a:pPr algn="ctr">
              <a:buNone/>
            </a:pPr>
            <a:r>
              <a:rPr lang="en-US" sz="3400" dirty="0" smtClean="0"/>
              <a:t>	“</a:t>
            </a:r>
            <a:r>
              <a:rPr lang="en-US" sz="3400" dirty="0" smtClean="0"/>
              <a:t>conflict waged in the invisible, spiritual realm that is manifest in the visible, physical realm</a:t>
            </a:r>
            <a:r>
              <a:rPr lang="en-US" sz="3400" dirty="0" smtClean="0"/>
              <a: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Spiritual Warfare</a:t>
            </a:r>
            <a:endParaRPr lang="en-US" dirty="0"/>
          </a:p>
        </p:txBody>
      </p:sp>
      <p:sp>
        <p:nvSpPr>
          <p:cNvPr id="3" name="Content Placeholder 2"/>
          <p:cNvSpPr>
            <a:spLocks noGrp="1"/>
          </p:cNvSpPr>
          <p:nvPr>
            <p:ph idx="1"/>
          </p:nvPr>
        </p:nvSpPr>
        <p:spPr/>
        <p:txBody>
          <a:bodyPr>
            <a:normAutofit/>
          </a:bodyPr>
          <a:lstStyle/>
          <a:p>
            <a:pPr algn="ctr">
              <a:buNone/>
            </a:pPr>
            <a:endParaRPr lang="en-US" sz="3400" dirty="0" smtClean="0"/>
          </a:p>
          <a:p>
            <a:pPr>
              <a:buNone/>
            </a:pPr>
            <a:r>
              <a:rPr lang="en-US" sz="3000" i="1" dirty="0" smtClean="0"/>
              <a:t>	“</a:t>
            </a:r>
            <a:r>
              <a:rPr lang="en-US" sz="3000" i="1" dirty="0" smtClean="0"/>
              <a:t>For we do not wrestle against flesh and blood, but against principalities, against powers, against the rulers of the darkness of this age, against spiritual hosts of wickedness in the heavenly places.”  </a:t>
            </a:r>
            <a:r>
              <a:rPr lang="en-US" sz="3000" dirty="0" smtClean="0"/>
              <a:t>Ephesians 6:12</a:t>
            </a:r>
          </a:p>
          <a:p>
            <a:pPr algn="ctr">
              <a:buNone/>
            </a:pPr>
            <a:endParaRPr lang="en-US" sz="3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Spiritual Warfare</a:t>
            </a:r>
            <a:endParaRPr lang="en-US" dirty="0"/>
          </a:p>
        </p:txBody>
      </p:sp>
      <p:sp>
        <p:nvSpPr>
          <p:cNvPr id="3" name="Content Placeholder 2"/>
          <p:cNvSpPr>
            <a:spLocks noGrp="1"/>
          </p:cNvSpPr>
          <p:nvPr>
            <p:ph idx="1"/>
          </p:nvPr>
        </p:nvSpPr>
        <p:spPr/>
        <p:txBody>
          <a:bodyPr>
            <a:normAutofit/>
          </a:bodyPr>
          <a:lstStyle/>
          <a:p>
            <a:pPr marL="651510" indent="-514350">
              <a:buFont typeface="+mj-lt"/>
              <a:buAutoNum type="arabicPeriod"/>
            </a:pPr>
            <a:r>
              <a:rPr lang="en-US" sz="3400" b="1" dirty="0" smtClean="0"/>
              <a:t>There is an </a:t>
            </a:r>
            <a:r>
              <a:rPr lang="en-US" sz="3400" b="1" u="sng" dirty="0" smtClean="0"/>
              <a:t>INVISIBLE</a:t>
            </a:r>
            <a:r>
              <a:rPr lang="en-US" sz="3400" b="1" dirty="0" smtClean="0"/>
              <a:t> world</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Spiritual Warfare</a:t>
            </a:r>
            <a:endParaRPr lang="en-US" dirty="0"/>
          </a:p>
        </p:txBody>
      </p:sp>
      <p:sp>
        <p:nvSpPr>
          <p:cNvPr id="3" name="Content Placeholder 2"/>
          <p:cNvSpPr>
            <a:spLocks noGrp="1"/>
          </p:cNvSpPr>
          <p:nvPr>
            <p:ph idx="1"/>
          </p:nvPr>
        </p:nvSpPr>
        <p:spPr/>
        <p:txBody>
          <a:bodyPr>
            <a:normAutofit/>
          </a:bodyPr>
          <a:lstStyle/>
          <a:p>
            <a:pPr marL="651510" indent="-514350">
              <a:buFont typeface="+mj-lt"/>
              <a:buAutoNum type="arabicPeriod"/>
            </a:pPr>
            <a:r>
              <a:rPr lang="en-US" sz="3400" b="1" dirty="0" smtClean="0"/>
              <a:t>There is an </a:t>
            </a:r>
            <a:r>
              <a:rPr lang="en-US" sz="3400" b="1" u="sng" dirty="0" smtClean="0"/>
              <a:t>INVISIBLE</a:t>
            </a:r>
            <a:r>
              <a:rPr lang="en-US" sz="3400" b="1" dirty="0" smtClean="0"/>
              <a:t> world</a:t>
            </a:r>
          </a:p>
          <a:p>
            <a:pPr marL="651510" indent="-514350">
              <a:buNone/>
            </a:pPr>
            <a:endParaRPr lang="en-US" sz="3400" b="1" dirty="0" smtClean="0"/>
          </a:p>
          <a:p>
            <a:pPr marL="651510" indent="-514350">
              <a:buNone/>
            </a:pPr>
            <a:r>
              <a:rPr lang="en-US" sz="3000" i="1" dirty="0" smtClean="0"/>
              <a:t>	“[the power] …which He worked in Christ when He raised Him from the dead and seated Him at His right hand in the heavenly places” </a:t>
            </a:r>
            <a:r>
              <a:rPr lang="en-US" sz="3000" dirty="0" smtClean="0"/>
              <a:t> Ephesians 1:20</a:t>
            </a:r>
          </a:p>
          <a:p>
            <a:pPr marL="651510" indent="-514350">
              <a:buNone/>
            </a:pPr>
            <a:endParaRPr lang="en-US" sz="3400" b="1" dirty="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60</TotalTime>
  <Words>208</Words>
  <Application>Microsoft Office PowerPoint</Application>
  <PresentationFormat>On-screen Show (4:3)</PresentationFormat>
  <Paragraphs>63</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Apex</vt:lpstr>
      <vt:lpstr>The War is On!</vt:lpstr>
      <vt:lpstr>What is Spiritual Warfare?</vt:lpstr>
      <vt:lpstr>Slide 3</vt:lpstr>
      <vt:lpstr>Slide 4</vt:lpstr>
      <vt:lpstr>Slide 5</vt:lpstr>
      <vt:lpstr>Spiritual Warfare</vt:lpstr>
      <vt:lpstr>Spiritual Warfare</vt:lpstr>
      <vt:lpstr>Spiritual Warfare</vt:lpstr>
      <vt:lpstr>Spiritual Warfare</vt:lpstr>
      <vt:lpstr>2 Kings 6:15-17</vt:lpstr>
      <vt:lpstr>Daniel 10:12-13</vt:lpstr>
      <vt:lpstr>Spiritual Warfare</vt:lpstr>
      <vt:lpstr>Spiritual Warfare</vt:lpstr>
      <vt:lpstr>Spiritual Warfare</vt:lpstr>
      <vt:lpstr>Spiritual Warfare</vt:lpstr>
      <vt:lpstr>Spiritual Warfare</vt:lpstr>
      <vt:lpstr>Spiritual Warfare</vt:lpstr>
      <vt:lpstr>Spiritual Warfare</vt:lpstr>
      <vt:lpstr>Spiritual Warfare</vt:lpstr>
      <vt:lpstr>Spiritual Warfare</vt:lpstr>
      <vt:lpstr>Slide 21</vt:lpstr>
    </vt:vector>
  </TitlesOfParts>
  <Company>LFCS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War is On!</dc:title>
  <dc:creator>franthony</dc:creator>
  <cp:lastModifiedBy>franthony</cp:lastModifiedBy>
  <cp:revision>7</cp:revision>
  <dcterms:created xsi:type="dcterms:W3CDTF">2010-02-13T21:05:30Z</dcterms:created>
  <dcterms:modified xsi:type="dcterms:W3CDTF">2010-02-13T22:05:31Z</dcterms:modified>
</cp:coreProperties>
</file>