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71" r:id="rId3"/>
    <p:sldId id="290" r:id="rId4"/>
    <p:sldId id="279" r:id="rId5"/>
    <p:sldId id="276" r:id="rId6"/>
    <p:sldId id="291" r:id="rId7"/>
    <p:sldId id="292" r:id="rId8"/>
    <p:sldId id="293" r:id="rId9"/>
    <p:sldId id="303" r:id="rId10"/>
    <p:sldId id="304" r:id="rId11"/>
    <p:sldId id="287" r:id="rId12"/>
    <p:sldId id="305" r:id="rId13"/>
    <p:sldId id="306" r:id="rId14"/>
    <p:sldId id="299" r:id="rId15"/>
    <p:sldId id="307" r:id="rId16"/>
    <p:sldId id="308" r:id="rId17"/>
    <p:sldId id="302" r:id="rId18"/>
    <p:sldId id="286" r:id="rId19"/>
    <p:sldId id="309" r:id="rId20"/>
    <p:sldId id="310" r:id="rId21"/>
    <p:sldId id="289" r:id="rId22"/>
    <p:sldId id="31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84" autoAdjust="0"/>
  </p:normalViewPr>
  <p:slideViewPr>
    <p:cSldViewPr>
      <p:cViewPr varScale="1">
        <p:scale>
          <a:sx n="71" d="100"/>
          <a:sy n="71" d="100"/>
        </p:scale>
        <p:origin x="-48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C57392-6D15-482F-BA9E-F5F123563E38}" type="datetimeFigureOut">
              <a:rPr lang="en-US" smtClean="0"/>
              <a:t>10/30/2011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682F7C-247A-4037-B6A4-1B2279F2CA93}" type="slidenum">
              <a:rPr lang="en-US" smtClean="0"/>
              <a:t>‹#›</a:t>
            </a:fld>
            <a:endParaRPr lang="en-US" dirty="0"/>
          </a:p>
        </p:txBody>
      </p:sp>
    </p:spTree>
    <p:extLst>
      <p:ext uri="{BB962C8B-B14F-4D97-AF65-F5344CB8AC3E}">
        <p14:creationId xmlns:p14="http://schemas.microsoft.com/office/powerpoint/2010/main" val="983241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C57392-6D15-482F-BA9E-F5F123563E38}" type="datetimeFigureOut">
              <a:rPr lang="en-US" smtClean="0"/>
              <a:t>10/30/2011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682F7C-247A-4037-B6A4-1B2279F2CA93}" type="slidenum">
              <a:rPr lang="en-US" smtClean="0"/>
              <a:t>‹#›</a:t>
            </a:fld>
            <a:endParaRPr lang="en-US" dirty="0"/>
          </a:p>
        </p:txBody>
      </p:sp>
    </p:spTree>
    <p:extLst>
      <p:ext uri="{BB962C8B-B14F-4D97-AF65-F5344CB8AC3E}">
        <p14:creationId xmlns:p14="http://schemas.microsoft.com/office/powerpoint/2010/main" val="1555642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C57392-6D15-482F-BA9E-F5F123563E38}" type="datetimeFigureOut">
              <a:rPr lang="en-US" smtClean="0"/>
              <a:t>10/30/2011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682F7C-247A-4037-B6A4-1B2279F2CA93}" type="slidenum">
              <a:rPr lang="en-US" smtClean="0"/>
              <a:t>‹#›</a:t>
            </a:fld>
            <a:endParaRPr lang="en-US" dirty="0"/>
          </a:p>
        </p:txBody>
      </p:sp>
    </p:spTree>
    <p:extLst>
      <p:ext uri="{BB962C8B-B14F-4D97-AF65-F5344CB8AC3E}">
        <p14:creationId xmlns:p14="http://schemas.microsoft.com/office/powerpoint/2010/main" val="2353227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C57392-6D15-482F-BA9E-F5F123563E38}" type="datetimeFigureOut">
              <a:rPr lang="en-US" smtClean="0"/>
              <a:t>10/30/2011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682F7C-247A-4037-B6A4-1B2279F2CA93}" type="slidenum">
              <a:rPr lang="en-US" smtClean="0"/>
              <a:t>‹#›</a:t>
            </a:fld>
            <a:endParaRPr lang="en-US" dirty="0"/>
          </a:p>
        </p:txBody>
      </p:sp>
    </p:spTree>
    <p:extLst>
      <p:ext uri="{BB962C8B-B14F-4D97-AF65-F5344CB8AC3E}">
        <p14:creationId xmlns:p14="http://schemas.microsoft.com/office/powerpoint/2010/main" val="372038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C57392-6D15-482F-BA9E-F5F123563E38}" type="datetimeFigureOut">
              <a:rPr lang="en-US" smtClean="0"/>
              <a:t>10/30/2011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682F7C-247A-4037-B6A4-1B2279F2CA93}" type="slidenum">
              <a:rPr lang="en-US" smtClean="0"/>
              <a:t>‹#›</a:t>
            </a:fld>
            <a:endParaRPr lang="en-US" dirty="0"/>
          </a:p>
        </p:txBody>
      </p:sp>
    </p:spTree>
    <p:extLst>
      <p:ext uri="{BB962C8B-B14F-4D97-AF65-F5344CB8AC3E}">
        <p14:creationId xmlns:p14="http://schemas.microsoft.com/office/powerpoint/2010/main" val="2380450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C57392-6D15-482F-BA9E-F5F123563E38}" type="datetimeFigureOut">
              <a:rPr lang="en-US" smtClean="0"/>
              <a:t>10/30/2011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682F7C-247A-4037-B6A4-1B2279F2CA93}" type="slidenum">
              <a:rPr lang="en-US" smtClean="0"/>
              <a:t>‹#›</a:t>
            </a:fld>
            <a:endParaRPr lang="en-US" dirty="0"/>
          </a:p>
        </p:txBody>
      </p:sp>
    </p:spTree>
    <p:extLst>
      <p:ext uri="{BB962C8B-B14F-4D97-AF65-F5344CB8AC3E}">
        <p14:creationId xmlns:p14="http://schemas.microsoft.com/office/powerpoint/2010/main" val="835500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C57392-6D15-482F-BA9E-F5F123563E38}" type="datetimeFigureOut">
              <a:rPr lang="en-US" smtClean="0"/>
              <a:t>10/30/2011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682F7C-247A-4037-B6A4-1B2279F2CA93}" type="slidenum">
              <a:rPr lang="en-US" smtClean="0"/>
              <a:t>‹#›</a:t>
            </a:fld>
            <a:endParaRPr lang="en-US" dirty="0"/>
          </a:p>
        </p:txBody>
      </p:sp>
    </p:spTree>
    <p:extLst>
      <p:ext uri="{BB962C8B-B14F-4D97-AF65-F5344CB8AC3E}">
        <p14:creationId xmlns:p14="http://schemas.microsoft.com/office/powerpoint/2010/main" val="1255268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C57392-6D15-482F-BA9E-F5F123563E38}" type="datetimeFigureOut">
              <a:rPr lang="en-US" smtClean="0"/>
              <a:t>10/30/2011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682F7C-247A-4037-B6A4-1B2279F2CA93}" type="slidenum">
              <a:rPr lang="en-US" smtClean="0"/>
              <a:t>‹#›</a:t>
            </a:fld>
            <a:endParaRPr lang="en-US" dirty="0"/>
          </a:p>
        </p:txBody>
      </p:sp>
    </p:spTree>
    <p:extLst>
      <p:ext uri="{BB962C8B-B14F-4D97-AF65-F5344CB8AC3E}">
        <p14:creationId xmlns:p14="http://schemas.microsoft.com/office/powerpoint/2010/main" val="2291580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C57392-6D15-482F-BA9E-F5F123563E38}" type="datetimeFigureOut">
              <a:rPr lang="en-US" smtClean="0"/>
              <a:t>10/30/2011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E682F7C-247A-4037-B6A4-1B2279F2CA93}" type="slidenum">
              <a:rPr lang="en-US" smtClean="0"/>
              <a:t>‹#›</a:t>
            </a:fld>
            <a:endParaRPr lang="en-US" dirty="0"/>
          </a:p>
        </p:txBody>
      </p:sp>
    </p:spTree>
    <p:extLst>
      <p:ext uri="{BB962C8B-B14F-4D97-AF65-F5344CB8AC3E}">
        <p14:creationId xmlns:p14="http://schemas.microsoft.com/office/powerpoint/2010/main" val="3076396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C57392-6D15-482F-BA9E-F5F123563E38}" type="datetimeFigureOut">
              <a:rPr lang="en-US" smtClean="0"/>
              <a:t>10/30/2011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682F7C-247A-4037-B6A4-1B2279F2CA93}" type="slidenum">
              <a:rPr lang="en-US" smtClean="0"/>
              <a:t>‹#›</a:t>
            </a:fld>
            <a:endParaRPr lang="en-US" dirty="0"/>
          </a:p>
        </p:txBody>
      </p:sp>
    </p:spTree>
    <p:extLst>
      <p:ext uri="{BB962C8B-B14F-4D97-AF65-F5344CB8AC3E}">
        <p14:creationId xmlns:p14="http://schemas.microsoft.com/office/powerpoint/2010/main" val="3199253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C57392-6D15-482F-BA9E-F5F123563E38}" type="datetimeFigureOut">
              <a:rPr lang="en-US" smtClean="0"/>
              <a:t>10/30/2011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682F7C-247A-4037-B6A4-1B2279F2CA93}" type="slidenum">
              <a:rPr lang="en-US" smtClean="0"/>
              <a:t>‹#›</a:t>
            </a:fld>
            <a:endParaRPr lang="en-US" dirty="0"/>
          </a:p>
        </p:txBody>
      </p:sp>
    </p:spTree>
    <p:extLst>
      <p:ext uri="{BB962C8B-B14F-4D97-AF65-F5344CB8AC3E}">
        <p14:creationId xmlns:p14="http://schemas.microsoft.com/office/powerpoint/2010/main" val="4234465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C57392-6D15-482F-BA9E-F5F123563E38}" type="datetimeFigureOut">
              <a:rPr lang="en-US" smtClean="0"/>
              <a:t>10/30/2011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82F7C-247A-4037-B6A4-1B2279F2CA93}" type="slidenum">
              <a:rPr lang="en-US" smtClean="0"/>
              <a:t>‹#›</a:t>
            </a:fld>
            <a:endParaRPr lang="en-US" dirty="0"/>
          </a:p>
        </p:txBody>
      </p:sp>
    </p:spTree>
    <p:extLst>
      <p:ext uri="{BB962C8B-B14F-4D97-AF65-F5344CB8AC3E}">
        <p14:creationId xmlns:p14="http://schemas.microsoft.com/office/powerpoint/2010/main" val="412390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dirty="0"/>
          </a:p>
        </p:txBody>
      </p:sp>
      <p:sp>
        <p:nvSpPr>
          <p:cNvPr id="6" name="Subtitle 5"/>
          <p:cNvSpPr>
            <a:spLocks noGrp="1"/>
          </p:cNvSpPr>
          <p:nvPr>
            <p:ph type="subTitle" idx="1"/>
          </p:nvPr>
        </p:nvSpPr>
        <p:spPr/>
        <p:txBody>
          <a:bodyPr/>
          <a:lstStyle/>
          <a:p>
            <a:endParaRPr lang="en-US" dirty="0"/>
          </a:p>
        </p:txBody>
      </p:sp>
      <p:pic>
        <p:nvPicPr>
          <p:cNvPr id="5123" name="Picture 3" descr="C:\Users\franthony\Desktop\crowd_cmy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5" y="1"/>
            <a:ext cx="9176825" cy="4191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2825" y="5410200"/>
            <a:ext cx="9176825" cy="144780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itle 1"/>
          <p:cNvSpPr txBox="1">
            <a:spLocks/>
          </p:cNvSpPr>
          <p:nvPr/>
        </p:nvSpPr>
        <p:spPr>
          <a:xfrm>
            <a:off x="838200" y="5556020"/>
            <a:ext cx="7772400" cy="1682979"/>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latin typeface="Bodoni MT" pitchFamily="18" charset="0"/>
              </a:rPr>
              <a:t>Part 2:  Belief or Commitment?</a:t>
            </a:r>
          </a:p>
          <a:p>
            <a:r>
              <a:rPr lang="en-US" sz="2400" dirty="0" smtClean="0">
                <a:solidFill>
                  <a:schemeClr val="bg1"/>
                </a:solidFill>
                <a:latin typeface="Bodoni MT" pitchFamily="18" charset="0"/>
              </a:rPr>
              <a:t>October 30, 2011</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26" y="4191001"/>
            <a:ext cx="9176825" cy="1365020"/>
          </a:xfrm>
          <a:prstGeom prst="rect">
            <a:avLst/>
          </a:prstGeom>
        </p:spPr>
      </p:pic>
    </p:spTree>
    <p:extLst>
      <p:ext uri="{BB962C8B-B14F-4D97-AF65-F5344CB8AC3E}">
        <p14:creationId xmlns:p14="http://schemas.microsoft.com/office/powerpoint/2010/main" val="3450528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914400"/>
            <a:ext cx="8458200" cy="5562600"/>
          </a:xfrm>
        </p:spPr>
        <p:txBody>
          <a:bodyPr>
            <a:normAutofit/>
          </a:bodyPr>
          <a:lstStyle/>
          <a:p>
            <a:pPr marL="742950" indent="-742950">
              <a:buFont typeface="+mj-lt"/>
              <a:buAutoNum type="arabicPeriod"/>
            </a:pPr>
            <a:r>
              <a:rPr lang="en-US" sz="3600" b="1" dirty="0" smtClean="0">
                <a:solidFill>
                  <a:srgbClr val="FFFF00"/>
                </a:solidFill>
                <a:latin typeface="Constantia" pitchFamily="18" charset="0"/>
              </a:rPr>
              <a:t>Fans do not want Jesus to </a:t>
            </a:r>
            <a:r>
              <a:rPr lang="en-US" sz="3600" b="1" u="sng" dirty="0" smtClean="0">
                <a:solidFill>
                  <a:srgbClr val="FFFF00"/>
                </a:solidFill>
                <a:latin typeface="Constantia" pitchFamily="18" charset="0"/>
              </a:rPr>
              <a:t>interfere </a:t>
            </a:r>
            <a:r>
              <a:rPr lang="en-US" sz="3600" b="1" dirty="0" smtClean="0">
                <a:solidFill>
                  <a:srgbClr val="FFFF00"/>
                </a:solidFill>
                <a:latin typeface="Constantia" pitchFamily="18" charset="0"/>
              </a:rPr>
              <a:t>in their lives</a:t>
            </a:r>
          </a:p>
          <a:p>
            <a:pPr marL="742950" indent="-742950">
              <a:buFont typeface="+mj-lt"/>
              <a:buAutoNum type="arabicPeriod"/>
            </a:pPr>
            <a:endParaRPr lang="en-US" sz="3600" b="1" dirty="0">
              <a:solidFill>
                <a:srgbClr val="FFFF00"/>
              </a:solidFill>
              <a:latin typeface="Constantia" pitchFamily="18" charset="0"/>
            </a:endParaRPr>
          </a:p>
          <a:p>
            <a:pPr marL="0" indent="0">
              <a:buNone/>
            </a:pPr>
            <a:r>
              <a:rPr lang="en-US" i="1" dirty="0">
                <a:solidFill>
                  <a:schemeClr val="bg1"/>
                </a:solidFill>
                <a:latin typeface="Constantia" pitchFamily="18" charset="0"/>
              </a:rPr>
              <a:t>“So likewise, whoever of you does not forsake all that he has cannot be My disciple.”  </a:t>
            </a:r>
            <a:r>
              <a:rPr lang="en-US" dirty="0">
                <a:solidFill>
                  <a:schemeClr val="bg1"/>
                </a:solidFill>
                <a:latin typeface="Constantia" pitchFamily="18" charset="0"/>
              </a:rPr>
              <a:t>Luke 14:33</a:t>
            </a:r>
          </a:p>
        </p:txBody>
      </p:sp>
    </p:spTree>
    <p:extLst>
      <p:ext uri="{BB962C8B-B14F-4D97-AF65-F5344CB8AC3E}">
        <p14:creationId xmlns:p14="http://schemas.microsoft.com/office/powerpoint/2010/main" val="904563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endParaRPr lang="en-US" b="1" dirty="0">
              <a:solidFill>
                <a:srgbClr val="FFFF00"/>
              </a:solidFill>
              <a:latin typeface="Constantia" pitchFamily="18" charset="0"/>
            </a:endParaRPr>
          </a:p>
        </p:txBody>
      </p:sp>
      <p:sp>
        <p:nvSpPr>
          <p:cNvPr id="3" name="Content Placeholder 2"/>
          <p:cNvSpPr>
            <a:spLocks noGrp="1"/>
          </p:cNvSpPr>
          <p:nvPr>
            <p:ph idx="1"/>
          </p:nvPr>
        </p:nvSpPr>
        <p:spPr>
          <a:xfrm>
            <a:off x="457200" y="1905000"/>
            <a:ext cx="8229600" cy="4221163"/>
          </a:xfrm>
        </p:spPr>
        <p:txBody>
          <a:bodyPr>
            <a:normAutofit/>
          </a:bodyPr>
          <a:lstStyle/>
          <a:p>
            <a:pPr marL="0" indent="0" algn="ctr">
              <a:buNone/>
            </a:pPr>
            <a:r>
              <a:rPr lang="en-US" sz="4000" b="1" dirty="0" smtClean="0">
                <a:solidFill>
                  <a:schemeClr val="bg1"/>
                </a:solidFill>
                <a:latin typeface="Constantia" pitchFamily="18" charset="0"/>
              </a:rPr>
              <a:t>Has following Jesus </a:t>
            </a:r>
          </a:p>
          <a:p>
            <a:pPr marL="0" indent="0" algn="ctr">
              <a:buNone/>
            </a:pPr>
            <a:r>
              <a:rPr lang="en-US" sz="4000" b="1" dirty="0" smtClean="0">
                <a:solidFill>
                  <a:schemeClr val="bg1"/>
                </a:solidFill>
                <a:latin typeface="Constantia" pitchFamily="18" charset="0"/>
              </a:rPr>
              <a:t>cost yo</a:t>
            </a:r>
            <a:r>
              <a:rPr lang="en-US" sz="4000" b="1" dirty="0" smtClean="0">
                <a:solidFill>
                  <a:schemeClr val="bg1"/>
                </a:solidFill>
                <a:latin typeface="Constantia" pitchFamily="18" charset="0"/>
              </a:rPr>
              <a:t>u anything?</a:t>
            </a:r>
            <a:endParaRPr lang="en-US" sz="4000" b="1" dirty="0" smtClean="0">
              <a:solidFill>
                <a:schemeClr val="bg1"/>
              </a:solidFill>
              <a:latin typeface="Constantia" pitchFamily="18" charset="0"/>
            </a:endParaRPr>
          </a:p>
        </p:txBody>
      </p:sp>
    </p:spTree>
    <p:extLst>
      <p:ext uri="{BB962C8B-B14F-4D97-AF65-F5344CB8AC3E}">
        <p14:creationId xmlns:p14="http://schemas.microsoft.com/office/powerpoint/2010/main" val="2072305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914400"/>
            <a:ext cx="8458200" cy="5562600"/>
          </a:xfrm>
        </p:spPr>
        <p:txBody>
          <a:bodyPr>
            <a:normAutofit/>
          </a:bodyPr>
          <a:lstStyle/>
          <a:p>
            <a:pPr marL="742950" indent="-742950">
              <a:buFont typeface="+mj-lt"/>
              <a:buAutoNum type="arabicPeriod" startAt="2"/>
            </a:pPr>
            <a:r>
              <a:rPr lang="en-US" sz="3600" b="1" dirty="0">
                <a:solidFill>
                  <a:srgbClr val="FFFF00"/>
                </a:solidFill>
                <a:latin typeface="Constantia" pitchFamily="18" charset="0"/>
              </a:rPr>
              <a:t>Fans focus only on the </a:t>
            </a:r>
            <a:r>
              <a:rPr lang="en-US" sz="3600" b="1" i="1" u="sng" dirty="0">
                <a:solidFill>
                  <a:srgbClr val="FFFF00"/>
                </a:solidFill>
                <a:latin typeface="Constantia" pitchFamily="18" charset="0"/>
              </a:rPr>
              <a:t>benefits</a:t>
            </a:r>
            <a:r>
              <a:rPr lang="en-US" sz="3600" b="1" dirty="0">
                <a:solidFill>
                  <a:srgbClr val="FFFF00"/>
                </a:solidFill>
                <a:latin typeface="Constantia" pitchFamily="18" charset="0"/>
              </a:rPr>
              <a:t> of relationship with Jesus, but never the </a:t>
            </a:r>
            <a:r>
              <a:rPr lang="en-US" sz="3600" b="1" i="1" u="sng" dirty="0">
                <a:solidFill>
                  <a:srgbClr val="FFFF00"/>
                </a:solidFill>
                <a:latin typeface="Constantia" pitchFamily="18" charset="0"/>
              </a:rPr>
              <a:t>cost</a:t>
            </a:r>
            <a:r>
              <a:rPr lang="en-US" sz="3600" b="1" dirty="0">
                <a:solidFill>
                  <a:srgbClr val="FFFF00"/>
                </a:solidFill>
                <a:latin typeface="Constantia" pitchFamily="18" charset="0"/>
              </a:rPr>
              <a:t> of it.</a:t>
            </a:r>
          </a:p>
          <a:p>
            <a:pPr marL="742950" indent="-742950">
              <a:buFont typeface="+mj-lt"/>
              <a:buAutoNum type="arabicPeriod" startAt="2"/>
            </a:pPr>
            <a:endParaRPr lang="en-US" sz="3600" b="1" dirty="0">
              <a:solidFill>
                <a:srgbClr val="FFFF00"/>
              </a:solidFill>
              <a:latin typeface="Constantia" pitchFamily="18" charset="0"/>
            </a:endParaRPr>
          </a:p>
        </p:txBody>
      </p:sp>
      <p:pic>
        <p:nvPicPr>
          <p:cNvPr id="5126" name="Picture 6" descr="http://thesalesauthority.org/wp-content/uploads/2010/01/One-of-the-most-important-traits-in-any-type-of-sales-person-is-likabil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6670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356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914400"/>
            <a:ext cx="8458200" cy="5562600"/>
          </a:xfrm>
        </p:spPr>
        <p:txBody>
          <a:bodyPr>
            <a:normAutofit/>
          </a:bodyPr>
          <a:lstStyle/>
          <a:p>
            <a:pPr marL="742950" indent="-742950">
              <a:buFont typeface="+mj-lt"/>
              <a:buAutoNum type="arabicPeriod" startAt="2"/>
            </a:pPr>
            <a:r>
              <a:rPr lang="en-US" sz="3600" b="1" dirty="0">
                <a:solidFill>
                  <a:srgbClr val="FFFF00"/>
                </a:solidFill>
                <a:latin typeface="Constantia" pitchFamily="18" charset="0"/>
              </a:rPr>
              <a:t>Fans focus only on the </a:t>
            </a:r>
            <a:r>
              <a:rPr lang="en-US" sz="3600" b="1" i="1" u="sng" dirty="0">
                <a:solidFill>
                  <a:srgbClr val="FFFF00"/>
                </a:solidFill>
                <a:latin typeface="Constantia" pitchFamily="18" charset="0"/>
              </a:rPr>
              <a:t>benefits</a:t>
            </a:r>
            <a:r>
              <a:rPr lang="en-US" sz="3600" b="1" dirty="0">
                <a:solidFill>
                  <a:srgbClr val="FFFF00"/>
                </a:solidFill>
                <a:latin typeface="Constantia" pitchFamily="18" charset="0"/>
              </a:rPr>
              <a:t> of relationship with Jesus, but never the </a:t>
            </a:r>
            <a:r>
              <a:rPr lang="en-US" sz="3600" b="1" i="1" u="sng" dirty="0">
                <a:solidFill>
                  <a:srgbClr val="FFFF00"/>
                </a:solidFill>
                <a:latin typeface="Constantia" pitchFamily="18" charset="0"/>
              </a:rPr>
              <a:t>cost</a:t>
            </a:r>
            <a:r>
              <a:rPr lang="en-US" sz="3600" b="1" dirty="0">
                <a:solidFill>
                  <a:srgbClr val="FFFF00"/>
                </a:solidFill>
                <a:latin typeface="Constantia" pitchFamily="18" charset="0"/>
              </a:rPr>
              <a:t> of it.</a:t>
            </a:r>
          </a:p>
          <a:p>
            <a:pPr marL="742950" indent="-742950">
              <a:buFont typeface="+mj-lt"/>
              <a:buAutoNum type="arabicPeriod" startAt="2"/>
            </a:pPr>
            <a:endParaRPr lang="en-US" sz="3600" b="1" dirty="0">
              <a:solidFill>
                <a:srgbClr val="FFFF00"/>
              </a:solidFill>
              <a:latin typeface="Constantia" pitchFamily="18" charset="0"/>
            </a:endParaRPr>
          </a:p>
          <a:p>
            <a:pPr marL="0" indent="0">
              <a:buNone/>
            </a:pPr>
            <a:r>
              <a:rPr lang="en-US" i="1" dirty="0">
                <a:solidFill>
                  <a:schemeClr val="bg1"/>
                </a:solidFill>
                <a:latin typeface="Constantia" pitchFamily="18" charset="0"/>
              </a:rPr>
              <a:t>“For whoever desires to save his life will lose it, but whoever loses his life for My sake will find it.”  </a:t>
            </a:r>
            <a:r>
              <a:rPr lang="en-US" dirty="0">
                <a:solidFill>
                  <a:schemeClr val="bg1"/>
                </a:solidFill>
                <a:latin typeface="Constantia" pitchFamily="18" charset="0"/>
              </a:rPr>
              <a:t>Matthew 16:25</a:t>
            </a:r>
          </a:p>
        </p:txBody>
      </p:sp>
    </p:spTree>
    <p:extLst>
      <p:ext uri="{BB962C8B-B14F-4D97-AF65-F5344CB8AC3E}">
        <p14:creationId xmlns:p14="http://schemas.microsoft.com/office/powerpoint/2010/main" val="3893644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endParaRPr lang="en-US" b="1" dirty="0">
              <a:solidFill>
                <a:srgbClr val="FFFF00"/>
              </a:solidFill>
              <a:latin typeface="Constantia" pitchFamily="18" charset="0"/>
            </a:endParaRPr>
          </a:p>
        </p:txBody>
      </p:sp>
      <p:sp>
        <p:nvSpPr>
          <p:cNvPr id="3" name="Content Placeholder 2"/>
          <p:cNvSpPr>
            <a:spLocks noGrp="1"/>
          </p:cNvSpPr>
          <p:nvPr>
            <p:ph idx="1"/>
          </p:nvPr>
        </p:nvSpPr>
        <p:spPr>
          <a:xfrm>
            <a:off x="457200" y="1905000"/>
            <a:ext cx="8229600" cy="4221163"/>
          </a:xfrm>
        </p:spPr>
        <p:txBody>
          <a:bodyPr>
            <a:normAutofit/>
          </a:bodyPr>
          <a:lstStyle/>
          <a:p>
            <a:pPr marL="0" indent="0" algn="ctr">
              <a:buNone/>
            </a:pPr>
            <a:r>
              <a:rPr lang="en-US" sz="4000" b="1" dirty="0">
                <a:solidFill>
                  <a:schemeClr val="bg1"/>
                </a:solidFill>
                <a:latin typeface="Constantia" pitchFamily="18" charset="0"/>
              </a:rPr>
              <a:t>What was the last </a:t>
            </a:r>
            <a:r>
              <a:rPr lang="en-US" sz="4000" b="1" i="1" dirty="0">
                <a:solidFill>
                  <a:schemeClr val="bg1"/>
                </a:solidFill>
                <a:latin typeface="Constantia" pitchFamily="18" charset="0"/>
              </a:rPr>
              <a:t>real</a:t>
            </a:r>
            <a:r>
              <a:rPr lang="en-US" sz="4000" b="1" dirty="0">
                <a:solidFill>
                  <a:schemeClr val="bg1"/>
                </a:solidFill>
                <a:latin typeface="Constantia" pitchFamily="18" charset="0"/>
              </a:rPr>
              <a:t> </a:t>
            </a:r>
            <a:r>
              <a:rPr lang="en-US" sz="4000" b="1" i="1" dirty="0">
                <a:solidFill>
                  <a:schemeClr val="bg1"/>
                </a:solidFill>
                <a:latin typeface="Constantia" pitchFamily="18" charset="0"/>
              </a:rPr>
              <a:t>sacrifice</a:t>
            </a:r>
            <a:r>
              <a:rPr lang="en-US" sz="4000" b="1" dirty="0">
                <a:solidFill>
                  <a:schemeClr val="bg1"/>
                </a:solidFill>
                <a:latin typeface="Constantia" pitchFamily="18" charset="0"/>
              </a:rPr>
              <a:t> you made in order to follow Jesus?</a:t>
            </a:r>
            <a:endParaRPr lang="en-US" sz="4000" b="1" dirty="0" smtClean="0">
              <a:solidFill>
                <a:schemeClr val="bg1"/>
              </a:solidFill>
              <a:latin typeface="Constantia" pitchFamily="18" charset="0"/>
            </a:endParaRPr>
          </a:p>
        </p:txBody>
      </p:sp>
    </p:spTree>
    <p:extLst>
      <p:ext uri="{BB962C8B-B14F-4D97-AF65-F5344CB8AC3E}">
        <p14:creationId xmlns:p14="http://schemas.microsoft.com/office/powerpoint/2010/main" val="3747612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914400"/>
            <a:ext cx="8458200" cy="5562600"/>
          </a:xfrm>
        </p:spPr>
        <p:txBody>
          <a:bodyPr>
            <a:normAutofit/>
          </a:bodyPr>
          <a:lstStyle/>
          <a:p>
            <a:pPr marL="742950" indent="-742950">
              <a:buFont typeface="+mj-lt"/>
              <a:buAutoNum type="arabicPeriod" startAt="3"/>
            </a:pPr>
            <a:r>
              <a:rPr lang="en-US" sz="3600" b="1" dirty="0">
                <a:solidFill>
                  <a:srgbClr val="FFFF00"/>
                </a:solidFill>
                <a:latin typeface="Constantia" pitchFamily="18" charset="0"/>
              </a:rPr>
              <a:t>Fans want to keep their relationship with Jesus </a:t>
            </a:r>
            <a:r>
              <a:rPr lang="en-US" sz="3600" b="1" i="1" u="sng" dirty="0">
                <a:solidFill>
                  <a:srgbClr val="FFFF00"/>
                </a:solidFill>
                <a:latin typeface="Constantia" pitchFamily="18" charset="0"/>
              </a:rPr>
              <a:t>private</a:t>
            </a:r>
          </a:p>
          <a:p>
            <a:pPr marL="742950" indent="-742950">
              <a:buFont typeface="+mj-lt"/>
              <a:buAutoNum type="arabicPeriod" startAt="3"/>
            </a:pPr>
            <a:endParaRPr lang="en-US" sz="3600" b="1" dirty="0">
              <a:solidFill>
                <a:srgbClr val="FFFF00"/>
              </a:solidFill>
              <a:latin typeface="Constantia" pitchFamily="18" charset="0"/>
            </a:endParaRPr>
          </a:p>
        </p:txBody>
      </p:sp>
      <p:pic>
        <p:nvPicPr>
          <p:cNvPr id="3074" name="Picture 2" descr="http://westernthm.files.wordpress.com/2011/04/secr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590800"/>
            <a:ext cx="2857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720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914400"/>
            <a:ext cx="8458200" cy="5562600"/>
          </a:xfrm>
        </p:spPr>
        <p:txBody>
          <a:bodyPr>
            <a:normAutofit/>
          </a:bodyPr>
          <a:lstStyle/>
          <a:p>
            <a:pPr marL="742950" indent="-742950">
              <a:buFont typeface="+mj-lt"/>
              <a:buAutoNum type="arabicPeriod" startAt="3"/>
            </a:pPr>
            <a:r>
              <a:rPr lang="en-US" sz="3600" b="1" dirty="0">
                <a:solidFill>
                  <a:srgbClr val="FFFF00"/>
                </a:solidFill>
                <a:latin typeface="Constantia" pitchFamily="18" charset="0"/>
              </a:rPr>
              <a:t>Fans want to keep their relationship with Jesus </a:t>
            </a:r>
            <a:r>
              <a:rPr lang="en-US" sz="3600" b="1" i="1" u="sng" dirty="0">
                <a:solidFill>
                  <a:srgbClr val="FFFF00"/>
                </a:solidFill>
                <a:latin typeface="Constantia" pitchFamily="18" charset="0"/>
              </a:rPr>
              <a:t>private</a:t>
            </a:r>
          </a:p>
          <a:p>
            <a:pPr marL="742950" indent="-742950">
              <a:buFont typeface="+mj-lt"/>
              <a:buAutoNum type="arabicPeriod" startAt="3"/>
            </a:pPr>
            <a:endParaRPr lang="en-US" sz="3600" b="1" dirty="0">
              <a:solidFill>
                <a:srgbClr val="FFFF00"/>
              </a:solidFill>
              <a:latin typeface="Constantia" pitchFamily="18" charset="0"/>
            </a:endParaRPr>
          </a:p>
          <a:p>
            <a:pPr marL="0" indent="0">
              <a:buNone/>
            </a:pPr>
            <a:r>
              <a:rPr lang="en-US" i="1" dirty="0">
                <a:solidFill>
                  <a:schemeClr val="bg1"/>
                </a:solidFill>
                <a:latin typeface="Constantia" pitchFamily="18" charset="0"/>
              </a:rPr>
              <a:t>“Therefore whoever confesses Me before men, him I will also confess before My Father who is in heaven.  But whoever denies Me before men, him I will also deny before My Father who is in heaven.”  </a:t>
            </a:r>
            <a:r>
              <a:rPr lang="en-US" dirty="0">
                <a:solidFill>
                  <a:schemeClr val="bg1"/>
                </a:solidFill>
                <a:latin typeface="Constantia" pitchFamily="18" charset="0"/>
              </a:rPr>
              <a:t>Matthew 10:32-33</a:t>
            </a:r>
            <a:endParaRPr lang="en-US" dirty="0">
              <a:solidFill>
                <a:schemeClr val="bg1"/>
              </a:solidFill>
              <a:latin typeface="Constantia" pitchFamily="18" charset="0"/>
            </a:endParaRPr>
          </a:p>
        </p:txBody>
      </p:sp>
    </p:spTree>
    <p:extLst>
      <p:ext uri="{BB962C8B-B14F-4D97-AF65-F5344CB8AC3E}">
        <p14:creationId xmlns:p14="http://schemas.microsoft.com/office/powerpoint/2010/main" val="3549117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r>
              <a:rPr lang="en-US" b="1" dirty="0" smtClean="0">
                <a:solidFill>
                  <a:srgbClr val="FFFF00"/>
                </a:solidFill>
                <a:latin typeface="Constantia" pitchFamily="18" charset="0"/>
              </a:rPr>
              <a:t>Diagnosing Fandom</a:t>
            </a:r>
            <a:endParaRPr lang="en-US" b="1" dirty="0">
              <a:solidFill>
                <a:srgbClr val="FFFF00"/>
              </a:solidFill>
              <a:latin typeface="Constantia" pitchFamily="18" charset="0"/>
            </a:endParaRPr>
          </a:p>
        </p:txBody>
      </p:sp>
      <p:sp>
        <p:nvSpPr>
          <p:cNvPr id="3" name="Content Placeholder 2"/>
          <p:cNvSpPr>
            <a:spLocks noGrp="1"/>
          </p:cNvSpPr>
          <p:nvPr>
            <p:ph idx="1"/>
          </p:nvPr>
        </p:nvSpPr>
        <p:spPr>
          <a:xfrm>
            <a:off x="457200" y="1905000"/>
            <a:ext cx="8229600" cy="4221163"/>
          </a:xfrm>
        </p:spPr>
        <p:txBody>
          <a:bodyPr>
            <a:normAutofit/>
          </a:bodyPr>
          <a:lstStyle/>
          <a:p>
            <a:pPr marL="0" indent="0" algn="ctr">
              <a:buNone/>
            </a:pPr>
            <a:r>
              <a:rPr lang="en-US" sz="4000" b="1" dirty="0">
                <a:solidFill>
                  <a:schemeClr val="bg1"/>
                </a:solidFill>
                <a:latin typeface="Constantia" pitchFamily="18" charset="0"/>
              </a:rPr>
              <a:t>Who was the last person you spoke to about your relationship with Jesus?</a:t>
            </a:r>
            <a:endParaRPr lang="en-US" sz="4000" b="1" dirty="0" smtClean="0">
              <a:solidFill>
                <a:schemeClr val="bg1"/>
              </a:solidFill>
              <a:latin typeface="Constantia" pitchFamily="18" charset="0"/>
            </a:endParaRPr>
          </a:p>
        </p:txBody>
      </p:sp>
    </p:spTree>
    <p:extLst>
      <p:ext uri="{BB962C8B-B14F-4D97-AF65-F5344CB8AC3E}">
        <p14:creationId xmlns:p14="http://schemas.microsoft.com/office/powerpoint/2010/main" val="2787834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r>
              <a:rPr lang="en-US" b="1" dirty="0" smtClean="0">
                <a:solidFill>
                  <a:srgbClr val="FFFF00"/>
                </a:solidFill>
                <a:latin typeface="Constantia" pitchFamily="18" charset="0"/>
              </a:rPr>
              <a:t>John 7:45-52</a:t>
            </a:r>
            <a:endParaRPr lang="en-US" b="1" dirty="0">
              <a:solidFill>
                <a:srgbClr val="FFFF00"/>
              </a:solidFill>
              <a:latin typeface="Constantia" pitchFamily="18" charset="0"/>
            </a:endParaRPr>
          </a:p>
        </p:txBody>
      </p:sp>
      <p:sp>
        <p:nvSpPr>
          <p:cNvPr id="3" name="Content Placeholder 2"/>
          <p:cNvSpPr>
            <a:spLocks noGrp="1"/>
          </p:cNvSpPr>
          <p:nvPr>
            <p:ph idx="1"/>
          </p:nvPr>
        </p:nvSpPr>
        <p:spPr>
          <a:xfrm>
            <a:off x="457200" y="1905000"/>
            <a:ext cx="8229600" cy="4572000"/>
          </a:xfrm>
        </p:spPr>
        <p:txBody>
          <a:bodyPr>
            <a:normAutofit/>
          </a:bodyPr>
          <a:lstStyle/>
          <a:p>
            <a:pPr marL="0" indent="0">
              <a:buNone/>
            </a:pPr>
            <a:r>
              <a:rPr lang="en-US" sz="3600" i="1" dirty="0">
                <a:solidFill>
                  <a:schemeClr val="bg1"/>
                </a:solidFill>
                <a:latin typeface="Constantia" pitchFamily="18" charset="0"/>
              </a:rPr>
              <a:t>“Then the officers came to the chief priests and Pharisees, who said to them, “Why have you not brought Him?” </a:t>
            </a:r>
          </a:p>
          <a:p>
            <a:pPr marL="0" indent="0">
              <a:buNone/>
            </a:pPr>
            <a:r>
              <a:rPr lang="en-US" sz="3600" i="1" dirty="0">
                <a:solidFill>
                  <a:schemeClr val="bg1"/>
                </a:solidFill>
                <a:latin typeface="Constantia" pitchFamily="18" charset="0"/>
              </a:rPr>
              <a:t>The officers answered, “No man ever spoke like this Man</a:t>
            </a:r>
            <a:r>
              <a:rPr lang="en-US" sz="3600" i="1" dirty="0" smtClean="0">
                <a:solidFill>
                  <a:schemeClr val="bg1"/>
                </a:solidFill>
                <a:latin typeface="Constantia" pitchFamily="18" charset="0"/>
              </a:rPr>
              <a:t>!”</a:t>
            </a:r>
            <a:endParaRPr lang="en-US" sz="3600" i="1" dirty="0">
              <a:solidFill>
                <a:schemeClr val="bg1"/>
              </a:solidFill>
              <a:latin typeface="Constantia" pitchFamily="18" charset="0"/>
            </a:endParaRPr>
          </a:p>
        </p:txBody>
      </p:sp>
    </p:spTree>
    <p:extLst>
      <p:ext uri="{BB962C8B-B14F-4D97-AF65-F5344CB8AC3E}">
        <p14:creationId xmlns:p14="http://schemas.microsoft.com/office/powerpoint/2010/main" val="15906075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r>
              <a:rPr lang="en-US" b="1" dirty="0" smtClean="0">
                <a:solidFill>
                  <a:srgbClr val="FFFF00"/>
                </a:solidFill>
                <a:latin typeface="Constantia" pitchFamily="18" charset="0"/>
              </a:rPr>
              <a:t>John 7:45-52</a:t>
            </a:r>
            <a:endParaRPr lang="en-US" b="1" dirty="0">
              <a:solidFill>
                <a:srgbClr val="FFFF00"/>
              </a:solidFill>
              <a:latin typeface="Constantia" pitchFamily="18" charset="0"/>
            </a:endParaRPr>
          </a:p>
        </p:txBody>
      </p:sp>
      <p:sp>
        <p:nvSpPr>
          <p:cNvPr id="3" name="Content Placeholder 2"/>
          <p:cNvSpPr>
            <a:spLocks noGrp="1"/>
          </p:cNvSpPr>
          <p:nvPr>
            <p:ph idx="1"/>
          </p:nvPr>
        </p:nvSpPr>
        <p:spPr>
          <a:xfrm>
            <a:off x="457200" y="1905000"/>
            <a:ext cx="8229600" cy="4572000"/>
          </a:xfrm>
        </p:spPr>
        <p:txBody>
          <a:bodyPr>
            <a:normAutofit/>
          </a:bodyPr>
          <a:lstStyle/>
          <a:p>
            <a:pPr marL="0" indent="0">
              <a:buNone/>
            </a:pPr>
            <a:r>
              <a:rPr lang="en-US" sz="3600" i="1" dirty="0" smtClean="0">
                <a:solidFill>
                  <a:schemeClr val="bg1"/>
                </a:solidFill>
                <a:latin typeface="Constantia" pitchFamily="18" charset="0"/>
              </a:rPr>
              <a:t>Then </a:t>
            </a:r>
            <a:r>
              <a:rPr lang="en-US" sz="3600" i="1" dirty="0">
                <a:solidFill>
                  <a:schemeClr val="bg1"/>
                </a:solidFill>
                <a:latin typeface="Constantia" pitchFamily="18" charset="0"/>
              </a:rPr>
              <a:t>the Pharisees answered them, “Are you also deceived? Have any of the rulers or the Pharisees believed in Him? But this crowd that does not know the law is accursed.” </a:t>
            </a:r>
          </a:p>
          <a:p>
            <a:pPr marL="0" indent="0">
              <a:buNone/>
            </a:pPr>
            <a:endParaRPr lang="en-US" sz="3600" i="1" dirty="0">
              <a:solidFill>
                <a:schemeClr val="bg1"/>
              </a:solidFill>
              <a:latin typeface="Constantia" pitchFamily="18" charset="0"/>
            </a:endParaRPr>
          </a:p>
        </p:txBody>
      </p:sp>
    </p:spTree>
    <p:extLst>
      <p:ext uri="{BB962C8B-B14F-4D97-AF65-F5344CB8AC3E}">
        <p14:creationId xmlns:p14="http://schemas.microsoft.com/office/powerpoint/2010/main" val="2182538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876800"/>
            <a:ext cx="8229600" cy="1143000"/>
          </a:xfrm>
        </p:spPr>
        <p:txBody>
          <a:bodyPr/>
          <a:lstStyle/>
          <a:p>
            <a:endParaRPr lang="en-US" b="1" i="1" dirty="0">
              <a:solidFill>
                <a:srgbClr val="FFFF00"/>
              </a:solidFill>
              <a:latin typeface="Constantia" pitchFamily="18" charset="0"/>
            </a:endParaRPr>
          </a:p>
        </p:txBody>
      </p:sp>
      <p:sp>
        <p:nvSpPr>
          <p:cNvPr id="3" name="Content Placeholder 2"/>
          <p:cNvSpPr>
            <a:spLocks noGrp="1"/>
          </p:cNvSpPr>
          <p:nvPr>
            <p:ph idx="1"/>
          </p:nvPr>
        </p:nvSpPr>
        <p:spPr>
          <a:xfrm>
            <a:off x="457200" y="457200"/>
            <a:ext cx="8229600" cy="4572000"/>
          </a:xfrm>
        </p:spPr>
        <p:txBody>
          <a:bodyPr>
            <a:normAutofit/>
          </a:bodyPr>
          <a:lstStyle/>
          <a:p>
            <a:pPr marL="0" indent="0">
              <a:buNone/>
            </a:pPr>
            <a:r>
              <a:rPr lang="en-US" sz="3600" i="1" dirty="0">
                <a:solidFill>
                  <a:schemeClr val="bg1"/>
                </a:solidFill>
                <a:latin typeface="Constantia" pitchFamily="18" charset="0"/>
              </a:rPr>
              <a:t>“There was a man of the Pharisees named Nicodemus, a ruler of the Jews.  This man came to Jesus by night and said to Him, “Rabbi, we know that You are a teacher come from God; for no one can do these signs that You do unless God is with him</a:t>
            </a:r>
            <a:r>
              <a:rPr lang="en-US" sz="3600" i="1" dirty="0" smtClean="0">
                <a:solidFill>
                  <a:schemeClr val="bg1"/>
                </a:solidFill>
                <a:latin typeface="Constantia" pitchFamily="18" charset="0"/>
              </a:rPr>
              <a:t>.”  </a:t>
            </a:r>
            <a:r>
              <a:rPr lang="en-US" sz="3600" dirty="0" smtClean="0">
                <a:solidFill>
                  <a:schemeClr val="bg1"/>
                </a:solidFill>
                <a:latin typeface="Constantia" pitchFamily="18" charset="0"/>
              </a:rPr>
              <a:t>John 3:1-2</a:t>
            </a:r>
          </a:p>
        </p:txBody>
      </p:sp>
    </p:spTree>
    <p:extLst>
      <p:ext uri="{BB962C8B-B14F-4D97-AF65-F5344CB8AC3E}">
        <p14:creationId xmlns:p14="http://schemas.microsoft.com/office/powerpoint/2010/main" val="485716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r>
              <a:rPr lang="en-US" b="1" dirty="0" smtClean="0">
                <a:solidFill>
                  <a:srgbClr val="FFFF00"/>
                </a:solidFill>
                <a:latin typeface="Constantia" pitchFamily="18" charset="0"/>
              </a:rPr>
              <a:t>John 7:45-52</a:t>
            </a:r>
            <a:endParaRPr lang="en-US" b="1" dirty="0">
              <a:solidFill>
                <a:srgbClr val="FFFF00"/>
              </a:solidFill>
              <a:latin typeface="Constantia" pitchFamily="18" charset="0"/>
            </a:endParaRPr>
          </a:p>
        </p:txBody>
      </p:sp>
      <p:sp>
        <p:nvSpPr>
          <p:cNvPr id="3" name="Content Placeholder 2"/>
          <p:cNvSpPr>
            <a:spLocks noGrp="1"/>
          </p:cNvSpPr>
          <p:nvPr>
            <p:ph idx="1"/>
          </p:nvPr>
        </p:nvSpPr>
        <p:spPr>
          <a:xfrm>
            <a:off x="457200" y="1905000"/>
            <a:ext cx="8229600" cy="4572000"/>
          </a:xfrm>
        </p:spPr>
        <p:txBody>
          <a:bodyPr>
            <a:normAutofit/>
          </a:bodyPr>
          <a:lstStyle/>
          <a:p>
            <a:pPr marL="0" indent="0">
              <a:buNone/>
            </a:pPr>
            <a:r>
              <a:rPr lang="en-US" sz="3600" i="1" dirty="0">
                <a:solidFill>
                  <a:schemeClr val="bg1"/>
                </a:solidFill>
                <a:latin typeface="Constantia" pitchFamily="18" charset="0"/>
              </a:rPr>
              <a:t>“Nicodemus (he who came to Jesus by night, being one of them) said to them, “Does our law judge a man before it hears him and knows what he is doing?”   They answered and said to him, “Are you also from Galilee?”</a:t>
            </a:r>
            <a:endParaRPr lang="en-US" sz="3600" i="1" dirty="0">
              <a:solidFill>
                <a:schemeClr val="bg1"/>
              </a:solidFill>
              <a:latin typeface="Constantia" pitchFamily="18" charset="0"/>
            </a:endParaRPr>
          </a:p>
        </p:txBody>
      </p:sp>
    </p:spTree>
    <p:extLst>
      <p:ext uri="{BB962C8B-B14F-4D97-AF65-F5344CB8AC3E}">
        <p14:creationId xmlns:p14="http://schemas.microsoft.com/office/powerpoint/2010/main" val="2619808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5303837"/>
            <a:ext cx="8229600" cy="1630363"/>
          </a:xfrm>
        </p:spPr>
        <p:txBody>
          <a:bodyPr>
            <a:normAutofit/>
          </a:bodyPr>
          <a:lstStyle/>
          <a:p>
            <a:pPr marL="0" indent="0" algn="ctr">
              <a:buNone/>
            </a:pPr>
            <a:r>
              <a:rPr lang="en-US" sz="4000" b="1" dirty="0" smtClean="0">
                <a:solidFill>
                  <a:schemeClr val="bg1"/>
                </a:solidFill>
                <a:latin typeface="Constantia" pitchFamily="18" charset="0"/>
              </a:rPr>
              <a:t>It’s time to choose</a:t>
            </a:r>
            <a:endParaRPr lang="en-US" sz="4000" b="1" dirty="0">
              <a:solidFill>
                <a:schemeClr val="bg1"/>
              </a:solidFill>
              <a:latin typeface="Constantia" pitchFamily="18" charset="0"/>
            </a:endParaRPr>
          </a:p>
        </p:txBody>
      </p:sp>
      <p:pic>
        <p:nvPicPr>
          <p:cNvPr id="9218" name="Picture 2" descr="http://4.bp.blogspot.com/_aSzGDSlv7uc/SgL5sQEiylI/AAAAAAAAAjU/G7nCVLCCJJ4/S660/matrix+-+alegerea+-+TIME+TO+CHOO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14400"/>
            <a:ext cx="6286500"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66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r>
              <a:rPr lang="en-US" b="1" dirty="0" smtClean="0">
                <a:solidFill>
                  <a:srgbClr val="FFFF00"/>
                </a:solidFill>
                <a:latin typeface="Constantia" pitchFamily="18" charset="0"/>
              </a:rPr>
              <a:t>John 19:39</a:t>
            </a:r>
            <a:endParaRPr lang="en-US" b="1" dirty="0">
              <a:solidFill>
                <a:srgbClr val="FFFF00"/>
              </a:solidFill>
              <a:latin typeface="Constantia" pitchFamily="18" charset="0"/>
            </a:endParaRPr>
          </a:p>
        </p:txBody>
      </p:sp>
      <p:sp>
        <p:nvSpPr>
          <p:cNvPr id="3" name="Content Placeholder 2"/>
          <p:cNvSpPr>
            <a:spLocks noGrp="1"/>
          </p:cNvSpPr>
          <p:nvPr>
            <p:ph idx="1"/>
          </p:nvPr>
        </p:nvSpPr>
        <p:spPr>
          <a:xfrm>
            <a:off x="457200" y="1905000"/>
            <a:ext cx="8229600" cy="4572000"/>
          </a:xfrm>
        </p:spPr>
        <p:txBody>
          <a:bodyPr>
            <a:normAutofit/>
          </a:bodyPr>
          <a:lstStyle/>
          <a:p>
            <a:pPr marL="0" indent="0">
              <a:buNone/>
            </a:pPr>
            <a:r>
              <a:rPr lang="en-US" sz="3600" i="1" dirty="0">
                <a:solidFill>
                  <a:schemeClr val="bg1"/>
                </a:solidFill>
                <a:latin typeface="Constantia" pitchFamily="18" charset="0"/>
              </a:rPr>
              <a:t>“And Nicodemus, </a:t>
            </a:r>
            <a:r>
              <a:rPr lang="en-US" sz="3600" i="1" u="sng" dirty="0">
                <a:solidFill>
                  <a:schemeClr val="bg1"/>
                </a:solidFill>
                <a:latin typeface="Constantia" pitchFamily="18" charset="0"/>
              </a:rPr>
              <a:t>who at first came to Jesus by night</a:t>
            </a:r>
            <a:r>
              <a:rPr lang="en-US" sz="3600" i="1" dirty="0">
                <a:solidFill>
                  <a:schemeClr val="bg1"/>
                </a:solidFill>
                <a:latin typeface="Constantia" pitchFamily="18" charset="0"/>
              </a:rPr>
              <a:t>, also came, bringing a mixture of myrrh and aloes, about a hundred pounds</a:t>
            </a:r>
            <a:r>
              <a:rPr lang="en-US" sz="3600" i="1" dirty="0" smtClean="0">
                <a:solidFill>
                  <a:schemeClr val="bg1"/>
                </a:solidFill>
                <a:latin typeface="Constantia" pitchFamily="18" charset="0"/>
              </a:rPr>
              <a:t>.”</a:t>
            </a:r>
            <a:endParaRPr lang="en-US" sz="3600" i="1" dirty="0">
              <a:solidFill>
                <a:schemeClr val="bg1"/>
              </a:solidFill>
              <a:latin typeface="Constantia" pitchFamily="18" charset="0"/>
            </a:endParaRPr>
          </a:p>
        </p:txBody>
      </p:sp>
    </p:spTree>
    <p:extLst>
      <p:ext uri="{BB962C8B-B14F-4D97-AF65-F5344CB8AC3E}">
        <p14:creationId xmlns:p14="http://schemas.microsoft.com/office/powerpoint/2010/main" val="3127140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876800"/>
            <a:ext cx="8229600" cy="1143000"/>
          </a:xfrm>
        </p:spPr>
        <p:txBody>
          <a:bodyPr/>
          <a:lstStyle/>
          <a:p>
            <a:r>
              <a:rPr lang="en-US" b="1" i="1" dirty="0" smtClean="0">
                <a:solidFill>
                  <a:srgbClr val="FFFF00"/>
                </a:solidFill>
                <a:latin typeface="Constantia" pitchFamily="18" charset="0"/>
              </a:rPr>
              <a:t>Why by night?</a:t>
            </a:r>
            <a:endParaRPr lang="en-US" b="1" i="1" dirty="0">
              <a:solidFill>
                <a:srgbClr val="FFFF00"/>
              </a:solidFill>
              <a:latin typeface="Constantia" pitchFamily="18" charset="0"/>
            </a:endParaRPr>
          </a:p>
        </p:txBody>
      </p:sp>
      <p:sp>
        <p:nvSpPr>
          <p:cNvPr id="3" name="Content Placeholder 2"/>
          <p:cNvSpPr>
            <a:spLocks noGrp="1"/>
          </p:cNvSpPr>
          <p:nvPr>
            <p:ph idx="1"/>
          </p:nvPr>
        </p:nvSpPr>
        <p:spPr>
          <a:xfrm>
            <a:off x="457200" y="457200"/>
            <a:ext cx="8229600" cy="4953000"/>
          </a:xfrm>
        </p:spPr>
        <p:txBody>
          <a:bodyPr>
            <a:normAutofit/>
          </a:bodyPr>
          <a:lstStyle/>
          <a:p>
            <a:pPr marL="0" indent="0">
              <a:buNone/>
            </a:pPr>
            <a:r>
              <a:rPr lang="en-US" sz="3600" i="1" dirty="0">
                <a:solidFill>
                  <a:schemeClr val="bg1"/>
                </a:solidFill>
                <a:latin typeface="Constantia" pitchFamily="18" charset="0"/>
              </a:rPr>
              <a:t>“There was a man of the Pharisees named Nicodemus, a ruler of the Jews.  This man came to Jesus </a:t>
            </a:r>
            <a:r>
              <a:rPr lang="en-US" sz="3600" i="1" u="sng" dirty="0">
                <a:solidFill>
                  <a:schemeClr val="bg1"/>
                </a:solidFill>
                <a:latin typeface="Constantia" pitchFamily="18" charset="0"/>
              </a:rPr>
              <a:t>by night </a:t>
            </a:r>
            <a:r>
              <a:rPr lang="en-US" sz="3600" i="1" dirty="0">
                <a:solidFill>
                  <a:schemeClr val="bg1"/>
                </a:solidFill>
                <a:latin typeface="Constantia" pitchFamily="18" charset="0"/>
              </a:rPr>
              <a:t>and said to Him, “Rabbi, we know that You are a teacher come from God; for no one can do these signs that You do unless God is with him</a:t>
            </a:r>
            <a:r>
              <a:rPr lang="en-US" sz="3600" i="1" dirty="0" smtClean="0">
                <a:solidFill>
                  <a:schemeClr val="bg1"/>
                </a:solidFill>
                <a:latin typeface="Constantia" pitchFamily="18" charset="0"/>
              </a:rPr>
              <a:t>.”  </a:t>
            </a:r>
            <a:r>
              <a:rPr lang="en-US" sz="3600" dirty="0" smtClean="0">
                <a:solidFill>
                  <a:schemeClr val="bg1"/>
                </a:solidFill>
                <a:latin typeface="Constantia" pitchFamily="18" charset="0"/>
              </a:rPr>
              <a:t>John 3:1-2</a:t>
            </a:r>
          </a:p>
        </p:txBody>
      </p:sp>
    </p:spTree>
    <p:extLst>
      <p:ext uri="{BB962C8B-B14F-4D97-AF65-F5344CB8AC3E}">
        <p14:creationId xmlns:p14="http://schemas.microsoft.com/office/powerpoint/2010/main" val="4010548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4800" y="609600"/>
            <a:ext cx="4495800" cy="5638800"/>
          </a:xfrm>
        </p:spPr>
        <p:txBody>
          <a:bodyPr>
            <a:normAutofit/>
          </a:bodyPr>
          <a:lstStyle/>
          <a:p>
            <a:pPr marL="0" indent="0" algn="ctr">
              <a:buNone/>
            </a:pPr>
            <a:endParaRPr lang="en-US" sz="3600" b="1" dirty="0" smtClean="0">
              <a:solidFill>
                <a:schemeClr val="bg1"/>
              </a:solidFill>
              <a:latin typeface="Constantia" pitchFamily="18" charset="0"/>
            </a:endParaRPr>
          </a:p>
          <a:p>
            <a:pPr marL="0" indent="0" algn="ctr">
              <a:buNone/>
            </a:pPr>
            <a:endParaRPr lang="en-US" sz="3600" b="1" dirty="0" smtClean="0">
              <a:solidFill>
                <a:schemeClr val="bg1"/>
              </a:solidFill>
              <a:latin typeface="Constantia" pitchFamily="18" charset="0"/>
            </a:endParaRPr>
          </a:p>
          <a:p>
            <a:pPr marL="0" indent="0" algn="ctr">
              <a:buNone/>
            </a:pPr>
            <a:r>
              <a:rPr lang="en-US" sz="3600" b="1" dirty="0" smtClean="0">
                <a:solidFill>
                  <a:schemeClr val="bg1"/>
                </a:solidFill>
                <a:latin typeface="Constantia" pitchFamily="18" charset="0"/>
              </a:rPr>
              <a:t>Nicodemus </a:t>
            </a:r>
            <a:r>
              <a:rPr lang="en-US" sz="3600" b="1" dirty="0">
                <a:solidFill>
                  <a:schemeClr val="bg1"/>
                </a:solidFill>
                <a:latin typeface="Constantia" pitchFamily="18" charset="0"/>
              </a:rPr>
              <a:t>wanted to be a </a:t>
            </a:r>
            <a:r>
              <a:rPr lang="en-US" sz="3600" b="1" u="sng" dirty="0">
                <a:solidFill>
                  <a:schemeClr val="bg1"/>
                </a:solidFill>
                <a:latin typeface="Constantia" pitchFamily="18" charset="0"/>
              </a:rPr>
              <a:t>fan/secret admirer</a:t>
            </a:r>
            <a:r>
              <a:rPr lang="en-US" sz="3600" b="1" dirty="0">
                <a:solidFill>
                  <a:schemeClr val="bg1"/>
                </a:solidFill>
                <a:latin typeface="Constantia" pitchFamily="18" charset="0"/>
              </a:rPr>
              <a:t>, but Jesus wanted a </a:t>
            </a:r>
            <a:r>
              <a:rPr lang="en-US" sz="3600" b="1" u="sng" dirty="0">
                <a:solidFill>
                  <a:schemeClr val="bg1"/>
                </a:solidFill>
                <a:latin typeface="Constantia" pitchFamily="18" charset="0"/>
              </a:rPr>
              <a:t>follower</a:t>
            </a:r>
            <a:r>
              <a:rPr lang="en-US" sz="3600" b="1" dirty="0">
                <a:solidFill>
                  <a:schemeClr val="bg1"/>
                </a:solidFill>
                <a:latin typeface="Constantia" pitchFamily="18" charset="0"/>
              </a:rPr>
              <a:t>.</a:t>
            </a:r>
            <a:endParaRPr lang="en-US" sz="3600" b="1" dirty="0">
              <a:solidFill>
                <a:schemeClr val="bg1"/>
              </a:solidFill>
              <a:latin typeface="Constantia" pitchFamily="18" charset="0"/>
            </a:endParaRPr>
          </a:p>
        </p:txBody>
      </p:sp>
      <p:pic>
        <p:nvPicPr>
          <p:cNvPr id="1026" name="Picture 2" descr="http://www.free-stories.net/images/nicodemusandjes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7824" y="1066800"/>
            <a:ext cx="3993776" cy="5325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639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algn="l"/>
            <a:r>
              <a:rPr lang="en-US" b="1" dirty="0" smtClean="0">
                <a:solidFill>
                  <a:srgbClr val="FFFF00"/>
                </a:solidFill>
                <a:latin typeface="Constantia" pitchFamily="18" charset="0"/>
              </a:rPr>
              <a:t>Diagnosing Fandom</a:t>
            </a:r>
            <a:endParaRPr lang="en-US" b="1" dirty="0">
              <a:solidFill>
                <a:srgbClr val="FFFF00"/>
              </a:solidFill>
              <a:latin typeface="Constantia" pitchFamily="18" charset="0"/>
            </a:endParaRPr>
          </a:p>
        </p:txBody>
      </p:sp>
      <p:sp>
        <p:nvSpPr>
          <p:cNvPr id="3" name="Content Placeholder 2"/>
          <p:cNvSpPr>
            <a:spLocks noGrp="1"/>
          </p:cNvSpPr>
          <p:nvPr>
            <p:ph idx="1"/>
          </p:nvPr>
        </p:nvSpPr>
        <p:spPr>
          <a:xfrm>
            <a:off x="457200" y="1905000"/>
            <a:ext cx="8229600" cy="4221163"/>
          </a:xfrm>
        </p:spPr>
        <p:txBody>
          <a:bodyPr>
            <a:normAutofit/>
          </a:bodyPr>
          <a:lstStyle/>
          <a:p>
            <a:pPr marL="0" indent="0" algn="ctr">
              <a:buNone/>
            </a:pPr>
            <a:r>
              <a:rPr lang="en-US" sz="4000" b="1" dirty="0" smtClean="0">
                <a:solidFill>
                  <a:schemeClr val="bg1"/>
                </a:solidFill>
                <a:latin typeface="Constantia" pitchFamily="18" charset="0"/>
              </a:rPr>
              <a:t>Do </a:t>
            </a:r>
            <a:r>
              <a:rPr lang="en-US" sz="4000" b="1" dirty="0">
                <a:solidFill>
                  <a:schemeClr val="bg1"/>
                </a:solidFill>
                <a:latin typeface="Constantia" pitchFamily="18" charset="0"/>
              </a:rPr>
              <a:t>you </a:t>
            </a:r>
            <a:r>
              <a:rPr lang="en-US" sz="4000" b="1" i="1" dirty="0">
                <a:solidFill>
                  <a:schemeClr val="bg1"/>
                </a:solidFill>
                <a:latin typeface="Constantia" pitchFamily="18" charset="0"/>
              </a:rPr>
              <a:t>believe</a:t>
            </a:r>
            <a:r>
              <a:rPr lang="en-US" sz="4000" b="1" dirty="0">
                <a:solidFill>
                  <a:schemeClr val="bg1"/>
                </a:solidFill>
                <a:latin typeface="Constantia" pitchFamily="18" charset="0"/>
              </a:rPr>
              <a:t> in Jesus?  </a:t>
            </a:r>
            <a:endParaRPr lang="en-US" sz="4000" b="1" dirty="0" smtClean="0">
              <a:solidFill>
                <a:schemeClr val="bg1"/>
              </a:solidFill>
              <a:latin typeface="Constantia" pitchFamily="18" charset="0"/>
            </a:endParaRPr>
          </a:p>
          <a:p>
            <a:pPr marL="0" indent="0" algn="ctr">
              <a:buNone/>
            </a:pPr>
            <a:r>
              <a:rPr lang="en-US" sz="4000" b="1" dirty="0" smtClean="0">
                <a:solidFill>
                  <a:schemeClr val="bg1"/>
                </a:solidFill>
                <a:latin typeface="Constantia" pitchFamily="18" charset="0"/>
              </a:rPr>
              <a:t>Or </a:t>
            </a:r>
            <a:r>
              <a:rPr lang="en-US" sz="4000" b="1" dirty="0">
                <a:solidFill>
                  <a:schemeClr val="bg1"/>
                </a:solidFill>
                <a:latin typeface="Constantia" pitchFamily="18" charset="0"/>
              </a:rPr>
              <a:t>do you </a:t>
            </a:r>
            <a:r>
              <a:rPr lang="en-US" sz="4000" b="1" i="1" dirty="0">
                <a:solidFill>
                  <a:schemeClr val="bg1"/>
                </a:solidFill>
                <a:latin typeface="Constantia" pitchFamily="18" charset="0"/>
              </a:rPr>
              <a:t>follow</a:t>
            </a:r>
            <a:r>
              <a:rPr lang="en-US" sz="4000" b="1" dirty="0">
                <a:solidFill>
                  <a:schemeClr val="bg1"/>
                </a:solidFill>
                <a:latin typeface="Constantia" pitchFamily="18" charset="0"/>
              </a:rPr>
              <a:t> Him?</a:t>
            </a:r>
            <a:endParaRPr lang="en-US" sz="4000" b="1" dirty="0">
              <a:solidFill>
                <a:schemeClr val="bg1"/>
              </a:solidFill>
              <a:latin typeface="Constantia" pitchFamily="18" charset="0"/>
            </a:endParaRPr>
          </a:p>
        </p:txBody>
      </p:sp>
    </p:spTree>
    <p:extLst>
      <p:ext uri="{BB962C8B-B14F-4D97-AF65-F5344CB8AC3E}">
        <p14:creationId xmlns:p14="http://schemas.microsoft.com/office/powerpoint/2010/main" val="931997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algn="l"/>
            <a:r>
              <a:rPr lang="en-US" b="1" dirty="0" smtClean="0">
                <a:solidFill>
                  <a:srgbClr val="FFFF00"/>
                </a:solidFill>
                <a:latin typeface="Constantia" pitchFamily="18" charset="0"/>
              </a:rPr>
              <a:t>James 2:19-20</a:t>
            </a:r>
            <a:endParaRPr lang="en-US" b="1" dirty="0">
              <a:solidFill>
                <a:srgbClr val="FFFF00"/>
              </a:solidFill>
              <a:latin typeface="Constantia" pitchFamily="18" charset="0"/>
            </a:endParaRPr>
          </a:p>
        </p:txBody>
      </p:sp>
      <p:sp>
        <p:nvSpPr>
          <p:cNvPr id="3" name="Content Placeholder 2"/>
          <p:cNvSpPr>
            <a:spLocks noGrp="1"/>
          </p:cNvSpPr>
          <p:nvPr>
            <p:ph idx="1"/>
          </p:nvPr>
        </p:nvSpPr>
        <p:spPr>
          <a:xfrm>
            <a:off x="457200" y="1905000"/>
            <a:ext cx="8229600" cy="4221163"/>
          </a:xfrm>
        </p:spPr>
        <p:txBody>
          <a:bodyPr>
            <a:normAutofit/>
          </a:bodyPr>
          <a:lstStyle/>
          <a:p>
            <a:pPr marL="0" indent="0">
              <a:buNone/>
            </a:pPr>
            <a:r>
              <a:rPr lang="en-US" sz="4000" i="1" dirty="0" smtClean="0">
                <a:solidFill>
                  <a:schemeClr val="bg1"/>
                </a:solidFill>
                <a:latin typeface="Constantia" pitchFamily="18" charset="0"/>
              </a:rPr>
              <a:t>“</a:t>
            </a:r>
            <a:r>
              <a:rPr lang="en-US" sz="4000" i="1" dirty="0">
                <a:solidFill>
                  <a:schemeClr val="bg1"/>
                </a:solidFill>
                <a:latin typeface="Constantia" pitchFamily="18" charset="0"/>
              </a:rPr>
              <a:t>You believe that there is one God. You do well. Even the demons believe—and tremble! But do you want to know, O foolish man, that faith without works is dead?”  </a:t>
            </a:r>
            <a:r>
              <a:rPr lang="en-US" sz="4000" dirty="0" smtClean="0">
                <a:solidFill>
                  <a:schemeClr val="bg1"/>
                </a:solidFill>
                <a:latin typeface="Constantia" pitchFamily="18" charset="0"/>
              </a:rPr>
              <a:t>James 2:19-20</a:t>
            </a:r>
            <a:endParaRPr lang="en-US" sz="4000" dirty="0">
              <a:solidFill>
                <a:schemeClr val="bg1"/>
              </a:solidFill>
              <a:latin typeface="Constantia" pitchFamily="18" charset="0"/>
            </a:endParaRPr>
          </a:p>
        </p:txBody>
      </p:sp>
    </p:spTree>
    <p:extLst>
      <p:ext uri="{BB962C8B-B14F-4D97-AF65-F5344CB8AC3E}">
        <p14:creationId xmlns:p14="http://schemas.microsoft.com/office/powerpoint/2010/main" val="215943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algn="l"/>
            <a:r>
              <a:rPr lang="en-US" b="1" dirty="0" smtClean="0">
                <a:solidFill>
                  <a:srgbClr val="FFFF00"/>
                </a:solidFill>
                <a:latin typeface="Constantia" pitchFamily="18" charset="0"/>
              </a:rPr>
              <a:t>Believing </a:t>
            </a:r>
            <a:r>
              <a:rPr lang="en-US" b="1" dirty="0" err="1" smtClean="0">
                <a:solidFill>
                  <a:srgbClr val="FFFF00"/>
                </a:solidFill>
                <a:latin typeface="Constantia" pitchFamily="18" charset="0"/>
              </a:rPr>
              <a:t>vs</a:t>
            </a:r>
            <a:r>
              <a:rPr lang="en-US" b="1" dirty="0" smtClean="0">
                <a:solidFill>
                  <a:srgbClr val="FFFF00"/>
                </a:solidFill>
                <a:latin typeface="Constantia" pitchFamily="18" charset="0"/>
              </a:rPr>
              <a:t> Following</a:t>
            </a:r>
            <a:endParaRPr lang="en-US" b="1" dirty="0">
              <a:solidFill>
                <a:srgbClr val="FFFF00"/>
              </a:solidFill>
              <a:latin typeface="Constantia" pitchFamily="18" charset="0"/>
            </a:endParaRPr>
          </a:p>
        </p:txBody>
      </p:sp>
      <p:sp>
        <p:nvSpPr>
          <p:cNvPr id="3" name="Content Placeholder 2"/>
          <p:cNvSpPr>
            <a:spLocks noGrp="1"/>
          </p:cNvSpPr>
          <p:nvPr>
            <p:ph idx="1"/>
          </p:nvPr>
        </p:nvSpPr>
        <p:spPr>
          <a:xfrm>
            <a:off x="457200" y="1905000"/>
            <a:ext cx="8229600" cy="4221163"/>
          </a:xfrm>
        </p:spPr>
        <p:txBody>
          <a:bodyPr>
            <a:normAutofit/>
          </a:bodyPr>
          <a:lstStyle/>
          <a:p>
            <a:pPr marL="0" indent="0">
              <a:buNone/>
            </a:pPr>
            <a:r>
              <a:rPr lang="en-US" sz="4000" i="1" dirty="0">
                <a:solidFill>
                  <a:schemeClr val="bg1"/>
                </a:solidFill>
                <a:latin typeface="Constantia" pitchFamily="18" charset="0"/>
              </a:rPr>
              <a:t>Then He said to them all, “If anyone desires to come after Me, let him deny himself, and take up his cross daily, and follow Me.”  </a:t>
            </a:r>
            <a:r>
              <a:rPr lang="en-US" sz="4000" dirty="0">
                <a:solidFill>
                  <a:schemeClr val="bg1"/>
                </a:solidFill>
                <a:latin typeface="Constantia" pitchFamily="18" charset="0"/>
              </a:rPr>
              <a:t>Luke 9:23</a:t>
            </a:r>
            <a:endParaRPr lang="en-US" sz="4000" dirty="0">
              <a:solidFill>
                <a:schemeClr val="bg1"/>
              </a:solidFill>
              <a:latin typeface="Constantia" pitchFamily="18" charset="0"/>
            </a:endParaRPr>
          </a:p>
        </p:txBody>
      </p:sp>
    </p:spTree>
    <p:extLst>
      <p:ext uri="{BB962C8B-B14F-4D97-AF65-F5344CB8AC3E}">
        <p14:creationId xmlns:p14="http://schemas.microsoft.com/office/powerpoint/2010/main" val="1273629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914400"/>
            <a:ext cx="8458200" cy="5211763"/>
          </a:xfrm>
        </p:spPr>
        <p:txBody>
          <a:bodyPr>
            <a:normAutofit/>
          </a:bodyPr>
          <a:lstStyle/>
          <a:p>
            <a:pPr marL="742950" indent="-742950">
              <a:buFont typeface="+mj-lt"/>
              <a:buAutoNum type="arabicPeriod"/>
            </a:pPr>
            <a:r>
              <a:rPr lang="en-US" sz="3600" b="1" dirty="0" smtClean="0">
                <a:solidFill>
                  <a:srgbClr val="FFFF00"/>
                </a:solidFill>
                <a:latin typeface="Constantia" pitchFamily="18" charset="0"/>
              </a:rPr>
              <a:t>Fans do not want Jesus to </a:t>
            </a:r>
            <a:r>
              <a:rPr lang="en-US" sz="3600" b="1" u="sng" dirty="0" smtClean="0">
                <a:solidFill>
                  <a:srgbClr val="FFFF00"/>
                </a:solidFill>
                <a:latin typeface="Constantia" pitchFamily="18" charset="0"/>
              </a:rPr>
              <a:t>interfere </a:t>
            </a:r>
            <a:r>
              <a:rPr lang="en-US" sz="3600" b="1" dirty="0" smtClean="0">
                <a:solidFill>
                  <a:srgbClr val="FFFF00"/>
                </a:solidFill>
                <a:latin typeface="Constantia" pitchFamily="18" charset="0"/>
              </a:rPr>
              <a:t>in their lives</a:t>
            </a:r>
            <a:endParaRPr lang="en-US" sz="3600" b="1" dirty="0">
              <a:solidFill>
                <a:srgbClr val="FFFF00"/>
              </a:solidFill>
              <a:latin typeface="Constantia" pitchFamily="18" charset="0"/>
            </a:endParaRPr>
          </a:p>
        </p:txBody>
      </p:sp>
      <p:pic>
        <p:nvPicPr>
          <p:cNvPr id="2052" name="Picture 4" descr="http://files.myopera.com/AshraFekry/albums/937728/thumbs/Jesus%2Bme%20062.jpg_thu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1435" y="2565025"/>
            <a:ext cx="5114365" cy="383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669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thony\Desktop\naf_info__bk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914400"/>
            <a:ext cx="8458200" cy="5562600"/>
          </a:xfrm>
        </p:spPr>
        <p:txBody>
          <a:bodyPr>
            <a:normAutofit/>
          </a:bodyPr>
          <a:lstStyle/>
          <a:p>
            <a:pPr marL="742950" indent="-742950">
              <a:buFont typeface="+mj-lt"/>
              <a:buAutoNum type="arabicPeriod"/>
            </a:pPr>
            <a:r>
              <a:rPr lang="en-US" sz="3600" b="1" dirty="0" smtClean="0">
                <a:solidFill>
                  <a:srgbClr val="FFFF00"/>
                </a:solidFill>
                <a:latin typeface="Constantia" pitchFamily="18" charset="0"/>
              </a:rPr>
              <a:t>Fans do not want Jesus to </a:t>
            </a:r>
            <a:r>
              <a:rPr lang="en-US" sz="3600" b="1" u="sng" dirty="0" smtClean="0">
                <a:solidFill>
                  <a:srgbClr val="FFFF00"/>
                </a:solidFill>
                <a:latin typeface="Constantia" pitchFamily="18" charset="0"/>
              </a:rPr>
              <a:t>interfere </a:t>
            </a:r>
            <a:r>
              <a:rPr lang="en-US" sz="3600" b="1" dirty="0" smtClean="0">
                <a:solidFill>
                  <a:srgbClr val="FFFF00"/>
                </a:solidFill>
                <a:latin typeface="Constantia" pitchFamily="18" charset="0"/>
              </a:rPr>
              <a:t>in their lives</a:t>
            </a:r>
          </a:p>
          <a:p>
            <a:pPr marL="742950" indent="-742950">
              <a:buFont typeface="+mj-lt"/>
              <a:buAutoNum type="arabicPeriod"/>
            </a:pPr>
            <a:endParaRPr lang="en-US" sz="3600" b="1" dirty="0">
              <a:solidFill>
                <a:srgbClr val="FFFF00"/>
              </a:solidFill>
              <a:latin typeface="Constantia" pitchFamily="18" charset="0"/>
            </a:endParaRPr>
          </a:p>
          <a:p>
            <a:pPr marL="0" indent="0">
              <a:buNone/>
            </a:pPr>
            <a:r>
              <a:rPr lang="en-US" i="1" dirty="0">
                <a:solidFill>
                  <a:schemeClr val="bg1"/>
                </a:solidFill>
                <a:latin typeface="Constantia" pitchFamily="18" charset="0"/>
              </a:rPr>
              <a:t>“If anyone comes to Me and does not hate his father and mother, wife and children, brothers and sisters, yes, and his own life also, he cannot be My disciple. And whoever does not bear his cross and come after Me cannot be My disciple.” </a:t>
            </a:r>
            <a:r>
              <a:rPr lang="en-US" dirty="0">
                <a:solidFill>
                  <a:schemeClr val="bg1"/>
                </a:solidFill>
                <a:latin typeface="Constantia" pitchFamily="18" charset="0"/>
              </a:rPr>
              <a:t> Luke </a:t>
            </a:r>
            <a:r>
              <a:rPr lang="en-US" dirty="0" smtClean="0">
                <a:solidFill>
                  <a:schemeClr val="bg1"/>
                </a:solidFill>
                <a:latin typeface="Constantia" pitchFamily="18" charset="0"/>
              </a:rPr>
              <a:t>14:26-27</a:t>
            </a:r>
            <a:endParaRPr lang="en-US" dirty="0">
              <a:solidFill>
                <a:schemeClr val="bg1"/>
              </a:solidFill>
              <a:latin typeface="Constantia" pitchFamily="18" charset="0"/>
            </a:endParaRPr>
          </a:p>
        </p:txBody>
      </p:sp>
    </p:spTree>
    <p:extLst>
      <p:ext uri="{BB962C8B-B14F-4D97-AF65-F5344CB8AC3E}">
        <p14:creationId xmlns:p14="http://schemas.microsoft.com/office/powerpoint/2010/main" val="4097931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TotalTime>
  <Words>676</Words>
  <Application>Microsoft Office PowerPoint</Application>
  <PresentationFormat>On-screen Show (4:3)</PresentationFormat>
  <Paragraphs>45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Why by night?</vt:lpstr>
      <vt:lpstr>PowerPoint Presentation</vt:lpstr>
      <vt:lpstr>Diagnosing Fandom</vt:lpstr>
      <vt:lpstr>James 2:19-20</vt:lpstr>
      <vt:lpstr>Believing vs Following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Diagnosing Fandom</vt:lpstr>
      <vt:lpstr>John 7:45-52</vt:lpstr>
      <vt:lpstr>John 7:45-52</vt:lpstr>
      <vt:lpstr>John 7:45-52</vt:lpstr>
      <vt:lpstr>PowerPoint Presentation</vt:lpstr>
      <vt:lpstr>John 19:39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 Anthony Messeh</dc:creator>
  <cp:lastModifiedBy>Fr Anthony</cp:lastModifiedBy>
  <cp:revision>19</cp:revision>
  <dcterms:created xsi:type="dcterms:W3CDTF">2011-10-22T22:44:31Z</dcterms:created>
  <dcterms:modified xsi:type="dcterms:W3CDTF">2011-10-30T14:23:52Z</dcterms:modified>
</cp:coreProperties>
</file>