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59" r:id="rId2"/>
    <p:sldId id="321" r:id="rId3"/>
    <p:sldId id="322" r:id="rId4"/>
    <p:sldId id="341" r:id="rId5"/>
    <p:sldId id="325" r:id="rId6"/>
    <p:sldId id="323" r:id="rId7"/>
    <p:sldId id="342" r:id="rId8"/>
    <p:sldId id="343" r:id="rId9"/>
    <p:sldId id="344" r:id="rId10"/>
    <p:sldId id="345" r:id="rId11"/>
    <p:sldId id="324" r:id="rId12"/>
    <p:sldId id="346" r:id="rId13"/>
    <p:sldId id="347" r:id="rId14"/>
    <p:sldId id="348" r:id="rId15"/>
    <p:sldId id="349" r:id="rId16"/>
    <p:sldId id="350" r:id="rId17"/>
    <p:sldId id="352" r:id="rId18"/>
    <p:sldId id="332" r:id="rId19"/>
    <p:sldId id="353" r:id="rId20"/>
    <p:sldId id="354" r:id="rId21"/>
    <p:sldId id="333" r:id="rId22"/>
    <p:sldId id="355" r:id="rId23"/>
    <p:sldId id="356" r:id="rId24"/>
    <p:sldId id="334" r:id="rId25"/>
    <p:sldId id="357" r:id="rId26"/>
    <p:sldId id="358" r:id="rId27"/>
    <p:sldId id="359" r:id="rId28"/>
    <p:sldId id="360" r:id="rId29"/>
    <p:sldId id="361" r:id="rId30"/>
    <p:sldId id="335" r:id="rId31"/>
    <p:sldId id="307" r:id="rId32"/>
    <p:sldId id="362" r:id="rId33"/>
    <p:sldId id="363" r:id="rId34"/>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5pPr>
    <a:lvl6pPr marL="2286000" algn="l" defTabSz="914400" rtl="0" eaLnBrk="1" latinLnBrk="0" hangingPunct="1">
      <a:defRPr sz="2400" kern="1200">
        <a:solidFill>
          <a:schemeClr val="tx1"/>
        </a:solidFill>
        <a:latin typeface="Arial" charset="0"/>
        <a:ea typeface="ＭＳ Ｐゴシック" pitchFamily="34" charset="-128"/>
        <a:cs typeface="+mn-cs"/>
      </a:defRPr>
    </a:lvl6pPr>
    <a:lvl7pPr marL="2743200" algn="l" defTabSz="914400" rtl="0" eaLnBrk="1" latinLnBrk="0" hangingPunct="1">
      <a:defRPr sz="2400" kern="1200">
        <a:solidFill>
          <a:schemeClr val="tx1"/>
        </a:solidFill>
        <a:latin typeface="Arial" charset="0"/>
        <a:ea typeface="ＭＳ Ｐゴシック" pitchFamily="34" charset="-128"/>
        <a:cs typeface="+mn-cs"/>
      </a:defRPr>
    </a:lvl7pPr>
    <a:lvl8pPr marL="3200400" algn="l" defTabSz="914400" rtl="0" eaLnBrk="1" latinLnBrk="0" hangingPunct="1">
      <a:defRPr sz="2400" kern="1200">
        <a:solidFill>
          <a:schemeClr val="tx1"/>
        </a:solidFill>
        <a:latin typeface="Arial" charset="0"/>
        <a:ea typeface="ＭＳ Ｐゴシック" pitchFamily="34" charset="-128"/>
        <a:cs typeface="+mn-cs"/>
      </a:defRPr>
    </a:lvl8pPr>
    <a:lvl9pPr marL="3657600" algn="l" defTabSz="914400" rtl="0" eaLnBrk="1" latinLnBrk="0" hangingPunct="1">
      <a:defRPr sz="2400"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38D33"/>
    <a:srgbClr val="9AE1E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53" autoAdjust="0"/>
    <p:restoredTop sz="90929"/>
  </p:normalViewPr>
  <p:slideViewPr>
    <p:cSldViewPr>
      <p:cViewPr varScale="1">
        <p:scale>
          <a:sx n="63" d="100"/>
          <a:sy n="63" d="100"/>
        </p:scale>
        <p:origin x="-71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18" Type="http://schemas.openxmlformats.org/officeDocument/2006/relationships/image" Target="../media/image6.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jpeg"/><Relationship Id="rId2" Type="http://schemas.openxmlformats.org/officeDocument/2006/relationships/slideLayout" Target="../slideLayouts/slideLayout2.xml"/><Relationship Id="rId16"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19" Type="http://schemas.openxmlformats.org/officeDocument/2006/relationships/image" Target="../media/image7.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3" name="Rectangle 19"/>
          <p:cNvSpPr>
            <a:spLocks noChangeArrowheads="1"/>
          </p:cNvSpPr>
          <p:nvPr userDrawn="1"/>
        </p:nvSpPr>
        <p:spPr bwMode="auto">
          <a:xfrm>
            <a:off x="1143000" y="6248400"/>
            <a:ext cx="8001000" cy="609600"/>
          </a:xfrm>
          <a:prstGeom prst="rect">
            <a:avLst/>
          </a:prstGeom>
          <a:solidFill>
            <a:srgbClr val="E38D33"/>
          </a:solidFill>
          <a:ln w="9525">
            <a:noFill/>
            <a:miter lim="800000"/>
            <a:headEnd/>
            <a:tailEnd/>
          </a:ln>
        </p:spPr>
        <p:txBody>
          <a:bodyPr wrap="none" anchor="ctr"/>
          <a:lstStyle/>
          <a:p>
            <a:pPr>
              <a:defRPr/>
            </a:pPr>
            <a:endParaRPr lang="en-US">
              <a:ea typeface="ＭＳ Ｐゴシック" pitchFamily="-80" charset="-128"/>
            </a:endParaRPr>
          </a:p>
        </p:txBody>
      </p:sp>
      <p:sp>
        <p:nvSpPr>
          <p:cNvPr id="1040" name="Rectangle 16"/>
          <p:cNvSpPr>
            <a:spLocks noChangeArrowheads="1"/>
          </p:cNvSpPr>
          <p:nvPr userDrawn="1"/>
        </p:nvSpPr>
        <p:spPr bwMode="auto">
          <a:xfrm>
            <a:off x="1143000" y="609600"/>
            <a:ext cx="8001000" cy="5638800"/>
          </a:xfrm>
          <a:prstGeom prst="rect">
            <a:avLst/>
          </a:prstGeom>
          <a:solidFill>
            <a:srgbClr val="9AE1E3"/>
          </a:solidFill>
          <a:ln w="9525">
            <a:noFill/>
            <a:miter lim="800000"/>
            <a:headEnd/>
            <a:tailEnd/>
          </a:ln>
        </p:spPr>
        <p:txBody>
          <a:bodyPr wrap="none" anchor="ctr"/>
          <a:lstStyle/>
          <a:p>
            <a:pPr>
              <a:defRPr/>
            </a:pPr>
            <a:endParaRPr lang="en-US">
              <a:ea typeface="ＭＳ Ｐゴシック" pitchFamily="-80" charset="-128"/>
            </a:endParaRPr>
          </a:p>
        </p:txBody>
      </p:sp>
      <p:sp>
        <p:nvSpPr>
          <p:cNvPr id="1042" name="Rectangle 18"/>
          <p:cNvSpPr>
            <a:spLocks noChangeArrowheads="1"/>
          </p:cNvSpPr>
          <p:nvPr userDrawn="1"/>
        </p:nvSpPr>
        <p:spPr bwMode="auto">
          <a:xfrm>
            <a:off x="1143000" y="0"/>
            <a:ext cx="8001000" cy="609600"/>
          </a:xfrm>
          <a:prstGeom prst="rect">
            <a:avLst/>
          </a:prstGeom>
          <a:solidFill>
            <a:srgbClr val="E38D33"/>
          </a:solidFill>
          <a:ln w="9525">
            <a:noFill/>
            <a:miter lim="800000"/>
            <a:headEnd/>
            <a:tailEnd/>
          </a:ln>
        </p:spPr>
        <p:txBody>
          <a:bodyPr wrap="none" anchor="ctr"/>
          <a:lstStyle/>
          <a:p>
            <a:pPr>
              <a:defRPr/>
            </a:pPr>
            <a:endParaRPr lang="en-US">
              <a:ea typeface="ＭＳ Ｐゴシック" pitchFamily="-80" charset="-128"/>
            </a:endParaRPr>
          </a:p>
        </p:txBody>
      </p:sp>
      <p:pic>
        <p:nvPicPr>
          <p:cNvPr id="1029" name="Picture 7" descr="ChristianXgames_logo-final-01-1"/>
          <p:cNvPicPr>
            <a:picLocks noChangeAspect="1" noChangeArrowheads="1"/>
          </p:cNvPicPr>
          <p:nvPr userDrawn="1"/>
        </p:nvPicPr>
        <p:blipFill>
          <a:blip r:embed="rId13" cstate="print"/>
          <a:srcRect/>
          <a:stretch>
            <a:fillRect/>
          </a:stretch>
        </p:blipFill>
        <p:spPr bwMode="auto">
          <a:xfrm>
            <a:off x="0" y="2819400"/>
            <a:ext cx="1136650" cy="1219200"/>
          </a:xfrm>
          <a:prstGeom prst="rect">
            <a:avLst/>
          </a:prstGeom>
          <a:noFill/>
          <a:ln w="9525">
            <a:noFill/>
            <a:miter lim="800000"/>
            <a:headEnd/>
            <a:tailEnd/>
          </a:ln>
        </p:spPr>
      </p:pic>
      <p:pic>
        <p:nvPicPr>
          <p:cNvPr id="1030" name="Picture 20" descr="hockey_clipart"/>
          <p:cNvPicPr>
            <a:picLocks noChangeAspect="1" noChangeArrowheads="1"/>
          </p:cNvPicPr>
          <p:nvPr userDrawn="1"/>
        </p:nvPicPr>
        <p:blipFill>
          <a:blip r:embed="rId14" cstate="print"/>
          <a:srcRect/>
          <a:stretch>
            <a:fillRect/>
          </a:stretch>
        </p:blipFill>
        <p:spPr bwMode="auto">
          <a:xfrm>
            <a:off x="228600" y="76200"/>
            <a:ext cx="838200" cy="803275"/>
          </a:xfrm>
          <a:prstGeom prst="rect">
            <a:avLst/>
          </a:prstGeom>
          <a:noFill/>
          <a:ln w="9525">
            <a:noFill/>
            <a:miter lim="800000"/>
            <a:headEnd/>
            <a:tailEnd/>
          </a:ln>
        </p:spPr>
      </p:pic>
      <p:pic>
        <p:nvPicPr>
          <p:cNvPr id="1031" name="Picture 21" descr="crucifix"/>
          <p:cNvPicPr>
            <a:picLocks noChangeAspect="1" noChangeArrowheads="1"/>
          </p:cNvPicPr>
          <p:nvPr userDrawn="1"/>
        </p:nvPicPr>
        <p:blipFill>
          <a:blip r:embed="rId15" cstate="print"/>
          <a:srcRect/>
          <a:stretch>
            <a:fillRect/>
          </a:stretch>
        </p:blipFill>
        <p:spPr bwMode="auto">
          <a:xfrm>
            <a:off x="228600" y="2057400"/>
            <a:ext cx="685800" cy="685800"/>
          </a:xfrm>
          <a:prstGeom prst="rect">
            <a:avLst/>
          </a:prstGeom>
          <a:noFill/>
          <a:ln w="9525">
            <a:noFill/>
            <a:miter lim="800000"/>
            <a:headEnd/>
            <a:tailEnd/>
          </a:ln>
        </p:spPr>
      </p:pic>
      <p:pic>
        <p:nvPicPr>
          <p:cNvPr id="1032" name="Picture 22" descr="dirt-bike-clipart"/>
          <p:cNvPicPr>
            <a:picLocks noChangeAspect="1" noChangeArrowheads="1"/>
          </p:cNvPicPr>
          <p:nvPr userDrawn="1"/>
        </p:nvPicPr>
        <p:blipFill>
          <a:blip r:embed="rId16" cstate="print"/>
          <a:srcRect/>
          <a:stretch>
            <a:fillRect/>
          </a:stretch>
        </p:blipFill>
        <p:spPr bwMode="auto">
          <a:xfrm>
            <a:off x="152400" y="1066800"/>
            <a:ext cx="812800" cy="808038"/>
          </a:xfrm>
          <a:prstGeom prst="rect">
            <a:avLst/>
          </a:prstGeom>
          <a:noFill/>
          <a:ln w="9525">
            <a:noFill/>
            <a:miter lim="800000"/>
            <a:headEnd/>
            <a:tailEnd/>
          </a:ln>
        </p:spPr>
      </p:pic>
      <p:pic>
        <p:nvPicPr>
          <p:cNvPr id="1033" name="Picture 23" descr="skydive"/>
          <p:cNvPicPr>
            <a:picLocks noChangeAspect="1" noChangeArrowheads="1"/>
          </p:cNvPicPr>
          <p:nvPr userDrawn="1"/>
        </p:nvPicPr>
        <p:blipFill>
          <a:blip r:embed="rId17" cstate="print"/>
          <a:srcRect/>
          <a:stretch>
            <a:fillRect/>
          </a:stretch>
        </p:blipFill>
        <p:spPr bwMode="auto">
          <a:xfrm>
            <a:off x="158750" y="4191000"/>
            <a:ext cx="831850" cy="838200"/>
          </a:xfrm>
          <a:prstGeom prst="rect">
            <a:avLst/>
          </a:prstGeom>
          <a:noFill/>
          <a:ln w="9525">
            <a:noFill/>
            <a:miter lim="800000"/>
            <a:headEnd/>
            <a:tailEnd/>
          </a:ln>
        </p:spPr>
      </p:pic>
      <p:pic>
        <p:nvPicPr>
          <p:cNvPr id="1034" name="Picture 24" descr="snowboard"/>
          <p:cNvPicPr>
            <a:picLocks noChangeAspect="1" noChangeArrowheads="1"/>
          </p:cNvPicPr>
          <p:nvPr userDrawn="1"/>
        </p:nvPicPr>
        <p:blipFill>
          <a:blip r:embed="rId18" cstate="print"/>
          <a:srcRect/>
          <a:stretch>
            <a:fillRect/>
          </a:stretch>
        </p:blipFill>
        <p:spPr bwMode="auto">
          <a:xfrm>
            <a:off x="152400" y="5186363"/>
            <a:ext cx="762000" cy="708025"/>
          </a:xfrm>
          <a:prstGeom prst="rect">
            <a:avLst/>
          </a:prstGeom>
          <a:noFill/>
          <a:ln w="9525">
            <a:noFill/>
            <a:miter lim="800000"/>
            <a:headEnd/>
            <a:tailEnd/>
          </a:ln>
        </p:spPr>
      </p:pic>
      <p:pic>
        <p:nvPicPr>
          <p:cNvPr id="1035" name="Picture 25" descr="surger"/>
          <p:cNvPicPr>
            <a:picLocks noChangeAspect="1" noChangeArrowheads="1"/>
          </p:cNvPicPr>
          <p:nvPr userDrawn="1"/>
        </p:nvPicPr>
        <p:blipFill>
          <a:blip r:embed="rId19" cstate="print"/>
          <a:srcRect/>
          <a:stretch>
            <a:fillRect/>
          </a:stretch>
        </p:blipFill>
        <p:spPr bwMode="auto">
          <a:xfrm>
            <a:off x="152400" y="6172200"/>
            <a:ext cx="838200" cy="57626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80" charset="-128"/>
        </a:defRPr>
      </a:lvl2pPr>
      <a:lvl3pPr algn="ctr" rtl="0" eaLnBrk="0" fontAlgn="base" hangingPunct="0">
        <a:spcBef>
          <a:spcPct val="0"/>
        </a:spcBef>
        <a:spcAft>
          <a:spcPct val="0"/>
        </a:spcAft>
        <a:defRPr sz="4400">
          <a:solidFill>
            <a:schemeClr val="tx2"/>
          </a:solidFill>
          <a:latin typeface="Arial" charset="0"/>
          <a:ea typeface="ＭＳ Ｐゴシック" pitchFamily="-80" charset="-128"/>
        </a:defRPr>
      </a:lvl3pPr>
      <a:lvl4pPr algn="ctr" rtl="0" eaLnBrk="0" fontAlgn="base" hangingPunct="0">
        <a:spcBef>
          <a:spcPct val="0"/>
        </a:spcBef>
        <a:spcAft>
          <a:spcPct val="0"/>
        </a:spcAft>
        <a:defRPr sz="4400">
          <a:solidFill>
            <a:schemeClr val="tx2"/>
          </a:solidFill>
          <a:latin typeface="Arial" charset="0"/>
          <a:ea typeface="ＭＳ Ｐゴシック" pitchFamily="-80" charset="-128"/>
        </a:defRPr>
      </a:lvl4pPr>
      <a:lvl5pPr algn="ctr" rtl="0" eaLnBrk="0" fontAlgn="base" hangingPunct="0">
        <a:spcBef>
          <a:spcPct val="0"/>
        </a:spcBef>
        <a:spcAft>
          <a:spcPct val="0"/>
        </a:spcAft>
        <a:defRPr sz="4400">
          <a:solidFill>
            <a:schemeClr val="tx2"/>
          </a:solidFill>
          <a:latin typeface="Arial" charset="0"/>
          <a:ea typeface="ＭＳ Ｐゴシック" pitchFamily="-80" charset="-128"/>
        </a:defRPr>
      </a:lvl5pPr>
      <a:lvl6pPr marL="457200" algn="ctr" rtl="0" fontAlgn="base">
        <a:spcBef>
          <a:spcPct val="0"/>
        </a:spcBef>
        <a:spcAft>
          <a:spcPct val="0"/>
        </a:spcAft>
        <a:defRPr sz="4400">
          <a:solidFill>
            <a:schemeClr val="tx2"/>
          </a:solidFill>
          <a:latin typeface="Arial" charset="0"/>
          <a:ea typeface="ＭＳ Ｐゴシック" pitchFamily="-80" charset="-128"/>
        </a:defRPr>
      </a:lvl6pPr>
      <a:lvl7pPr marL="914400" algn="ctr" rtl="0" fontAlgn="base">
        <a:spcBef>
          <a:spcPct val="0"/>
        </a:spcBef>
        <a:spcAft>
          <a:spcPct val="0"/>
        </a:spcAft>
        <a:defRPr sz="4400">
          <a:solidFill>
            <a:schemeClr val="tx2"/>
          </a:solidFill>
          <a:latin typeface="Arial" charset="0"/>
          <a:ea typeface="ＭＳ Ｐゴシック" pitchFamily="-80" charset="-128"/>
        </a:defRPr>
      </a:lvl7pPr>
      <a:lvl8pPr marL="1371600" algn="ctr" rtl="0" fontAlgn="base">
        <a:spcBef>
          <a:spcPct val="0"/>
        </a:spcBef>
        <a:spcAft>
          <a:spcPct val="0"/>
        </a:spcAft>
        <a:defRPr sz="4400">
          <a:solidFill>
            <a:schemeClr val="tx2"/>
          </a:solidFill>
          <a:latin typeface="Arial" charset="0"/>
          <a:ea typeface="ＭＳ Ｐゴシック" pitchFamily="-80" charset="-128"/>
        </a:defRPr>
      </a:lvl8pPr>
      <a:lvl9pPr marL="1828800" algn="ctr" rtl="0" fontAlgn="base">
        <a:spcBef>
          <a:spcPct val="0"/>
        </a:spcBef>
        <a:spcAft>
          <a:spcPct val="0"/>
        </a:spcAft>
        <a:defRPr sz="4400">
          <a:solidFill>
            <a:schemeClr val="tx2"/>
          </a:solidFill>
          <a:latin typeface="Arial" charset="0"/>
          <a:ea typeface="ＭＳ Ｐゴシック" pitchFamily="-80"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bwMode="auto">
          <a:xfrm>
            <a:off x="1143000" y="4953000"/>
            <a:ext cx="7772400" cy="1241425"/>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4000" b="1" dirty="0" smtClean="0">
                <a:latin typeface="Tahoma" pitchFamily="34" charset="0"/>
                <a:cs typeface="Tahoma" pitchFamily="34" charset="0"/>
              </a:rPr>
              <a:t>The Cage of Fear</a:t>
            </a:r>
            <a:endParaRPr lang="en-US" sz="4000" b="1" dirty="0" smtClean="0">
              <a:latin typeface="Tahoma" pitchFamily="34" charset="0"/>
              <a:cs typeface="Tahoma" pitchFamily="34" charset="0"/>
            </a:endParaRPr>
          </a:p>
        </p:txBody>
      </p:sp>
      <p:sp>
        <p:nvSpPr>
          <p:cNvPr id="2051" name="Subtitle 2"/>
          <p:cNvSpPr>
            <a:spLocks noGrp="1"/>
          </p:cNvSpPr>
          <p:nvPr>
            <p:ph type="subTitle" idx="1"/>
          </p:nvPr>
        </p:nvSpPr>
        <p:spPr bwMode="auto">
          <a:xfrm>
            <a:off x="1828800" y="5715000"/>
            <a:ext cx="6400800" cy="8382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dirty="0" smtClean="0">
                <a:latin typeface="Tahoma" pitchFamily="34" charset="0"/>
                <a:cs typeface="Tahoma" pitchFamily="34" charset="0"/>
              </a:rPr>
              <a:t>June </a:t>
            </a:r>
            <a:r>
              <a:rPr lang="en-US" dirty="0" smtClean="0">
                <a:latin typeface="Tahoma" pitchFamily="34" charset="0"/>
                <a:cs typeface="Tahoma" pitchFamily="34" charset="0"/>
              </a:rPr>
              <a:t>27, </a:t>
            </a:r>
            <a:r>
              <a:rPr lang="en-US" dirty="0" smtClean="0">
                <a:latin typeface="Tahoma" pitchFamily="34" charset="0"/>
                <a:cs typeface="Tahoma" pitchFamily="34" charset="0"/>
              </a:rPr>
              <a:t>2010 – Part </a:t>
            </a:r>
            <a:r>
              <a:rPr lang="en-US" dirty="0" smtClean="0">
                <a:latin typeface="Tahoma" pitchFamily="34" charset="0"/>
                <a:cs typeface="Tahoma" pitchFamily="34" charset="0"/>
              </a:rPr>
              <a:t>5</a:t>
            </a:r>
            <a:endParaRPr lang="en-US" dirty="0" smtClean="0">
              <a:latin typeface="Tahoma" pitchFamily="34" charset="0"/>
              <a:cs typeface="Tahoma" pitchFamily="34" charset="0"/>
            </a:endParaRPr>
          </a:p>
        </p:txBody>
      </p:sp>
      <p:pic>
        <p:nvPicPr>
          <p:cNvPr id="2052" name="Picture 3" descr="logo.PNG"/>
          <p:cNvPicPr>
            <a:picLocks noChangeAspect="1"/>
          </p:cNvPicPr>
          <p:nvPr/>
        </p:nvPicPr>
        <p:blipFill>
          <a:blip r:embed="rId2" cstate="print"/>
          <a:srcRect/>
          <a:stretch>
            <a:fillRect/>
          </a:stretch>
        </p:blipFill>
        <p:spPr bwMode="auto">
          <a:xfrm>
            <a:off x="2743200" y="762000"/>
            <a:ext cx="4433888" cy="40290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914400" y="685800"/>
            <a:ext cx="8077200" cy="57150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lvl="0" indent="-342900" eaLnBrk="1" hangingPunct="1">
              <a:spcBef>
                <a:spcPct val="20000"/>
              </a:spcBef>
            </a:pPr>
            <a:r>
              <a:rPr lang="en-US" sz="3000" i="1" kern="0" dirty="0" smtClean="0">
                <a:latin typeface="Tahoma" pitchFamily="34" charset="0"/>
                <a:ea typeface="+mn-ea"/>
                <a:cs typeface="Tahoma" pitchFamily="34" charset="0"/>
              </a:rPr>
              <a:t>	Jonathan </a:t>
            </a:r>
            <a:r>
              <a:rPr lang="en-US" sz="3000" i="1" kern="0" dirty="0" smtClean="0">
                <a:latin typeface="Tahoma" pitchFamily="34" charset="0"/>
                <a:ea typeface="+mn-ea"/>
                <a:cs typeface="Tahoma" pitchFamily="34" charset="0"/>
              </a:rPr>
              <a:t>climbed up, using his hands and feet, with his armor-bearer right behind him. The Philistines fell before Jonathan, and his armor-bearer followed and killed behind him. </a:t>
            </a:r>
            <a:endParaRPr lang="en-US" sz="3000" i="1" kern="0" dirty="0" smtClean="0">
              <a:latin typeface="Tahoma" pitchFamily="34" charset="0"/>
              <a:ea typeface="+mn-ea"/>
              <a:cs typeface="Tahoma" pitchFamily="34" charset="0"/>
            </a:endParaRPr>
          </a:p>
          <a:p>
            <a:pPr marL="342900" lvl="0" indent="-342900" eaLnBrk="1" hangingPunct="1">
              <a:spcBef>
                <a:spcPct val="20000"/>
              </a:spcBef>
            </a:pPr>
            <a:r>
              <a:rPr lang="en-US" sz="3000" i="1" kern="0" dirty="0" smtClean="0">
                <a:latin typeface="Tahoma" pitchFamily="34" charset="0"/>
                <a:ea typeface="+mn-ea"/>
                <a:cs typeface="Tahoma" pitchFamily="34" charset="0"/>
              </a:rPr>
              <a:t>	</a:t>
            </a:r>
            <a:r>
              <a:rPr lang="en-US" sz="3000" i="1" kern="0" dirty="0" smtClean="0">
                <a:latin typeface="Tahoma" pitchFamily="34" charset="0"/>
                <a:ea typeface="+mn-ea"/>
                <a:cs typeface="Tahoma" pitchFamily="34" charset="0"/>
              </a:rPr>
              <a:t>In </a:t>
            </a:r>
            <a:r>
              <a:rPr lang="en-US" sz="3000" i="1" kern="0" dirty="0" smtClean="0">
                <a:latin typeface="Tahoma" pitchFamily="34" charset="0"/>
                <a:ea typeface="+mn-ea"/>
                <a:cs typeface="Tahoma" pitchFamily="34" charset="0"/>
              </a:rPr>
              <a:t>that first attack Jonathan and his armor-bearer killed some twenty men in an area of about half an acre.</a:t>
            </a:r>
          </a:p>
          <a:p>
            <a:pPr marL="342900" lvl="0" indent="-342900" eaLnBrk="1" hangingPunct="1">
              <a:spcBef>
                <a:spcPct val="20000"/>
              </a:spcBef>
            </a:pPr>
            <a:endParaRPr lang="en-US" sz="3000" kern="0" dirty="0" smtClean="0">
              <a:latin typeface="Tahoma" pitchFamily="34" charset="0"/>
              <a:ea typeface="+mn-ea"/>
              <a:cs typeface="Tahoma" pitchFamily="34" charset="0"/>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3000" b="0" i="0" u="none" strike="noStrike" kern="0" cap="none" spc="0" normalizeH="0" baseline="0" noProof="0" dirty="0" smtClean="0">
              <a:ln>
                <a:noFill/>
              </a:ln>
              <a:solidFill>
                <a:schemeClr val="tx1"/>
              </a:solidFill>
              <a:effectLst/>
              <a:uLnTx/>
              <a:uFillTx/>
              <a:latin typeface="Tahoma" pitchFamily="34" charset="0"/>
              <a:ea typeface="+mn-ea"/>
              <a:cs typeface="Tahoma" pitchFamily="34" charset="0"/>
            </a:endParaRPr>
          </a:p>
        </p:txBody>
      </p:sp>
      <p:sp>
        <p:nvSpPr>
          <p:cNvPr id="6" name="Rectangle 2"/>
          <p:cNvSpPr>
            <a:spLocks noGrp="1" noChangeArrowheads="1"/>
          </p:cNvSpPr>
          <p:nvPr>
            <p:ph type="title"/>
          </p:nvPr>
        </p:nvSpPr>
        <p:spPr bwMode="auto">
          <a:xfrm>
            <a:off x="1219200" y="0"/>
            <a:ext cx="7772400" cy="6858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3600" b="1" dirty="0" smtClean="0">
                <a:solidFill>
                  <a:srgbClr val="C00000"/>
                </a:solidFill>
                <a:latin typeface="Tahoma" pitchFamily="34" charset="0"/>
                <a:cs typeface="Tahoma" pitchFamily="34" charset="0"/>
              </a:rPr>
              <a:t>1 Samuel 14:13-14</a:t>
            </a:r>
            <a:endParaRPr lang="en-US" sz="3600" b="1" dirty="0" smtClean="0">
              <a:solidFill>
                <a:srgbClr val="C000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bwMode="auto">
          <a:xfrm>
            <a:off x="1219200" y="4114800"/>
            <a:ext cx="7772400" cy="2057400"/>
          </a:xfrm>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en-US" sz="3600" b="1" u="sng" dirty="0" smtClean="0">
              <a:solidFill>
                <a:srgbClr val="C00000"/>
              </a:solidFill>
              <a:latin typeface="Tahoma" pitchFamily="34" charset="0"/>
              <a:cs typeface="Tahoma" pitchFamily="34" charset="0"/>
            </a:endParaRPr>
          </a:p>
        </p:txBody>
      </p:sp>
      <p:sp>
        <p:nvSpPr>
          <p:cNvPr id="4" name="Rectangle 3"/>
          <p:cNvSpPr txBox="1">
            <a:spLocks noChangeArrowheads="1"/>
          </p:cNvSpPr>
          <p:nvPr/>
        </p:nvSpPr>
        <p:spPr bwMode="auto">
          <a:xfrm>
            <a:off x="1219200" y="762000"/>
            <a:ext cx="7772400" cy="29718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lvl="0" indent="-342900" eaLnBrk="1" hangingPunct="1">
              <a:spcBef>
                <a:spcPct val="20000"/>
              </a:spcBef>
            </a:pPr>
            <a:r>
              <a:rPr lang="en-US" sz="3200" i="1" kern="0" dirty="0" smtClean="0">
                <a:latin typeface="Tahoma" pitchFamily="34" charset="0"/>
                <a:ea typeface="+mn-ea"/>
                <a:cs typeface="Tahoma" pitchFamily="34" charset="0"/>
              </a:rPr>
              <a:t>	“Come</a:t>
            </a:r>
            <a:r>
              <a:rPr lang="en-US" sz="3200" i="1" kern="0" dirty="0" smtClean="0">
                <a:latin typeface="Tahoma" pitchFamily="34" charset="0"/>
                <a:ea typeface="+mn-ea"/>
                <a:cs typeface="Tahoma" pitchFamily="34" charset="0"/>
              </a:rPr>
              <a:t>, let's go over to the outpost of those uncircumcised fellows. Perhaps the LORD will act in our behalf. Nothing can hinder the LORD from saving, whether by many or by few</a:t>
            </a:r>
            <a:r>
              <a:rPr lang="en-US" sz="3200" i="1" kern="0" dirty="0" smtClean="0">
                <a:latin typeface="Tahoma" pitchFamily="34" charset="0"/>
                <a:ea typeface="+mn-ea"/>
                <a:cs typeface="Tahoma" pitchFamily="34" charset="0"/>
              </a:rPr>
              <a:t>.“  </a:t>
            </a:r>
            <a:r>
              <a:rPr lang="en-US" sz="3200" kern="0" dirty="0" smtClean="0">
                <a:latin typeface="Tahoma" pitchFamily="34" charset="0"/>
                <a:ea typeface="+mn-ea"/>
                <a:cs typeface="Tahoma" pitchFamily="34" charset="0"/>
              </a:rPr>
              <a:t>1 Samuel 14:6</a:t>
            </a:r>
            <a:endParaRPr lang="en-US" sz="3200" kern="0" dirty="0" smtClean="0">
              <a:latin typeface="Tahoma" pitchFamily="34" charset="0"/>
              <a:ea typeface="+mn-ea"/>
              <a:cs typeface="Tahoma"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bwMode="auto">
          <a:xfrm>
            <a:off x="1219200" y="4114800"/>
            <a:ext cx="7772400" cy="20574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3600" b="1" dirty="0" smtClean="0">
                <a:solidFill>
                  <a:srgbClr val="C00000"/>
                </a:solidFill>
                <a:latin typeface="Tahoma" pitchFamily="34" charset="0"/>
                <a:cs typeface="Tahoma" pitchFamily="34" charset="0"/>
              </a:rPr>
              <a:t>God </a:t>
            </a:r>
            <a:r>
              <a:rPr lang="en-US" sz="3600" b="1" dirty="0" smtClean="0">
                <a:solidFill>
                  <a:srgbClr val="C00000"/>
                </a:solidFill>
                <a:latin typeface="Tahoma" pitchFamily="34" charset="0"/>
                <a:cs typeface="Tahoma" pitchFamily="34" charset="0"/>
              </a:rPr>
              <a:t>honored Jonathan </a:t>
            </a:r>
            <a:r>
              <a:rPr lang="en-US" sz="3600" b="1" dirty="0" smtClean="0">
                <a:solidFill>
                  <a:srgbClr val="C00000"/>
                </a:solidFill>
                <a:latin typeface="Tahoma" pitchFamily="34" charset="0"/>
                <a:cs typeface="Tahoma" pitchFamily="34" charset="0"/>
              </a:rPr>
              <a:t/>
            </a:r>
            <a:br>
              <a:rPr lang="en-US" sz="3600" b="1" dirty="0" smtClean="0">
                <a:solidFill>
                  <a:srgbClr val="C00000"/>
                </a:solidFill>
                <a:latin typeface="Tahoma" pitchFamily="34" charset="0"/>
                <a:cs typeface="Tahoma" pitchFamily="34" charset="0"/>
              </a:rPr>
            </a:br>
            <a:r>
              <a:rPr lang="en-US" sz="3600" b="1" dirty="0" smtClean="0">
                <a:solidFill>
                  <a:srgbClr val="C00000"/>
                </a:solidFill>
                <a:latin typeface="Tahoma" pitchFamily="34" charset="0"/>
                <a:cs typeface="Tahoma" pitchFamily="34" charset="0"/>
              </a:rPr>
              <a:t>because </a:t>
            </a:r>
            <a:r>
              <a:rPr lang="en-US" sz="3600" b="1" dirty="0" smtClean="0">
                <a:solidFill>
                  <a:srgbClr val="C00000"/>
                </a:solidFill>
                <a:latin typeface="Tahoma" pitchFamily="34" charset="0"/>
                <a:cs typeface="Tahoma" pitchFamily="34" charset="0"/>
              </a:rPr>
              <a:t>he </a:t>
            </a:r>
            <a:r>
              <a:rPr lang="en-US" sz="3600" b="1" u="sng" dirty="0" smtClean="0">
                <a:solidFill>
                  <a:srgbClr val="C00000"/>
                </a:solidFill>
                <a:latin typeface="Tahoma" pitchFamily="34" charset="0"/>
                <a:cs typeface="Tahoma" pitchFamily="34" charset="0"/>
              </a:rPr>
              <a:t>stepped out in faith</a:t>
            </a:r>
          </a:p>
        </p:txBody>
      </p:sp>
      <p:sp>
        <p:nvSpPr>
          <p:cNvPr id="4" name="Rectangle 3"/>
          <p:cNvSpPr txBox="1">
            <a:spLocks noChangeArrowheads="1"/>
          </p:cNvSpPr>
          <p:nvPr/>
        </p:nvSpPr>
        <p:spPr bwMode="auto">
          <a:xfrm>
            <a:off x="1219200" y="762000"/>
            <a:ext cx="7772400" cy="29718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lvl="0" indent="-342900" eaLnBrk="1" hangingPunct="1">
              <a:spcBef>
                <a:spcPct val="20000"/>
              </a:spcBef>
            </a:pPr>
            <a:r>
              <a:rPr lang="en-US" sz="3200" i="1" kern="0" dirty="0" smtClean="0">
                <a:latin typeface="Tahoma" pitchFamily="34" charset="0"/>
                <a:ea typeface="+mn-ea"/>
                <a:cs typeface="Tahoma" pitchFamily="34" charset="0"/>
              </a:rPr>
              <a:t>	“Come</a:t>
            </a:r>
            <a:r>
              <a:rPr lang="en-US" sz="3200" i="1" kern="0" dirty="0" smtClean="0">
                <a:latin typeface="Tahoma" pitchFamily="34" charset="0"/>
                <a:ea typeface="+mn-ea"/>
                <a:cs typeface="Tahoma" pitchFamily="34" charset="0"/>
              </a:rPr>
              <a:t>, let's go over to the outpost of those uncircumcised fellows. Perhaps the LORD will act in our behalf. Nothing can hinder the LORD from saving, whether by many or by few</a:t>
            </a:r>
            <a:r>
              <a:rPr lang="en-US" sz="3200" i="1" kern="0" dirty="0" smtClean="0">
                <a:latin typeface="Tahoma" pitchFamily="34" charset="0"/>
                <a:ea typeface="+mn-ea"/>
                <a:cs typeface="Tahoma" pitchFamily="34" charset="0"/>
              </a:rPr>
              <a:t>.“  </a:t>
            </a:r>
            <a:r>
              <a:rPr lang="en-US" sz="3200" kern="0" dirty="0" smtClean="0">
                <a:latin typeface="Tahoma" pitchFamily="34" charset="0"/>
                <a:ea typeface="+mn-ea"/>
                <a:cs typeface="Tahoma" pitchFamily="34" charset="0"/>
              </a:rPr>
              <a:t>1 Samuel 14:6</a:t>
            </a:r>
            <a:endParaRPr lang="en-US" sz="3200" kern="0" dirty="0" smtClean="0">
              <a:latin typeface="Tahoma" pitchFamily="34" charset="0"/>
              <a:ea typeface="+mn-ea"/>
              <a:cs typeface="Tahoma"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bwMode="auto">
          <a:xfrm>
            <a:off x="1219200" y="4114800"/>
            <a:ext cx="7772400" cy="20574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3600" b="1" dirty="0" smtClean="0">
                <a:solidFill>
                  <a:srgbClr val="C00000"/>
                </a:solidFill>
                <a:latin typeface="Tahoma" pitchFamily="34" charset="0"/>
                <a:cs typeface="Tahoma" pitchFamily="34" charset="0"/>
              </a:rPr>
              <a:t>God </a:t>
            </a:r>
            <a:r>
              <a:rPr lang="en-US" sz="3600" b="1" dirty="0" smtClean="0">
                <a:solidFill>
                  <a:srgbClr val="C00000"/>
                </a:solidFill>
                <a:latin typeface="Tahoma" pitchFamily="34" charset="0"/>
                <a:cs typeface="Tahoma" pitchFamily="34" charset="0"/>
              </a:rPr>
              <a:t>honored Jonathan </a:t>
            </a:r>
            <a:r>
              <a:rPr lang="en-US" sz="3600" b="1" dirty="0" smtClean="0">
                <a:solidFill>
                  <a:srgbClr val="C00000"/>
                </a:solidFill>
                <a:latin typeface="Tahoma" pitchFamily="34" charset="0"/>
                <a:cs typeface="Tahoma" pitchFamily="34" charset="0"/>
              </a:rPr>
              <a:t/>
            </a:r>
            <a:br>
              <a:rPr lang="en-US" sz="3600" b="1" dirty="0" smtClean="0">
                <a:solidFill>
                  <a:srgbClr val="C00000"/>
                </a:solidFill>
                <a:latin typeface="Tahoma" pitchFamily="34" charset="0"/>
                <a:cs typeface="Tahoma" pitchFamily="34" charset="0"/>
              </a:rPr>
            </a:br>
            <a:r>
              <a:rPr lang="en-US" sz="3600" b="1" dirty="0" smtClean="0">
                <a:solidFill>
                  <a:srgbClr val="C00000"/>
                </a:solidFill>
                <a:latin typeface="Tahoma" pitchFamily="34" charset="0"/>
                <a:cs typeface="Tahoma" pitchFamily="34" charset="0"/>
              </a:rPr>
              <a:t>because </a:t>
            </a:r>
            <a:r>
              <a:rPr lang="en-US" sz="3600" b="1" dirty="0" smtClean="0">
                <a:solidFill>
                  <a:srgbClr val="C00000"/>
                </a:solidFill>
                <a:latin typeface="Tahoma" pitchFamily="34" charset="0"/>
                <a:cs typeface="Tahoma" pitchFamily="34" charset="0"/>
              </a:rPr>
              <a:t>he </a:t>
            </a:r>
            <a:r>
              <a:rPr lang="en-US" sz="3600" b="1" u="sng" dirty="0" smtClean="0">
                <a:solidFill>
                  <a:srgbClr val="C00000"/>
                </a:solidFill>
                <a:latin typeface="Tahoma" pitchFamily="34" charset="0"/>
                <a:cs typeface="Tahoma" pitchFamily="34" charset="0"/>
              </a:rPr>
              <a:t>stepped out in faith</a:t>
            </a:r>
          </a:p>
        </p:txBody>
      </p:sp>
      <p:sp>
        <p:nvSpPr>
          <p:cNvPr id="4" name="Rectangle 3"/>
          <p:cNvSpPr txBox="1">
            <a:spLocks noChangeArrowheads="1"/>
          </p:cNvSpPr>
          <p:nvPr/>
        </p:nvSpPr>
        <p:spPr bwMode="auto">
          <a:xfrm>
            <a:off x="1219200" y="762000"/>
            <a:ext cx="7772400" cy="29718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lvl="0" indent="-342900" eaLnBrk="1" hangingPunct="1">
              <a:spcBef>
                <a:spcPct val="20000"/>
              </a:spcBef>
            </a:pPr>
            <a:r>
              <a:rPr lang="en-US" sz="3200" i="1" kern="0" dirty="0" smtClean="0">
                <a:latin typeface="Tahoma" pitchFamily="34" charset="0"/>
                <a:ea typeface="+mn-ea"/>
                <a:cs typeface="Tahoma" pitchFamily="34" charset="0"/>
              </a:rPr>
              <a:t> </a:t>
            </a:r>
            <a:r>
              <a:rPr lang="en-US" sz="3200" i="1" kern="0" dirty="0" smtClean="0">
                <a:latin typeface="Tahoma" pitchFamily="34" charset="0"/>
                <a:ea typeface="+mn-ea"/>
                <a:cs typeface="Tahoma" pitchFamily="34" charset="0"/>
              </a:rPr>
              <a:t>	“</a:t>
            </a:r>
            <a:r>
              <a:rPr lang="en-US" sz="3200" i="1" kern="0" dirty="0" smtClean="0">
                <a:latin typeface="Tahoma" pitchFamily="34" charset="0"/>
                <a:ea typeface="+mn-ea"/>
                <a:cs typeface="Tahoma" pitchFamily="34" charset="0"/>
              </a:rPr>
              <a:t>But without faith it is impossible to please Him, for he who comes to God must believe that He is, and that He is a </a:t>
            </a:r>
            <a:r>
              <a:rPr lang="en-US" sz="3200" i="1" kern="0" dirty="0" err="1" smtClean="0">
                <a:latin typeface="Tahoma" pitchFamily="34" charset="0"/>
                <a:ea typeface="+mn-ea"/>
                <a:cs typeface="Tahoma" pitchFamily="34" charset="0"/>
              </a:rPr>
              <a:t>rewarder</a:t>
            </a:r>
            <a:r>
              <a:rPr lang="en-US" sz="3200" i="1" kern="0" dirty="0" smtClean="0">
                <a:latin typeface="Tahoma" pitchFamily="34" charset="0"/>
                <a:ea typeface="+mn-ea"/>
                <a:cs typeface="Tahoma" pitchFamily="34" charset="0"/>
              </a:rPr>
              <a:t> of those who diligently seek Him.”  </a:t>
            </a:r>
            <a:r>
              <a:rPr lang="en-US" sz="3200" kern="0" dirty="0" smtClean="0">
                <a:latin typeface="Tahoma" pitchFamily="34" charset="0"/>
                <a:ea typeface="+mn-ea"/>
                <a:cs typeface="Tahoma" pitchFamily="34" charset="0"/>
              </a:rPr>
              <a:t>Hebrews 11:6</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bwMode="auto">
          <a:xfrm>
            <a:off x="1219200" y="4114800"/>
            <a:ext cx="7772400" cy="20574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3600" b="1" dirty="0" smtClean="0">
                <a:solidFill>
                  <a:srgbClr val="C00000"/>
                </a:solidFill>
                <a:latin typeface="Tahoma" pitchFamily="34" charset="0"/>
                <a:cs typeface="Tahoma" pitchFamily="34" charset="0"/>
              </a:rPr>
              <a:t>God </a:t>
            </a:r>
            <a:r>
              <a:rPr lang="en-US" sz="3600" b="1" dirty="0" smtClean="0">
                <a:solidFill>
                  <a:srgbClr val="C00000"/>
                </a:solidFill>
                <a:latin typeface="Tahoma" pitchFamily="34" charset="0"/>
                <a:cs typeface="Tahoma" pitchFamily="34" charset="0"/>
              </a:rPr>
              <a:t>honored Jonathan </a:t>
            </a:r>
            <a:r>
              <a:rPr lang="en-US" sz="3600" b="1" dirty="0" smtClean="0">
                <a:solidFill>
                  <a:srgbClr val="C00000"/>
                </a:solidFill>
                <a:latin typeface="Tahoma" pitchFamily="34" charset="0"/>
                <a:cs typeface="Tahoma" pitchFamily="34" charset="0"/>
              </a:rPr>
              <a:t/>
            </a:r>
            <a:br>
              <a:rPr lang="en-US" sz="3600" b="1" dirty="0" smtClean="0">
                <a:solidFill>
                  <a:srgbClr val="C00000"/>
                </a:solidFill>
                <a:latin typeface="Tahoma" pitchFamily="34" charset="0"/>
                <a:cs typeface="Tahoma" pitchFamily="34" charset="0"/>
              </a:rPr>
            </a:br>
            <a:r>
              <a:rPr lang="en-US" sz="3600" b="1" dirty="0" smtClean="0">
                <a:solidFill>
                  <a:srgbClr val="C00000"/>
                </a:solidFill>
                <a:latin typeface="Tahoma" pitchFamily="34" charset="0"/>
                <a:cs typeface="Tahoma" pitchFamily="34" charset="0"/>
              </a:rPr>
              <a:t>because </a:t>
            </a:r>
            <a:r>
              <a:rPr lang="en-US" sz="3600" b="1" dirty="0" smtClean="0">
                <a:solidFill>
                  <a:srgbClr val="C00000"/>
                </a:solidFill>
                <a:latin typeface="Tahoma" pitchFamily="34" charset="0"/>
                <a:cs typeface="Tahoma" pitchFamily="34" charset="0"/>
              </a:rPr>
              <a:t>he </a:t>
            </a:r>
            <a:r>
              <a:rPr lang="en-US" sz="3600" b="1" u="sng" dirty="0" smtClean="0">
                <a:solidFill>
                  <a:srgbClr val="C00000"/>
                </a:solidFill>
                <a:latin typeface="Tahoma" pitchFamily="34" charset="0"/>
                <a:cs typeface="Tahoma" pitchFamily="34" charset="0"/>
              </a:rPr>
              <a:t>stepped out in faith</a:t>
            </a:r>
          </a:p>
        </p:txBody>
      </p:sp>
      <p:sp>
        <p:nvSpPr>
          <p:cNvPr id="4" name="Rectangle 3"/>
          <p:cNvSpPr txBox="1">
            <a:spLocks noChangeArrowheads="1"/>
          </p:cNvSpPr>
          <p:nvPr/>
        </p:nvSpPr>
        <p:spPr bwMode="auto">
          <a:xfrm>
            <a:off x="1219200" y="762000"/>
            <a:ext cx="7772400" cy="29718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lvl="0" indent="-342900" eaLnBrk="1" hangingPunct="1">
              <a:spcBef>
                <a:spcPct val="20000"/>
              </a:spcBef>
            </a:pPr>
            <a:r>
              <a:rPr lang="en-US" sz="3200" i="1" kern="0" dirty="0" smtClean="0">
                <a:latin typeface="Tahoma" pitchFamily="34" charset="0"/>
                <a:ea typeface="+mn-ea"/>
                <a:cs typeface="Tahoma" pitchFamily="34" charset="0"/>
              </a:rPr>
              <a:t>	“</a:t>
            </a:r>
            <a:r>
              <a:rPr lang="en-US" sz="3200" i="1" kern="0" dirty="0" smtClean="0">
                <a:latin typeface="Tahoma" pitchFamily="34" charset="0"/>
                <a:ea typeface="+mn-ea"/>
                <a:cs typeface="Tahoma" pitchFamily="34" charset="0"/>
              </a:rPr>
              <a:t>So the LORD rescued Israel that day, and the battle moved on beyond Beth </a:t>
            </a:r>
            <a:r>
              <a:rPr lang="en-US" sz="3200" i="1" kern="0" dirty="0" err="1" smtClean="0">
                <a:latin typeface="Tahoma" pitchFamily="34" charset="0"/>
                <a:ea typeface="+mn-ea"/>
                <a:cs typeface="Tahoma" pitchFamily="34" charset="0"/>
              </a:rPr>
              <a:t>Aven</a:t>
            </a:r>
            <a:r>
              <a:rPr lang="en-US" sz="3200" i="1" kern="0" dirty="0" smtClean="0">
                <a:latin typeface="Tahoma" pitchFamily="34" charset="0"/>
                <a:ea typeface="+mn-ea"/>
                <a:cs typeface="Tahoma" pitchFamily="34" charset="0"/>
              </a:rPr>
              <a:t>.”  </a:t>
            </a:r>
            <a:r>
              <a:rPr lang="en-US" sz="3200" kern="0" dirty="0" smtClean="0">
                <a:latin typeface="Tahoma" pitchFamily="34" charset="0"/>
                <a:ea typeface="+mn-ea"/>
                <a:cs typeface="Tahoma" pitchFamily="34" charset="0"/>
              </a:rPr>
              <a:t>1 Samuel 14:23</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1219200" y="762000"/>
            <a:ext cx="7772400" cy="25908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lvl="0" indent="-342900" algn="ctr" eaLnBrk="1" hangingPunct="1">
              <a:spcBef>
                <a:spcPct val="20000"/>
              </a:spcBef>
            </a:pPr>
            <a:r>
              <a:rPr lang="en-US" sz="3200" b="1" kern="0" dirty="0" smtClean="0">
                <a:solidFill>
                  <a:srgbClr val="C00000"/>
                </a:solidFill>
                <a:latin typeface="Tahoma" pitchFamily="34" charset="0"/>
                <a:ea typeface="+mn-ea"/>
                <a:cs typeface="Tahoma" pitchFamily="34" charset="0"/>
              </a:rPr>
              <a:t>The </a:t>
            </a:r>
            <a:r>
              <a:rPr lang="en-US" sz="3200" b="1" kern="0" dirty="0" smtClean="0">
                <a:solidFill>
                  <a:srgbClr val="C00000"/>
                </a:solidFill>
                <a:latin typeface="Tahoma" pitchFamily="34" charset="0"/>
                <a:ea typeface="+mn-ea"/>
                <a:cs typeface="Tahoma" pitchFamily="34" charset="0"/>
              </a:rPr>
              <a:t>will of God is not an insurance plan; it is a daring plan</a:t>
            </a:r>
            <a:r>
              <a:rPr lang="en-US" sz="3200" b="1" kern="0" dirty="0" smtClean="0">
                <a:solidFill>
                  <a:srgbClr val="C00000"/>
                </a:solidFill>
                <a:latin typeface="Tahoma" pitchFamily="34" charset="0"/>
                <a:ea typeface="+mn-ea"/>
                <a:cs typeface="Tahoma" pitchFamily="34" charset="0"/>
              </a:rPr>
              <a:t>!</a:t>
            </a:r>
            <a:endParaRPr lang="en-US" sz="3200" b="1" kern="0" dirty="0" smtClean="0">
              <a:solidFill>
                <a:srgbClr val="C00000"/>
              </a:solidFill>
              <a:latin typeface="Tahoma" pitchFamily="34" charset="0"/>
              <a:ea typeface="+mn-ea"/>
              <a:cs typeface="Tahoma" pitchFamily="34" charset="0"/>
            </a:endParaRPr>
          </a:p>
        </p:txBody>
      </p:sp>
      <p:pic>
        <p:nvPicPr>
          <p:cNvPr id="27650" name="Picture 2" descr="http://oneyearbibleimages.com/saul_.jpg"/>
          <p:cNvPicPr>
            <a:picLocks noChangeAspect="1" noChangeArrowheads="1"/>
          </p:cNvPicPr>
          <p:nvPr/>
        </p:nvPicPr>
        <p:blipFill>
          <a:blip r:embed="rId2" cstate="print"/>
          <a:srcRect/>
          <a:stretch>
            <a:fillRect/>
          </a:stretch>
        </p:blipFill>
        <p:spPr bwMode="auto">
          <a:xfrm>
            <a:off x="2895600" y="2054452"/>
            <a:ext cx="4495800" cy="4803548"/>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1219200" y="762000"/>
            <a:ext cx="7772400" cy="25908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lvl="0" indent="-342900" algn="ctr" eaLnBrk="1" hangingPunct="1">
              <a:spcBef>
                <a:spcPct val="20000"/>
              </a:spcBef>
            </a:pPr>
            <a:r>
              <a:rPr lang="en-US" sz="3200" b="1" kern="0" dirty="0" smtClean="0">
                <a:solidFill>
                  <a:srgbClr val="C00000"/>
                </a:solidFill>
                <a:latin typeface="Tahoma" pitchFamily="34" charset="0"/>
                <a:ea typeface="+mn-ea"/>
                <a:cs typeface="Tahoma" pitchFamily="34" charset="0"/>
              </a:rPr>
              <a:t>The </a:t>
            </a:r>
            <a:r>
              <a:rPr lang="en-US" sz="3200" b="1" kern="0" dirty="0" smtClean="0">
                <a:solidFill>
                  <a:srgbClr val="C00000"/>
                </a:solidFill>
                <a:latin typeface="Tahoma" pitchFamily="34" charset="0"/>
                <a:ea typeface="+mn-ea"/>
                <a:cs typeface="Tahoma" pitchFamily="34" charset="0"/>
              </a:rPr>
              <a:t>will of God is not an insurance plan; it is a daring plan</a:t>
            </a:r>
            <a:r>
              <a:rPr lang="en-US" sz="3200" b="1" kern="0" dirty="0" smtClean="0">
                <a:solidFill>
                  <a:srgbClr val="C00000"/>
                </a:solidFill>
                <a:latin typeface="Tahoma" pitchFamily="34" charset="0"/>
                <a:ea typeface="+mn-ea"/>
                <a:cs typeface="Tahoma" pitchFamily="34" charset="0"/>
              </a:rPr>
              <a:t>!</a:t>
            </a:r>
            <a:endParaRPr lang="en-US" sz="3200" b="1" kern="0" dirty="0" smtClean="0">
              <a:solidFill>
                <a:srgbClr val="C00000"/>
              </a:solidFill>
              <a:latin typeface="Tahoma" pitchFamily="34" charset="0"/>
              <a:ea typeface="+mn-ea"/>
              <a:cs typeface="Tahoma" pitchFamily="34" charset="0"/>
            </a:endParaRPr>
          </a:p>
        </p:txBody>
      </p:sp>
      <p:sp>
        <p:nvSpPr>
          <p:cNvPr id="4" name="Rectangle 3"/>
          <p:cNvSpPr txBox="1">
            <a:spLocks noChangeArrowheads="1"/>
          </p:cNvSpPr>
          <p:nvPr/>
        </p:nvSpPr>
        <p:spPr bwMode="auto">
          <a:xfrm>
            <a:off x="990600" y="2362200"/>
            <a:ext cx="8001000" cy="39624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lvl="0" indent="-342900" eaLnBrk="1" hangingPunct="1">
              <a:spcBef>
                <a:spcPct val="20000"/>
              </a:spcBef>
            </a:pPr>
            <a:r>
              <a:rPr lang="en-US" sz="3000" i="1" kern="0" dirty="0" smtClean="0">
                <a:latin typeface="Tahoma" pitchFamily="34" charset="0"/>
                <a:ea typeface="+mn-ea"/>
                <a:cs typeface="Tahoma" pitchFamily="34" charset="0"/>
              </a:rPr>
              <a:t>	“</a:t>
            </a:r>
            <a:r>
              <a:rPr lang="en-US" sz="3000" i="1" kern="0" dirty="0" smtClean="0">
                <a:latin typeface="Tahoma" pitchFamily="34" charset="0"/>
                <a:ea typeface="+mn-ea"/>
                <a:cs typeface="Tahoma" pitchFamily="34" charset="0"/>
              </a:rPr>
              <a:t>And what more shall I say? For the time would fail me to tell of Gideon and Barak and Samson and </a:t>
            </a:r>
            <a:r>
              <a:rPr lang="en-US" sz="3000" i="1" kern="0" dirty="0" err="1" smtClean="0">
                <a:latin typeface="Tahoma" pitchFamily="34" charset="0"/>
                <a:ea typeface="+mn-ea"/>
                <a:cs typeface="Tahoma" pitchFamily="34" charset="0"/>
              </a:rPr>
              <a:t>Jephthah</a:t>
            </a:r>
            <a:r>
              <a:rPr lang="en-US" sz="3000" i="1" kern="0" dirty="0" smtClean="0">
                <a:latin typeface="Tahoma" pitchFamily="34" charset="0"/>
                <a:ea typeface="+mn-ea"/>
                <a:cs typeface="Tahoma" pitchFamily="34" charset="0"/>
              </a:rPr>
              <a:t>, also of David and Samuel and the prophets: who through faith subdued kingdoms, worked righteousness, obtained promises, stopped the mouths of lions, quenched the violence of </a:t>
            </a:r>
            <a:r>
              <a:rPr lang="en-US" sz="3000" i="1" kern="0" dirty="0" smtClean="0">
                <a:latin typeface="Tahoma" pitchFamily="34" charset="0"/>
                <a:ea typeface="+mn-ea"/>
                <a:cs typeface="Tahoma" pitchFamily="34" charset="0"/>
              </a:rPr>
              <a:t>fire, escaped the edge of the sword…</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1219200" y="762000"/>
            <a:ext cx="7772400" cy="25908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lvl="0" indent="-342900" algn="ctr" eaLnBrk="1" hangingPunct="1">
              <a:spcBef>
                <a:spcPct val="20000"/>
              </a:spcBef>
            </a:pPr>
            <a:r>
              <a:rPr lang="en-US" sz="3200" b="1" kern="0" dirty="0" smtClean="0">
                <a:solidFill>
                  <a:srgbClr val="C00000"/>
                </a:solidFill>
                <a:latin typeface="Tahoma" pitchFamily="34" charset="0"/>
                <a:ea typeface="+mn-ea"/>
                <a:cs typeface="Tahoma" pitchFamily="34" charset="0"/>
              </a:rPr>
              <a:t>The </a:t>
            </a:r>
            <a:r>
              <a:rPr lang="en-US" sz="3200" b="1" kern="0" dirty="0" smtClean="0">
                <a:solidFill>
                  <a:srgbClr val="C00000"/>
                </a:solidFill>
                <a:latin typeface="Tahoma" pitchFamily="34" charset="0"/>
                <a:ea typeface="+mn-ea"/>
                <a:cs typeface="Tahoma" pitchFamily="34" charset="0"/>
              </a:rPr>
              <a:t>will of God is not an insurance plan; it is a daring plan</a:t>
            </a:r>
            <a:r>
              <a:rPr lang="en-US" sz="3200" b="1" kern="0" dirty="0" smtClean="0">
                <a:solidFill>
                  <a:srgbClr val="C00000"/>
                </a:solidFill>
                <a:latin typeface="Tahoma" pitchFamily="34" charset="0"/>
                <a:ea typeface="+mn-ea"/>
                <a:cs typeface="Tahoma" pitchFamily="34" charset="0"/>
              </a:rPr>
              <a:t>!</a:t>
            </a:r>
            <a:endParaRPr lang="en-US" sz="3200" b="1" kern="0" dirty="0" smtClean="0">
              <a:solidFill>
                <a:srgbClr val="C00000"/>
              </a:solidFill>
              <a:latin typeface="Tahoma" pitchFamily="34" charset="0"/>
              <a:ea typeface="+mn-ea"/>
              <a:cs typeface="Tahoma" pitchFamily="34" charset="0"/>
            </a:endParaRPr>
          </a:p>
        </p:txBody>
      </p:sp>
      <p:sp>
        <p:nvSpPr>
          <p:cNvPr id="4" name="Rectangle 3"/>
          <p:cNvSpPr txBox="1">
            <a:spLocks noChangeArrowheads="1"/>
          </p:cNvSpPr>
          <p:nvPr/>
        </p:nvSpPr>
        <p:spPr bwMode="auto">
          <a:xfrm>
            <a:off x="990600" y="2362200"/>
            <a:ext cx="8001000" cy="39624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lvl="0" indent="-342900" eaLnBrk="1" hangingPunct="1">
              <a:spcBef>
                <a:spcPct val="20000"/>
              </a:spcBef>
            </a:pPr>
            <a:r>
              <a:rPr lang="en-US" sz="3000" i="1" kern="0" dirty="0" smtClean="0">
                <a:latin typeface="Tahoma" pitchFamily="34" charset="0"/>
                <a:ea typeface="+mn-ea"/>
                <a:cs typeface="Tahoma" pitchFamily="34" charset="0"/>
              </a:rPr>
              <a:t>	out </a:t>
            </a:r>
            <a:r>
              <a:rPr lang="en-US" sz="3000" i="1" kern="0" dirty="0" smtClean="0">
                <a:latin typeface="Tahoma" pitchFamily="34" charset="0"/>
                <a:ea typeface="+mn-ea"/>
                <a:cs typeface="Tahoma" pitchFamily="34" charset="0"/>
              </a:rPr>
              <a:t>of weakness were made strong, became valiant in battle, turned to flight the armies of the aliens…They were stoned, they were sawn in two, were tempted, were slain with the sword.  They wandered about in sheepskins and goatskins, being destitute, afflicted, tormented —of whom the world was not worthy.”  </a:t>
            </a:r>
            <a:r>
              <a:rPr lang="en-US" sz="3000" kern="0" dirty="0" smtClean="0">
                <a:latin typeface="Tahoma" pitchFamily="34" charset="0"/>
                <a:ea typeface="+mn-ea"/>
                <a:cs typeface="Tahoma" pitchFamily="34" charset="0"/>
              </a:rPr>
              <a:t>Hebrews 11:32-38</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bwMode="auto">
          <a:xfrm>
            <a:off x="1219200" y="762000"/>
            <a:ext cx="7772400" cy="3429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buNone/>
            </a:pPr>
            <a:r>
              <a:rPr lang="en-US" i="1" dirty="0" smtClean="0">
                <a:latin typeface="Tahoma" pitchFamily="34" charset="0"/>
                <a:cs typeface="Tahoma" pitchFamily="34" charset="0"/>
              </a:rPr>
              <a:t>	“</a:t>
            </a:r>
            <a:r>
              <a:rPr lang="en-US" i="1" dirty="0" smtClean="0">
                <a:latin typeface="Tahoma" pitchFamily="34" charset="0"/>
                <a:cs typeface="Tahoma" pitchFamily="34" charset="0"/>
              </a:rPr>
              <a:t>And from the days of John the Baptist until now the kingdom of heaven suffers violence, and the violent take it by force.”  </a:t>
            </a:r>
            <a:r>
              <a:rPr lang="en-US" dirty="0" smtClean="0">
                <a:latin typeface="Tahoma" pitchFamily="34" charset="0"/>
                <a:cs typeface="Tahoma" pitchFamily="34" charset="0"/>
              </a:rPr>
              <a:t>Matthew 11:12</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bwMode="auto">
          <a:xfrm>
            <a:off x="1219200" y="762000"/>
            <a:ext cx="7772400" cy="3429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buNone/>
            </a:pPr>
            <a:r>
              <a:rPr lang="en-US" i="1" dirty="0" smtClean="0">
                <a:latin typeface="Tahoma" pitchFamily="34" charset="0"/>
                <a:cs typeface="Tahoma" pitchFamily="34" charset="0"/>
              </a:rPr>
              <a:t>	“</a:t>
            </a:r>
            <a:r>
              <a:rPr lang="en-US" i="1" dirty="0" smtClean="0">
                <a:latin typeface="Tahoma" pitchFamily="34" charset="0"/>
                <a:cs typeface="Tahoma" pitchFamily="34" charset="0"/>
              </a:rPr>
              <a:t>From the days of John the Baptist until now, the kingdom of heaven has been forcefully advancing, and forceful men lay hold of it.”  </a:t>
            </a:r>
            <a:r>
              <a:rPr lang="en-US" dirty="0" smtClean="0">
                <a:latin typeface="Tahoma" pitchFamily="34" charset="0"/>
                <a:cs typeface="Tahoma" pitchFamily="34" charset="0"/>
              </a:rPr>
              <a:t>Matthew 11:12 NIV</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bwMode="auto">
          <a:xfrm>
            <a:off x="1219200" y="533400"/>
            <a:ext cx="7772400" cy="2057400"/>
          </a:xfrm>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en-US" sz="3600" b="1" dirty="0" smtClean="0">
              <a:solidFill>
                <a:srgbClr val="C00000"/>
              </a:solidFill>
              <a:latin typeface="Tahoma" pitchFamily="34" charset="0"/>
              <a:cs typeface="Tahoma" pitchFamily="34" charset="0"/>
            </a:endParaRPr>
          </a:p>
        </p:txBody>
      </p:sp>
      <p:pic>
        <p:nvPicPr>
          <p:cNvPr id="31746" name="Picture 2" descr="http://www.tvparty.com/bgifs11/fear-record.jpg"/>
          <p:cNvPicPr>
            <a:picLocks noChangeAspect="1" noChangeArrowheads="1"/>
          </p:cNvPicPr>
          <p:nvPr/>
        </p:nvPicPr>
        <p:blipFill>
          <a:blip r:embed="rId2" cstate="print"/>
          <a:srcRect/>
          <a:stretch>
            <a:fillRect/>
          </a:stretch>
        </p:blipFill>
        <p:spPr bwMode="auto">
          <a:xfrm>
            <a:off x="2286000" y="533400"/>
            <a:ext cx="5715000" cy="5680915"/>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bwMode="auto">
          <a:xfrm>
            <a:off x="1219200" y="762000"/>
            <a:ext cx="7772400" cy="4953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buNone/>
            </a:pPr>
            <a:r>
              <a:rPr lang="en-US" i="1" dirty="0" smtClean="0">
                <a:latin typeface="Tahoma" pitchFamily="34" charset="0"/>
                <a:cs typeface="Tahoma" pitchFamily="34" charset="0"/>
              </a:rPr>
              <a:t>	“</a:t>
            </a:r>
            <a:r>
              <a:rPr lang="en-US" i="1" dirty="0" smtClean="0">
                <a:latin typeface="Tahoma" pitchFamily="34" charset="0"/>
                <a:cs typeface="Tahoma" pitchFamily="34" charset="0"/>
              </a:rPr>
              <a:t>From the days of John the Baptist until now, the kingdom of heaven has been forcefully advancing, and forceful men lay hold of it.”  </a:t>
            </a:r>
            <a:r>
              <a:rPr lang="en-US" dirty="0" smtClean="0">
                <a:latin typeface="Tahoma" pitchFamily="34" charset="0"/>
                <a:cs typeface="Tahoma" pitchFamily="34" charset="0"/>
              </a:rPr>
              <a:t>Matthew 11:12 </a:t>
            </a:r>
            <a:r>
              <a:rPr lang="en-US" dirty="0" smtClean="0">
                <a:latin typeface="Tahoma" pitchFamily="34" charset="0"/>
                <a:cs typeface="Tahoma" pitchFamily="34" charset="0"/>
              </a:rPr>
              <a:t>N</a:t>
            </a:r>
          </a:p>
          <a:p>
            <a:pPr eaLnBrk="1" hangingPunct="1">
              <a:buNone/>
            </a:pPr>
            <a:endParaRPr lang="en-US" dirty="0" smtClean="0">
              <a:latin typeface="Tahoma" pitchFamily="34" charset="0"/>
              <a:cs typeface="Tahoma" pitchFamily="34" charset="0"/>
            </a:endParaRPr>
          </a:p>
          <a:p>
            <a:pPr algn="ctr" eaLnBrk="1" hangingPunct="1">
              <a:buNone/>
            </a:pPr>
            <a:r>
              <a:rPr lang="en-US" sz="3600" b="1" dirty="0" smtClean="0">
                <a:solidFill>
                  <a:srgbClr val="C00000"/>
                </a:solidFill>
                <a:latin typeface="Tahoma" pitchFamily="34" charset="0"/>
                <a:cs typeface="Tahoma" pitchFamily="34" charset="0"/>
              </a:rPr>
              <a:t>	“Faithfulness </a:t>
            </a:r>
            <a:r>
              <a:rPr lang="en-US" sz="3600" b="1" dirty="0" smtClean="0">
                <a:solidFill>
                  <a:srgbClr val="C00000"/>
                </a:solidFill>
                <a:latin typeface="Tahoma" pitchFamily="34" charset="0"/>
                <a:cs typeface="Tahoma" pitchFamily="34" charset="0"/>
              </a:rPr>
              <a:t>is not about holding down the fort; </a:t>
            </a:r>
            <a:r>
              <a:rPr lang="en-US" sz="3600" b="1" dirty="0" smtClean="0">
                <a:solidFill>
                  <a:srgbClr val="C00000"/>
                </a:solidFill>
                <a:latin typeface="Tahoma" pitchFamily="34" charset="0"/>
                <a:cs typeface="Tahoma" pitchFamily="34" charset="0"/>
              </a:rPr>
              <a:t>it </a:t>
            </a:r>
            <a:r>
              <a:rPr lang="en-US" sz="3600" b="1" dirty="0" smtClean="0">
                <a:solidFill>
                  <a:srgbClr val="C00000"/>
                </a:solidFill>
                <a:latin typeface="Tahoma" pitchFamily="34" charset="0"/>
                <a:cs typeface="Tahoma" pitchFamily="34" charset="0"/>
              </a:rPr>
              <a:t>is about storming </a:t>
            </a:r>
            <a:r>
              <a:rPr lang="en-US" sz="3600" b="1" dirty="0" smtClean="0">
                <a:solidFill>
                  <a:srgbClr val="C00000"/>
                </a:solidFill>
                <a:latin typeface="Tahoma" pitchFamily="34" charset="0"/>
                <a:cs typeface="Tahoma" pitchFamily="34" charset="0"/>
              </a:rPr>
              <a:t>the gates </a:t>
            </a:r>
            <a:r>
              <a:rPr lang="en-US" sz="3600" b="1" dirty="0" smtClean="0">
                <a:solidFill>
                  <a:srgbClr val="C00000"/>
                </a:solidFill>
                <a:latin typeface="Tahoma" pitchFamily="34" charset="0"/>
                <a:cs typeface="Tahoma" pitchFamily="34" charset="0"/>
              </a:rPr>
              <a:t>of </a:t>
            </a:r>
            <a:r>
              <a:rPr lang="en-US" sz="3600" b="1" dirty="0" smtClean="0">
                <a:solidFill>
                  <a:srgbClr val="C00000"/>
                </a:solidFill>
                <a:latin typeface="Tahoma" pitchFamily="34" charset="0"/>
                <a:cs typeface="Tahoma" pitchFamily="34" charset="0"/>
              </a:rPr>
              <a:t>hell.”</a:t>
            </a:r>
            <a:endParaRPr lang="en-US" sz="3600" b="1" dirty="0" smtClean="0">
              <a:solidFill>
                <a:srgbClr val="C000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1219200" y="609600"/>
            <a:ext cx="7772400" cy="762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3600" b="1" dirty="0" smtClean="0">
                <a:solidFill>
                  <a:srgbClr val="C00000"/>
                </a:solidFill>
                <a:latin typeface="Tahoma" pitchFamily="34" charset="0"/>
                <a:cs typeface="Tahoma" pitchFamily="34" charset="0"/>
              </a:rPr>
              <a:t>Wild Goose Chaser:  Mike Foster</a:t>
            </a:r>
            <a:endParaRPr lang="en-US" sz="3600" b="1" u="sng" dirty="0" smtClean="0">
              <a:solidFill>
                <a:srgbClr val="C000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1219200" y="609600"/>
            <a:ext cx="7772400" cy="762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3600" b="1" dirty="0" smtClean="0">
                <a:solidFill>
                  <a:srgbClr val="C00000"/>
                </a:solidFill>
                <a:latin typeface="Tahoma" pitchFamily="34" charset="0"/>
                <a:cs typeface="Tahoma" pitchFamily="34" charset="0"/>
              </a:rPr>
              <a:t>Wild Goose Chaser:  Mike Foster</a:t>
            </a:r>
            <a:endParaRPr lang="en-US" sz="3600" b="1" u="sng" dirty="0" smtClean="0">
              <a:solidFill>
                <a:srgbClr val="C00000"/>
              </a:solidFill>
              <a:latin typeface="Tahoma" pitchFamily="34" charset="0"/>
              <a:cs typeface="Tahoma" pitchFamily="34" charset="0"/>
            </a:endParaRPr>
          </a:p>
        </p:txBody>
      </p:sp>
      <p:pic>
        <p:nvPicPr>
          <p:cNvPr id="17410" name="Picture 2" descr="http://2.bp.blogspot.com/_T46kEyyVU_k/RmW5TRZpKaI/AAAAAAAAAog/PjruBMbICPQ/s400/pornjesus.jpg"/>
          <p:cNvPicPr>
            <a:picLocks noChangeAspect="1" noChangeArrowheads="1"/>
          </p:cNvPicPr>
          <p:nvPr/>
        </p:nvPicPr>
        <p:blipFill>
          <a:blip r:embed="rId2" cstate="print"/>
          <a:srcRect/>
          <a:stretch>
            <a:fillRect/>
          </a:stretch>
        </p:blipFill>
        <p:spPr bwMode="auto">
          <a:xfrm>
            <a:off x="2514600" y="1524000"/>
            <a:ext cx="5257800" cy="5257800"/>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1219200" y="609600"/>
            <a:ext cx="7772400" cy="762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3600" b="1" dirty="0" smtClean="0">
                <a:solidFill>
                  <a:srgbClr val="C00000"/>
                </a:solidFill>
                <a:latin typeface="Tahoma" pitchFamily="34" charset="0"/>
                <a:cs typeface="Tahoma" pitchFamily="34" charset="0"/>
              </a:rPr>
              <a:t>Wild Goose Chaser:  Mike Foster</a:t>
            </a:r>
            <a:endParaRPr lang="en-US" sz="3600" b="1" u="sng" dirty="0" smtClean="0">
              <a:solidFill>
                <a:srgbClr val="C00000"/>
              </a:solidFill>
              <a:latin typeface="Tahoma" pitchFamily="34" charset="0"/>
              <a:cs typeface="Tahoma" pitchFamily="34" charset="0"/>
            </a:endParaRPr>
          </a:p>
        </p:txBody>
      </p:sp>
      <p:sp>
        <p:nvSpPr>
          <p:cNvPr id="4" name="Rectangle 3"/>
          <p:cNvSpPr txBox="1">
            <a:spLocks noChangeArrowheads="1"/>
          </p:cNvSpPr>
          <p:nvPr/>
        </p:nvSpPr>
        <p:spPr bwMode="auto">
          <a:xfrm>
            <a:off x="1143000" y="1752600"/>
            <a:ext cx="7848600" cy="43434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3000" b="0" i="1" u="none" strike="noStrike" kern="0" cap="none" spc="0" normalizeH="0" baseline="0" noProof="0" dirty="0" smtClean="0">
                <a:ln>
                  <a:noFill/>
                </a:ln>
                <a:solidFill>
                  <a:schemeClr val="tx1"/>
                </a:solidFill>
                <a:effectLst/>
                <a:uLnTx/>
                <a:uFillTx/>
                <a:latin typeface="Tahoma" pitchFamily="34" charset="0"/>
                <a:ea typeface="+mn-ea"/>
                <a:cs typeface="Tahoma" pitchFamily="34" charset="0"/>
              </a:rPr>
              <a:t>	</a:t>
            </a:r>
          </a:p>
          <a:p>
            <a:pPr marL="342900" lvl="0" indent="-342900" eaLnBrk="1" hangingPunct="1">
              <a:spcBef>
                <a:spcPct val="20000"/>
              </a:spcBef>
            </a:pPr>
            <a:r>
              <a:rPr lang="en-US" sz="3000" i="1" kern="0" dirty="0" smtClean="0">
                <a:latin typeface="Tahoma" pitchFamily="34" charset="0"/>
                <a:ea typeface="+mn-ea"/>
                <a:cs typeface="Tahoma" pitchFamily="34" charset="0"/>
              </a:rPr>
              <a:t>	</a:t>
            </a:r>
            <a:r>
              <a:rPr lang="en-US" sz="3000" b="1" kern="0" dirty="0" smtClean="0">
                <a:latin typeface="Tahoma" pitchFamily="34" charset="0"/>
                <a:ea typeface="+mn-ea"/>
                <a:cs typeface="Tahoma" pitchFamily="34" charset="0"/>
              </a:rPr>
              <a:t>C.T</a:t>
            </a:r>
            <a:r>
              <a:rPr lang="en-US" sz="3000" b="1" kern="0" dirty="0" smtClean="0">
                <a:latin typeface="Tahoma" pitchFamily="34" charset="0"/>
                <a:ea typeface="+mn-ea"/>
                <a:cs typeface="Tahoma" pitchFamily="34" charset="0"/>
              </a:rPr>
              <a:t>. </a:t>
            </a:r>
            <a:r>
              <a:rPr lang="en-US" sz="3000" b="1" kern="0" dirty="0" err="1" smtClean="0">
                <a:latin typeface="Tahoma" pitchFamily="34" charset="0"/>
                <a:ea typeface="+mn-ea"/>
                <a:cs typeface="Tahoma" pitchFamily="34" charset="0"/>
              </a:rPr>
              <a:t>Studd</a:t>
            </a:r>
            <a:r>
              <a:rPr lang="en-US" sz="3000" b="1" kern="0" dirty="0" smtClean="0">
                <a:latin typeface="Tahoma" pitchFamily="34" charset="0"/>
                <a:ea typeface="+mn-ea"/>
                <a:cs typeface="Tahoma" pitchFamily="34" charset="0"/>
              </a:rPr>
              <a:t>:  </a:t>
            </a:r>
            <a:r>
              <a:rPr lang="en-US" sz="3000" i="1" kern="0" dirty="0" smtClean="0">
                <a:latin typeface="Tahoma" pitchFamily="34" charset="0"/>
                <a:ea typeface="+mn-ea"/>
                <a:cs typeface="Tahoma" pitchFamily="34" charset="0"/>
              </a:rPr>
              <a:t>“Some want to live within the sound of church or chapel bells; I want to run a rescue shop within a yard of hell.”</a:t>
            </a: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en-US" sz="3000" b="0" i="0" u="none" strike="noStrike" kern="0" cap="none" spc="0" normalizeH="0" baseline="0" noProof="0" dirty="0" smtClean="0">
              <a:ln>
                <a:noFill/>
              </a:ln>
              <a:solidFill>
                <a:schemeClr val="tx1"/>
              </a:solidFill>
              <a:effectLst/>
              <a:uLnTx/>
              <a:uFillTx/>
              <a:latin typeface="Tahoma" pitchFamily="34" charset="0"/>
              <a:ea typeface="+mn-ea"/>
              <a:cs typeface="Tahoma"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1219200" y="609600"/>
            <a:ext cx="7772400" cy="9144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3200" b="1" i="1" dirty="0" smtClean="0">
                <a:solidFill>
                  <a:srgbClr val="C00000"/>
                </a:solidFill>
                <a:latin typeface="Tahoma" pitchFamily="34" charset="0"/>
                <a:cs typeface="Tahoma" pitchFamily="34" charset="0"/>
              </a:rPr>
              <a:t>Is there a difference between </a:t>
            </a:r>
            <a:br>
              <a:rPr lang="en-US" sz="3200" b="1" i="1" dirty="0" smtClean="0">
                <a:solidFill>
                  <a:srgbClr val="C00000"/>
                </a:solidFill>
                <a:latin typeface="Tahoma" pitchFamily="34" charset="0"/>
                <a:cs typeface="Tahoma" pitchFamily="34" charset="0"/>
              </a:rPr>
            </a:br>
            <a:r>
              <a:rPr lang="en-US" sz="3200" b="1" i="1" dirty="0" smtClean="0">
                <a:solidFill>
                  <a:srgbClr val="C00000"/>
                </a:solidFill>
                <a:latin typeface="Tahoma" pitchFamily="34" charset="0"/>
                <a:cs typeface="Tahoma" pitchFamily="34" charset="0"/>
              </a:rPr>
              <a:t>smart courage and dumb courage?</a:t>
            </a:r>
          </a:p>
        </p:txBody>
      </p:sp>
      <p:sp>
        <p:nvSpPr>
          <p:cNvPr id="9219" name="Rectangle 3"/>
          <p:cNvSpPr>
            <a:spLocks noGrp="1" noChangeArrowheads="1"/>
          </p:cNvSpPr>
          <p:nvPr>
            <p:ph type="body" idx="1"/>
          </p:nvPr>
        </p:nvSpPr>
        <p:spPr bwMode="auto">
          <a:xfrm>
            <a:off x="1143000" y="1752600"/>
            <a:ext cx="7848600" cy="4343400"/>
          </a:xfrm>
          <a:noFill/>
          <a:ln>
            <a:miter lim="800000"/>
            <a:headEnd/>
            <a:tailEnd/>
          </a:ln>
        </p:spPr>
        <p:txBody>
          <a:bodyPr vert="horz" wrap="square" lIns="91440" tIns="45720" rIns="91440" bIns="45720" numCol="1" anchor="t" anchorCtr="0" compatLnSpc="1">
            <a:prstTxWarp prst="textNoShape">
              <a:avLst/>
            </a:prstTxWarp>
          </a:bodyPr>
          <a:lstStyle/>
          <a:p>
            <a:pPr eaLnBrk="1" hangingPunct="1">
              <a:buFontTx/>
              <a:buNone/>
            </a:pPr>
            <a:endParaRPr lang="en-US" sz="3000" dirty="0" smtClean="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1219200" y="609600"/>
            <a:ext cx="7772400" cy="9144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3200" b="1" i="1" dirty="0" smtClean="0">
                <a:solidFill>
                  <a:srgbClr val="C00000"/>
                </a:solidFill>
                <a:latin typeface="Tahoma" pitchFamily="34" charset="0"/>
                <a:cs typeface="Tahoma" pitchFamily="34" charset="0"/>
              </a:rPr>
              <a:t>Is there a difference between </a:t>
            </a:r>
            <a:br>
              <a:rPr lang="en-US" sz="3200" b="1" i="1" dirty="0" smtClean="0">
                <a:solidFill>
                  <a:srgbClr val="C00000"/>
                </a:solidFill>
                <a:latin typeface="Tahoma" pitchFamily="34" charset="0"/>
                <a:cs typeface="Tahoma" pitchFamily="34" charset="0"/>
              </a:rPr>
            </a:br>
            <a:r>
              <a:rPr lang="en-US" sz="3200" b="1" i="1" dirty="0" smtClean="0">
                <a:solidFill>
                  <a:srgbClr val="C00000"/>
                </a:solidFill>
                <a:latin typeface="Tahoma" pitchFamily="34" charset="0"/>
                <a:cs typeface="Tahoma" pitchFamily="34" charset="0"/>
              </a:rPr>
              <a:t>smart courage and dumb courage?</a:t>
            </a:r>
          </a:p>
        </p:txBody>
      </p:sp>
      <p:sp>
        <p:nvSpPr>
          <p:cNvPr id="9219" name="Rectangle 3"/>
          <p:cNvSpPr>
            <a:spLocks noGrp="1" noChangeArrowheads="1"/>
          </p:cNvSpPr>
          <p:nvPr>
            <p:ph type="body" idx="1"/>
          </p:nvPr>
        </p:nvSpPr>
        <p:spPr bwMode="auto">
          <a:xfrm>
            <a:off x="1143000" y="1752600"/>
            <a:ext cx="7848600" cy="4343400"/>
          </a:xfrm>
          <a:noFill/>
          <a:ln>
            <a:miter lim="800000"/>
            <a:headEnd/>
            <a:tailEnd/>
          </a:ln>
        </p:spPr>
        <p:txBody>
          <a:bodyPr vert="horz" wrap="square" lIns="91440" tIns="45720" rIns="91440" bIns="45720" numCol="1" anchor="t" anchorCtr="0" compatLnSpc="1">
            <a:prstTxWarp prst="textNoShape">
              <a:avLst/>
            </a:prstTxWarp>
          </a:bodyPr>
          <a:lstStyle/>
          <a:p>
            <a:pPr eaLnBrk="1" hangingPunct="1">
              <a:buFontTx/>
              <a:buNone/>
            </a:pPr>
            <a:r>
              <a:rPr lang="en-US" sz="3000" i="1" dirty="0" smtClean="0">
                <a:latin typeface="Tahoma" pitchFamily="34" charset="0"/>
                <a:cs typeface="Tahoma" pitchFamily="34" charset="0"/>
              </a:rPr>
              <a:t>	</a:t>
            </a:r>
          </a:p>
          <a:p>
            <a:pPr algn="ctr" eaLnBrk="1" hangingPunct="1">
              <a:buFontTx/>
              <a:buNone/>
            </a:pPr>
            <a:r>
              <a:rPr lang="en-US" sz="3000" b="1" dirty="0" smtClean="0">
                <a:latin typeface="Tahoma" pitchFamily="34" charset="0"/>
                <a:cs typeface="Tahoma" pitchFamily="34" charset="0"/>
              </a:rPr>
              <a:t>Smart courage </a:t>
            </a:r>
            <a:r>
              <a:rPr lang="en-US" sz="3000" b="1" u="sng" dirty="0" smtClean="0">
                <a:latin typeface="Tahoma" pitchFamily="34" charset="0"/>
                <a:cs typeface="Tahoma" pitchFamily="34" charset="0"/>
              </a:rPr>
              <a:t>counts the cost</a:t>
            </a:r>
            <a:endParaRPr lang="en-US" sz="3000" b="1" dirty="0" smtClean="0">
              <a:latin typeface="Tahoma" pitchFamily="34" charset="0"/>
              <a:cs typeface="Tahoma" pitchFamily="34" charset="0"/>
            </a:endParaRPr>
          </a:p>
          <a:p>
            <a:pPr eaLnBrk="1" hangingPunct="1">
              <a:buFontTx/>
              <a:buNone/>
            </a:pPr>
            <a:endParaRPr lang="en-US" sz="3000" b="1" u="sng" dirty="0" smtClean="0">
              <a:latin typeface="Tahoma" pitchFamily="34" charset="0"/>
              <a:cs typeface="Tahoma" pitchFamily="34" charset="0"/>
            </a:endParaRPr>
          </a:p>
          <a:p>
            <a:pPr eaLnBrk="1" hangingPunct="1">
              <a:buFontTx/>
              <a:buNone/>
            </a:pPr>
            <a:r>
              <a:rPr lang="en-US" sz="3000" i="1" dirty="0" smtClean="0">
                <a:latin typeface="Tahoma" pitchFamily="34" charset="0"/>
                <a:cs typeface="Tahoma" pitchFamily="34" charset="0"/>
              </a:rPr>
              <a:t>	“</a:t>
            </a:r>
            <a:r>
              <a:rPr lang="en-US" sz="3000" i="1" dirty="0" smtClean="0">
                <a:latin typeface="Tahoma" pitchFamily="34" charset="0"/>
                <a:cs typeface="Tahoma" pitchFamily="34" charset="0"/>
              </a:rPr>
              <a:t>For which of you, intending to build a tower, does not sit down first and count the cost, whether he has enough to finish </a:t>
            </a:r>
            <a:r>
              <a:rPr lang="en-US" sz="3000" i="1" dirty="0" smtClean="0">
                <a:latin typeface="Tahoma" pitchFamily="34" charset="0"/>
                <a:cs typeface="Tahoma" pitchFamily="34" charset="0"/>
              </a:rPr>
              <a:t>it”   </a:t>
            </a:r>
            <a:r>
              <a:rPr lang="en-US" sz="3000" dirty="0" smtClean="0">
                <a:latin typeface="Tahoma" pitchFamily="34" charset="0"/>
                <a:cs typeface="Tahoma" pitchFamily="34" charset="0"/>
              </a:rPr>
              <a:t>Luke </a:t>
            </a:r>
            <a:r>
              <a:rPr lang="en-US" sz="3000" dirty="0" smtClean="0">
                <a:latin typeface="Tahoma" pitchFamily="34" charset="0"/>
                <a:cs typeface="Tahoma" pitchFamily="34" charset="0"/>
              </a:rPr>
              <a:t>14:28</a:t>
            </a:r>
          </a:p>
          <a:p>
            <a:pPr eaLnBrk="1" hangingPunct="1">
              <a:buFontTx/>
              <a:buNone/>
            </a:pPr>
            <a:endParaRPr lang="en-US" sz="3000" b="1" u="sng" dirty="0" smtClean="0">
              <a:latin typeface="Tahoma" pitchFamily="34" charset="0"/>
              <a:cs typeface="Tahoma" pitchFamily="34" charset="0"/>
            </a:endParaRPr>
          </a:p>
          <a:p>
            <a:pPr eaLnBrk="1" hangingPunct="1">
              <a:buFontTx/>
              <a:buNone/>
            </a:pPr>
            <a:endParaRPr lang="en-US" sz="3000" dirty="0" smtClean="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1219200" y="609600"/>
            <a:ext cx="7772400" cy="9144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3200" b="1" i="1" dirty="0" smtClean="0">
                <a:solidFill>
                  <a:srgbClr val="C00000"/>
                </a:solidFill>
                <a:latin typeface="Tahoma" pitchFamily="34" charset="0"/>
                <a:cs typeface="Tahoma" pitchFamily="34" charset="0"/>
              </a:rPr>
              <a:t>Is there a difference between </a:t>
            </a:r>
            <a:br>
              <a:rPr lang="en-US" sz="3200" b="1" i="1" dirty="0" smtClean="0">
                <a:solidFill>
                  <a:srgbClr val="C00000"/>
                </a:solidFill>
                <a:latin typeface="Tahoma" pitchFamily="34" charset="0"/>
                <a:cs typeface="Tahoma" pitchFamily="34" charset="0"/>
              </a:rPr>
            </a:br>
            <a:r>
              <a:rPr lang="en-US" sz="3200" b="1" i="1" dirty="0" smtClean="0">
                <a:solidFill>
                  <a:srgbClr val="C00000"/>
                </a:solidFill>
                <a:latin typeface="Tahoma" pitchFamily="34" charset="0"/>
                <a:cs typeface="Tahoma" pitchFamily="34" charset="0"/>
              </a:rPr>
              <a:t>smart courage and dumb courage?</a:t>
            </a:r>
          </a:p>
        </p:txBody>
      </p:sp>
      <p:sp>
        <p:nvSpPr>
          <p:cNvPr id="9219" name="Rectangle 3"/>
          <p:cNvSpPr>
            <a:spLocks noGrp="1" noChangeArrowheads="1"/>
          </p:cNvSpPr>
          <p:nvPr>
            <p:ph type="body" idx="1"/>
          </p:nvPr>
        </p:nvSpPr>
        <p:spPr bwMode="auto">
          <a:xfrm>
            <a:off x="1143000" y="1752600"/>
            <a:ext cx="7848600" cy="4343400"/>
          </a:xfrm>
          <a:noFill/>
          <a:ln>
            <a:miter lim="800000"/>
            <a:headEnd/>
            <a:tailEnd/>
          </a:ln>
        </p:spPr>
        <p:txBody>
          <a:bodyPr vert="horz" wrap="square" lIns="91440" tIns="45720" rIns="91440" bIns="45720" numCol="1" anchor="t" anchorCtr="0" compatLnSpc="1">
            <a:prstTxWarp prst="textNoShape">
              <a:avLst/>
            </a:prstTxWarp>
          </a:bodyPr>
          <a:lstStyle/>
          <a:p>
            <a:pPr eaLnBrk="1" hangingPunct="1">
              <a:buFontTx/>
              <a:buNone/>
            </a:pPr>
            <a:r>
              <a:rPr lang="en-US" sz="3000" i="1" dirty="0" smtClean="0">
                <a:latin typeface="Tahoma" pitchFamily="34" charset="0"/>
                <a:cs typeface="Tahoma" pitchFamily="34" charset="0"/>
              </a:rPr>
              <a:t>	</a:t>
            </a:r>
          </a:p>
          <a:p>
            <a:pPr algn="ctr" eaLnBrk="1" hangingPunct="1">
              <a:buFontTx/>
              <a:buNone/>
            </a:pPr>
            <a:r>
              <a:rPr lang="en-US" sz="3000" b="1" dirty="0" smtClean="0">
                <a:latin typeface="Tahoma" pitchFamily="34" charset="0"/>
                <a:cs typeface="Tahoma" pitchFamily="34" charset="0"/>
              </a:rPr>
              <a:t>Smart courage </a:t>
            </a:r>
            <a:r>
              <a:rPr lang="en-US" sz="3000" b="1" u="sng" dirty="0" smtClean="0">
                <a:latin typeface="Tahoma" pitchFamily="34" charset="0"/>
                <a:cs typeface="Tahoma" pitchFamily="34" charset="0"/>
              </a:rPr>
              <a:t>counts the cost</a:t>
            </a:r>
            <a:endParaRPr lang="en-US" sz="3000" b="1" dirty="0" smtClean="0">
              <a:latin typeface="Tahoma" pitchFamily="34" charset="0"/>
              <a:cs typeface="Tahoma" pitchFamily="34" charset="0"/>
            </a:endParaRPr>
          </a:p>
          <a:p>
            <a:pPr eaLnBrk="1" hangingPunct="1">
              <a:buFontTx/>
              <a:buNone/>
            </a:pPr>
            <a:endParaRPr lang="en-US" sz="3000" b="1" u="sng" dirty="0" smtClean="0">
              <a:latin typeface="Tahoma" pitchFamily="34" charset="0"/>
              <a:cs typeface="Tahoma" pitchFamily="34" charset="0"/>
            </a:endParaRPr>
          </a:p>
          <a:p>
            <a:pPr eaLnBrk="1" hangingPunct="1">
              <a:buFontTx/>
              <a:buNone/>
            </a:pPr>
            <a:r>
              <a:rPr lang="en-US" sz="3000" i="1" dirty="0" smtClean="0">
                <a:latin typeface="Tahoma" pitchFamily="34" charset="0"/>
                <a:cs typeface="Tahoma" pitchFamily="34" charset="0"/>
              </a:rPr>
              <a:t>	“</a:t>
            </a:r>
            <a:r>
              <a:rPr lang="en-US" sz="3000" i="1" dirty="0" smtClean="0">
                <a:latin typeface="Tahoma" pitchFamily="34" charset="0"/>
                <a:cs typeface="Tahoma" pitchFamily="34" charset="0"/>
              </a:rPr>
              <a:t>So it came about, on the day of battle, that there was neither sword nor spear found in the hand of any of the people who were with Saul and Jonathan. But they were found with Saul and Jonathan his son.”  </a:t>
            </a:r>
            <a:r>
              <a:rPr lang="en-US" sz="3000" dirty="0" smtClean="0">
                <a:latin typeface="Tahoma" pitchFamily="34" charset="0"/>
                <a:cs typeface="Tahoma" pitchFamily="34" charset="0"/>
              </a:rPr>
              <a:t>1 Samuel 13:22</a:t>
            </a:r>
          </a:p>
          <a:p>
            <a:pPr eaLnBrk="1" hangingPunct="1">
              <a:buFontTx/>
              <a:buNone/>
            </a:pPr>
            <a:endParaRPr lang="en-US" sz="3000" b="1" u="sng" dirty="0" smtClean="0">
              <a:latin typeface="Tahoma" pitchFamily="34" charset="0"/>
              <a:cs typeface="Tahoma" pitchFamily="34" charset="0"/>
            </a:endParaRPr>
          </a:p>
          <a:p>
            <a:pPr eaLnBrk="1" hangingPunct="1">
              <a:buFontTx/>
              <a:buNone/>
            </a:pPr>
            <a:endParaRPr lang="en-US" sz="3000" dirty="0" smtClean="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1219200" y="609600"/>
            <a:ext cx="7772400" cy="9144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3200" b="1" i="1" dirty="0" smtClean="0">
                <a:solidFill>
                  <a:srgbClr val="C00000"/>
                </a:solidFill>
                <a:latin typeface="Tahoma" pitchFamily="34" charset="0"/>
                <a:cs typeface="Tahoma" pitchFamily="34" charset="0"/>
              </a:rPr>
              <a:t>Where was Saul?</a:t>
            </a:r>
            <a:endParaRPr lang="en-US" sz="3200" b="1" i="1" dirty="0" smtClean="0">
              <a:solidFill>
                <a:srgbClr val="C00000"/>
              </a:solidFill>
              <a:latin typeface="Tahoma" pitchFamily="34" charset="0"/>
              <a:cs typeface="Tahoma" pitchFamily="34" charset="0"/>
            </a:endParaRPr>
          </a:p>
        </p:txBody>
      </p:sp>
      <p:sp>
        <p:nvSpPr>
          <p:cNvPr id="9219" name="Rectangle 3"/>
          <p:cNvSpPr>
            <a:spLocks noGrp="1" noChangeArrowheads="1"/>
          </p:cNvSpPr>
          <p:nvPr>
            <p:ph type="body" idx="1"/>
          </p:nvPr>
        </p:nvSpPr>
        <p:spPr bwMode="auto">
          <a:xfrm>
            <a:off x="1143000" y="1752600"/>
            <a:ext cx="7848600" cy="4343400"/>
          </a:xfrm>
          <a:noFill/>
          <a:ln>
            <a:miter lim="800000"/>
            <a:headEnd/>
            <a:tailEnd/>
          </a:ln>
        </p:spPr>
        <p:txBody>
          <a:bodyPr vert="horz" wrap="square" lIns="91440" tIns="45720" rIns="91440" bIns="45720" numCol="1" anchor="t" anchorCtr="0" compatLnSpc="1">
            <a:prstTxWarp prst="textNoShape">
              <a:avLst/>
            </a:prstTxWarp>
          </a:bodyPr>
          <a:lstStyle/>
          <a:p>
            <a:pPr eaLnBrk="1" hangingPunct="1">
              <a:buFontTx/>
              <a:buNone/>
            </a:pPr>
            <a:endParaRPr lang="en-US" sz="3000" dirty="0" smtClean="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1219200" y="609600"/>
            <a:ext cx="7772400" cy="9144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3200" b="1" i="1" dirty="0" smtClean="0">
                <a:solidFill>
                  <a:srgbClr val="C00000"/>
                </a:solidFill>
                <a:latin typeface="Tahoma" pitchFamily="34" charset="0"/>
                <a:cs typeface="Tahoma" pitchFamily="34" charset="0"/>
              </a:rPr>
              <a:t>Where was Saul?</a:t>
            </a:r>
            <a:endParaRPr lang="en-US" sz="3200" b="1" i="1" dirty="0" smtClean="0">
              <a:solidFill>
                <a:srgbClr val="C00000"/>
              </a:solidFill>
              <a:latin typeface="Tahoma" pitchFamily="34" charset="0"/>
              <a:cs typeface="Tahoma" pitchFamily="34" charset="0"/>
            </a:endParaRPr>
          </a:p>
        </p:txBody>
      </p:sp>
      <p:sp>
        <p:nvSpPr>
          <p:cNvPr id="9219" name="Rectangle 3"/>
          <p:cNvSpPr>
            <a:spLocks noGrp="1" noChangeArrowheads="1"/>
          </p:cNvSpPr>
          <p:nvPr>
            <p:ph type="body" idx="1"/>
          </p:nvPr>
        </p:nvSpPr>
        <p:spPr bwMode="auto">
          <a:xfrm>
            <a:off x="1143000" y="1752600"/>
            <a:ext cx="7848600" cy="4343400"/>
          </a:xfrm>
          <a:noFill/>
          <a:ln>
            <a:miter lim="800000"/>
            <a:headEnd/>
            <a:tailEnd/>
          </a:ln>
        </p:spPr>
        <p:txBody>
          <a:bodyPr vert="horz" wrap="square" lIns="91440" tIns="45720" rIns="91440" bIns="45720" numCol="1" anchor="t" anchorCtr="0" compatLnSpc="1">
            <a:prstTxWarp prst="textNoShape">
              <a:avLst/>
            </a:prstTxWarp>
          </a:bodyPr>
          <a:lstStyle/>
          <a:p>
            <a:pPr eaLnBrk="1" hangingPunct="1">
              <a:buFontTx/>
              <a:buNone/>
            </a:pPr>
            <a:r>
              <a:rPr lang="en-US" sz="3000" i="1" dirty="0" smtClean="0">
                <a:latin typeface="Tahoma" pitchFamily="34" charset="0"/>
                <a:cs typeface="Tahoma" pitchFamily="34" charset="0"/>
              </a:rPr>
              <a:t>	</a:t>
            </a:r>
          </a:p>
          <a:p>
            <a:pPr eaLnBrk="1" hangingPunct="1">
              <a:buFontTx/>
              <a:buNone/>
            </a:pPr>
            <a:r>
              <a:rPr lang="en-US" sz="3000" i="1" dirty="0" smtClean="0">
                <a:latin typeface="Tahoma" pitchFamily="34" charset="0"/>
                <a:cs typeface="Tahoma" pitchFamily="34" charset="0"/>
              </a:rPr>
              <a:t>	</a:t>
            </a:r>
            <a:r>
              <a:rPr lang="en-US" sz="3000" i="1" dirty="0" smtClean="0">
                <a:latin typeface="Tahoma" pitchFamily="34" charset="0"/>
                <a:cs typeface="Tahoma" pitchFamily="34" charset="0"/>
              </a:rPr>
              <a:t>“Saul </a:t>
            </a:r>
            <a:r>
              <a:rPr lang="en-US" sz="3000" i="1" dirty="0" smtClean="0">
                <a:latin typeface="Tahoma" pitchFamily="34" charset="0"/>
                <a:cs typeface="Tahoma" pitchFamily="34" charset="0"/>
              </a:rPr>
              <a:t>was staying on the outskirts of </a:t>
            </a:r>
            <a:r>
              <a:rPr lang="en-US" sz="3000" i="1" dirty="0" err="1" smtClean="0">
                <a:latin typeface="Tahoma" pitchFamily="34" charset="0"/>
                <a:cs typeface="Tahoma" pitchFamily="34" charset="0"/>
              </a:rPr>
              <a:t>Gibeah</a:t>
            </a:r>
            <a:r>
              <a:rPr lang="en-US" sz="3000" i="1" dirty="0" smtClean="0">
                <a:latin typeface="Tahoma" pitchFamily="34" charset="0"/>
                <a:cs typeface="Tahoma" pitchFamily="34" charset="0"/>
              </a:rPr>
              <a:t> under a pomegranate tree in </a:t>
            </a:r>
            <a:r>
              <a:rPr lang="en-US" sz="3000" i="1" dirty="0" err="1" smtClean="0">
                <a:latin typeface="Tahoma" pitchFamily="34" charset="0"/>
                <a:cs typeface="Tahoma" pitchFamily="34" charset="0"/>
              </a:rPr>
              <a:t>Migron</a:t>
            </a:r>
            <a:r>
              <a:rPr lang="en-US" sz="3000" i="1" dirty="0" smtClean="0">
                <a:latin typeface="Tahoma" pitchFamily="34" charset="0"/>
                <a:cs typeface="Tahoma" pitchFamily="34" charset="0"/>
              </a:rPr>
              <a:t>.”  </a:t>
            </a:r>
            <a:r>
              <a:rPr lang="en-US" sz="3000" dirty="0" smtClean="0">
                <a:latin typeface="Tahoma" pitchFamily="34" charset="0"/>
                <a:cs typeface="Tahoma" pitchFamily="34" charset="0"/>
              </a:rPr>
              <a:t>1 Samuel </a:t>
            </a:r>
            <a:r>
              <a:rPr lang="en-US" sz="3000" dirty="0" smtClean="0">
                <a:latin typeface="Tahoma" pitchFamily="34" charset="0"/>
                <a:cs typeface="Tahoma" pitchFamily="34" charset="0"/>
              </a:rPr>
              <a:t>14:2</a:t>
            </a:r>
          </a:p>
          <a:p>
            <a:pPr eaLnBrk="1" hangingPunct="1">
              <a:buFontTx/>
              <a:buNone/>
            </a:pPr>
            <a:endParaRPr lang="en-US" sz="3000" dirty="0" smtClean="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1219200" y="609600"/>
            <a:ext cx="7772400" cy="9144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3200" b="1" i="1" dirty="0" smtClean="0">
                <a:solidFill>
                  <a:srgbClr val="C00000"/>
                </a:solidFill>
                <a:latin typeface="Tahoma" pitchFamily="34" charset="0"/>
                <a:cs typeface="Tahoma" pitchFamily="34" charset="0"/>
              </a:rPr>
              <a:t>Where was Saul?</a:t>
            </a:r>
            <a:endParaRPr lang="en-US" sz="3200" b="1" i="1" dirty="0" smtClean="0">
              <a:solidFill>
                <a:srgbClr val="C00000"/>
              </a:solidFill>
              <a:latin typeface="Tahoma" pitchFamily="34" charset="0"/>
              <a:cs typeface="Tahoma" pitchFamily="34" charset="0"/>
            </a:endParaRPr>
          </a:p>
        </p:txBody>
      </p:sp>
      <p:sp>
        <p:nvSpPr>
          <p:cNvPr id="9219" name="Rectangle 3"/>
          <p:cNvSpPr>
            <a:spLocks noGrp="1" noChangeArrowheads="1"/>
          </p:cNvSpPr>
          <p:nvPr>
            <p:ph type="body" idx="1"/>
          </p:nvPr>
        </p:nvSpPr>
        <p:spPr bwMode="auto">
          <a:xfrm>
            <a:off x="1143000" y="1752600"/>
            <a:ext cx="7848600" cy="4343400"/>
          </a:xfrm>
          <a:noFill/>
          <a:ln>
            <a:miter lim="800000"/>
            <a:headEnd/>
            <a:tailEnd/>
          </a:ln>
        </p:spPr>
        <p:txBody>
          <a:bodyPr vert="horz" wrap="square" lIns="91440" tIns="45720" rIns="91440" bIns="45720" numCol="1" anchor="t" anchorCtr="0" compatLnSpc="1">
            <a:prstTxWarp prst="textNoShape">
              <a:avLst/>
            </a:prstTxWarp>
          </a:bodyPr>
          <a:lstStyle/>
          <a:p>
            <a:pPr eaLnBrk="1" hangingPunct="1">
              <a:buFontTx/>
              <a:buNone/>
            </a:pPr>
            <a:r>
              <a:rPr lang="en-US" sz="3000" i="1" dirty="0" smtClean="0">
                <a:latin typeface="Tahoma" pitchFamily="34" charset="0"/>
                <a:cs typeface="Tahoma" pitchFamily="34" charset="0"/>
              </a:rPr>
              <a:t>	</a:t>
            </a:r>
          </a:p>
          <a:p>
            <a:pPr eaLnBrk="1" hangingPunct="1">
              <a:buFontTx/>
              <a:buNone/>
            </a:pPr>
            <a:r>
              <a:rPr lang="en-US" sz="3000" i="1" dirty="0" smtClean="0">
                <a:latin typeface="Tahoma" pitchFamily="34" charset="0"/>
                <a:cs typeface="Tahoma" pitchFamily="34" charset="0"/>
              </a:rPr>
              <a:t>	</a:t>
            </a:r>
            <a:r>
              <a:rPr lang="en-US" sz="3000" i="1" dirty="0" smtClean="0">
                <a:latin typeface="Tahoma" pitchFamily="34" charset="0"/>
                <a:cs typeface="Tahoma" pitchFamily="34" charset="0"/>
              </a:rPr>
              <a:t>“Saul </a:t>
            </a:r>
            <a:r>
              <a:rPr lang="en-US" sz="3000" i="1" dirty="0" smtClean="0">
                <a:latin typeface="Tahoma" pitchFamily="34" charset="0"/>
                <a:cs typeface="Tahoma" pitchFamily="34" charset="0"/>
              </a:rPr>
              <a:t>was staying on the outskirts of </a:t>
            </a:r>
            <a:r>
              <a:rPr lang="en-US" sz="3000" i="1" dirty="0" err="1" smtClean="0">
                <a:latin typeface="Tahoma" pitchFamily="34" charset="0"/>
                <a:cs typeface="Tahoma" pitchFamily="34" charset="0"/>
              </a:rPr>
              <a:t>Gibeah</a:t>
            </a:r>
            <a:r>
              <a:rPr lang="en-US" sz="3000" i="1" dirty="0" smtClean="0">
                <a:latin typeface="Tahoma" pitchFamily="34" charset="0"/>
                <a:cs typeface="Tahoma" pitchFamily="34" charset="0"/>
              </a:rPr>
              <a:t> under a pomegranate tree in </a:t>
            </a:r>
            <a:r>
              <a:rPr lang="en-US" sz="3000" i="1" dirty="0" err="1" smtClean="0">
                <a:latin typeface="Tahoma" pitchFamily="34" charset="0"/>
                <a:cs typeface="Tahoma" pitchFamily="34" charset="0"/>
              </a:rPr>
              <a:t>Migron</a:t>
            </a:r>
            <a:r>
              <a:rPr lang="en-US" sz="3000" i="1" dirty="0" smtClean="0">
                <a:latin typeface="Tahoma" pitchFamily="34" charset="0"/>
                <a:cs typeface="Tahoma" pitchFamily="34" charset="0"/>
              </a:rPr>
              <a:t>.”  </a:t>
            </a:r>
            <a:r>
              <a:rPr lang="en-US" sz="3000" dirty="0" smtClean="0">
                <a:latin typeface="Tahoma" pitchFamily="34" charset="0"/>
                <a:cs typeface="Tahoma" pitchFamily="34" charset="0"/>
              </a:rPr>
              <a:t>1 Samuel </a:t>
            </a:r>
            <a:r>
              <a:rPr lang="en-US" sz="3000" dirty="0" smtClean="0">
                <a:latin typeface="Tahoma" pitchFamily="34" charset="0"/>
                <a:cs typeface="Tahoma" pitchFamily="34" charset="0"/>
              </a:rPr>
              <a:t>14:2</a:t>
            </a:r>
          </a:p>
          <a:p>
            <a:pPr eaLnBrk="1" hangingPunct="1">
              <a:buFontTx/>
              <a:buNone/>
            </a:pPr>
            <a:endParaRPr lang="en-US" sz="3000" dirty="0" smtClean="0">
              <a:latin typeface="Tahoma" pitchFamily="34" charset="0"/>
              <a:cs typeface="Tahoma" pitchFamily="34" charset="0"/>
            </a:endParaRPr>
          </a:p>
          <a:p>
            <a:pPr algn="ctr" eaLnBrk="1" hangingPunct="1">
              <a:buFontTx/>
              <a:buNone/>
            </a:pPr>
            <a:r>
              <a:rPr lang="en-US" sz="3600" b="1" dirty="0" smtClean="0">
                <a:latin typeface="Tahoma" pitchFamily="34" charset="0"/>
                <a:cs typeface="Tahoma" pitchFamily="34" charset="0"/>
              </a:rPr>
              <a:t>Christianity is not a </a:t>
            </a:r>
          </a:p>
          <a:p>
            <a:pPr algn="ctr" eaLnBrk="1" hangingPunct="1">
              <a:buFontTx/>
              <a:buNone/>
            </a:pPr>
            <a:r>
              <a:rPr lang="en-US" sz="3600" b="1" u="sng" dirty="0" smtClean="0">
                <a:latin typeface="Tahoma" pitchFamily="34" charset="0"/>
                <a:cs typeface="Tahoma" pitchFamily="34" charset="0"/>
              </a:rPr>
              <a:t>SPECTATOR SPORT</a:t>
            </a:r>
            <a:endParaRPr lang="en-US" sz="3600" b="1" u="sng" dirty="0" smtClean="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bwMode="auto">
          <a:xfrm>
            <a:off x="1219200" y="685800"/>
            <a:ext cx="7772400" cy="20574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3600" b="1" i="1" dirty="0" smtClean="0">
                <a:solidFill>
                  <a:srgbClr val="C00000"/>
                </a:solidFill>
                <a:latin typeface="Tahoma" pitchFamily="34" charset="0"/>
                <a:cs typeface="Tahoma" pitchFamily="34" charset="0"/>
              </a:rPr>
              <a:t>What do Christians lack </a:t>
            </a:r>
            <a:br>
              <a:rPr lang="en-US" sz="3600" b="1" i="1" dirty="0" smtClean="0">
                <a:solidFill>
                  <a:srgbClr val="C00000"/>
                </a:solidFill>
                <a:latin typeface="Tahoma" pitchFamily="34" charset="0"/>
                <a:cs typeface="Tahoma" pitchFamily="34" charset="0"/>
              </a:rPr>
            </a:br>
            <a:r>
              <a:rPr lang="en-US" sz="3600" b="1" i="1" dirty="0" smtClean="0">
                <a:solidFill>
                  <a:srgbClr val="C00000"/>
                </a:solidFill>
                <a:latin typeface="Tahoma" pitchFamily="34" charset="0"/>
                <a:cs typeface="Tahoma" pitchFamily="34" charset="0"/>
              </a:rPr>
              <a:t>most today?</a:t>
            </a:r>
            <a:br>
              <a:rPr lang="en-US" sz="3600" b="1" i="1" dirty="0" smtClean="0">
                <a:solidFill>
                  <a:srgbClr val="C00000"/>
                </a:solidFill>
                <a:latin typeface="Tahoma" pitchFamily="34" charset="0"/>
                <a:cs typeface="Tahoma" pitchFamily="34" charset="0"/>
              </a:rPr>
            </a:br>
            <a:endParaRPr lang="en-US" sz="3600" b="1" dirty="0" smtClean="0">
              <a:solidFill>
                <a:schemeClr val="tx1"/>
              </a:solidFill>
              <a:latin typeface="Tahoma" pitchFamily="34" charset="0"/>
              <a:cs typeface="Tahoma" pitchFamily="34" charset="0"/>
            </a:endParaRPr>
          </a:p>
        </p:txBody>
      </p:sp>
      <p:sp>
        <p:nvSpPr>
          <p:cNvPr id="4" name="Rectangle 3"/>
          <p:cNvSpPr txBox="1">
            <a:spLocks noChangeArrowheads="1"/>
          </p:cNvSpPr>
          <p:nvPr/>
        </p:nvSpPr>
        <p:spPr bwMode="auto">
          <a:xfrm>
            <a:off x="1219200" y="3124200"/>
            <a:ext cx="7772400" cy="29718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3200" b="0" i="0" u="none" strike="noStrike" kern="0" cap="none" spc="0" normalizeH="0" baseline="0" noProof="0" dirty="0" smtClean="0">
              <a:ln>
                <a:noFill/>
              </a:ln>
              <a:solidFill>
                <a:schemeClr val="tx1"/>
              </a:solidFill>
              <a:effectLst/>
              <a:uLnTx/>
              <a:uFillTx/>
              <a:latin typeface="Tahoma" pitchFamily="34" charset="0"/>
              <a:ea typeface="+mn-ea"/>
              <a:cs typeface="Tahoma"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1219200" y="609600"/>
            <a:ext cx="7772400" cy="42672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12000" b="1" dirty="0" smtClean="0">
                <a:solidFill>
                  <a:schemeClr val="tx1"/>
                </a:solidFill>
                <a:latin typeface="Tahoma" pitchFamily="34" charset="0"/>
                <a:cs typeface="Tahoma" pitchFamily="34" charset="0"/>
              </a:rPr>
              <a:t>Video goes </a:t>
            </a:r>
            <a:br>
              <a:rPr lang="en-US" sz="12000" b="1" dirty="0" smtClean="0">
                <a:solidFill>
                  <a:schemeClr val="tx1"/>
                </a:solidFill>
                <a:latin typeface="Tahoma" pitchFamily="34" charset="0"/>
                <a:cs typeface="Tahoma" pitchFamily="34" charset="0"/>
              </a:rPr>
            </a:br>
            <a:r>
              <a:rPr lang="en-US" sz="12000" b="1" dirty="0" smtClean="0">
                <a:solidFill>
                  <a:schemeClr val="tx1"/>
                </a:solidFill>
                <a:latin typeface="Tahoma" pitchFamily="34" charset="0"/>
                <a:cs typeface="Tahoma" pitchFamily="34" charset="0"/>
              </a:rPr>
              <a:t>here</a:t>
            </a:r>
            <a:endParaRPr lang="en-US" sz="12000" b="1" dirty="0" smtClean="0">
              <a:solidFill>
                <a:schemeClr val="tx1"/>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1219200" y="609600"/>
            <a:ext cx="7772400" cy="9144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3600" b="1" dirty="0" smtClean="0">
                <a:solidFill>
                  <a:srgbClr val="C00000"/>
                </a:solidFill>
                <a:latin typeface="Tahoma" pitchFamily="34" charset="0"/>
                <a:cs typeface="Tahoma" pitchFamily="34" charset="0"/>
              </a:rPr>
              <a:t>Goose chasers play offense.</a:t>
            </a:r>
            <a:endParaRPr lang="en-US" sz="3600" b="1" u="sng" dirty="0" smtClean="0">
              <a:solidFill>
                <a:srgbClr val="C00000"/>
              </a:solidFill>
              <a:latin typeface="Tahoma" pitchFamily="34" charset="0"/>
              <a:cs typeface="Tahoma" pitchFamily="34" charset="0"/>
            </a:endParaRPr>
          </a:p>
        </p:txBody>
      </p:sp>
      <p:pic>
        <p:nvPicPr>
          <p:cNvPr id="12294" name="Picture 6" descr="C:\Users\franthony.STMARKDC\AppData\Local\Microsoft\Windows\Temporary Internet Files\Content.IE5\PB7QWJ31\MC900390978[1].wmf"/>
          <p:cNvPicPr>
            <a:picLocks noChangeAspect="1" noChangeArrowheads="1"/>
          </p:cNvPicPr>
          <p:nvPr/>
        </p:nvPicPr>
        <p:blipFill>
          <a:blip r:embed="rId2" cstate="print"/>
          <a:srcRect/>
          <a:stretch>
            <a:fillRect/>
          </a:stretch>
        </p:blipFill>
        <p:spPr bwMode="auto">
          <a:xfrm>
            <a:off x="2743200" y="1905000"/>
            <a:ext cx="4294385" cy="3658667"/>
          </a:xfrm>
          <a:prstGeom prst="rect">
            <a:avLst/>
          </a:prstGeom>
          <a:noFill/>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1219200" y="609600"/>
            <a:ext cx="7772400" cy="9144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3600" b="1" dirty="0" smtClean="0">
                <a:solidFill>
                  <a:srgbClr val="C00000"/>
                </a:solidFill>
                <a:latin typeface="Tahoma" pitchFamily="34" charset="0"/>
                <a:cs typeface="Tahoma" pitchFamily="34" charset="0"/>
              </a:rPr>
              <a:t>Goose chasers play offense.</a:t>
            </a:r>
            <a:endParaRPr lang="en-US" sz="3600" b="1" u="sng" dirty="0" smtClean="0">
              <a:solidFill>
                <a:srgbClr val="C00000"/>
              </a:solidFill>
              <a:latin typeface="Tahoma" pitchFamily="34" charset="0"/>
              <a:cs typeface="Tahoma" pitchFamily="34" charset="0"/>
            </a:endParaRPr>
          </a:p>
        </p:txBody>
      </p:sp>
      <p:sp>
        <p:nvSpPr>
          <p:cNvPr id="4" name="Rectangle 3"/>
          <p:cNvSpPr txBox="1">
            <a:spLocks noChangeArrowheads="1"/>
          </p:cNvSpPr>
          <p:nvPr/>
        </p:nvSpPr>
        <p:spPr bwMode="auto">
          <a:xfrm>
            <a:off x="1143000" y="2286000"/>
            <a:ext cx="7848600" cy="38100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3000" b="1" i="0" u="none" strike="noStrike" kern="0" cap="none" spc="0" normalizeH="0" baseline="0" noProof="0" dirty="0" smtClean="0">
                <a:ln>
                  <a:noFill/>
                </a:ln>
                <a:solidFill>
                  <a:schemeClr val="tx1"/>
                </a:solidFill>
                <a:effectLst/>
                <a:uLnTx/>
                <a:uFillTx/>
                <a:latin typeface="Tahoma" pitchFamily="34" charset="0"/>
                <a:ea typeface="+mn-ea"/>
                <a:cs typeface="Tahoma" pitchFamily="34" charset="0"/>
              </a:rPr>
              <a:t>Lack of </a:t>
            </a:r>
            <a:r>
              <a:rPr kumimoji="0" lang="en-US" sz="3000" b="1" i="0" u="sng" strike="noStrike" kern="0" cap="none" spc="0" normalizeH="0" baseline="0" noProof="0" dirty="0" smtClean="0">
                <a:ln>
                  <a:noFill/>
                </a:ln>
                <a:solidFill>
                  <a:schemeClr val="tx1"/>
                </a:solidFill>
                <a:effectLst/>
                <a:uLnTx/>
                <a:uFillTx/>
                <a:latin typeface="Tahoma" pitchFamily="34" charset="0"/>
                <a:ea typeface="+mn-ea"/>
                <a:cs typeface="Tahoma" pitchFamily="34" charset="0"/>
              </a:rPr>
              <a:t>goals/challenges</a:t>
            </a:r>
            <a:r>
              <a:rPr kumimoji="0" lang="en-US" sz="3000" b="1" i="0" u="sng" strike="noStrike" kern="0" cap="none" spc="0" normalizeH="0" noProof="0" dirty="0" smtClean="0">
                <a:ln>
                  <a:noFill/>
                </a:ln>
                <a:solidFill>
                  <a:schemeClr val="tx1"/>
                </a:solidFill>
                <a:effectLst/>
                <a:uLnTx/>
                <a:uFillTx/>
                <a:latin typeface="Tahoma" pitchFamily="34" charset="0"/>
                <a:ea typeface="+mn-ea"/>
                <a:cs typeface="Tahoma" pitchFamily="34" charset="0"/>
              </a:rPr>
              <a:t> </a:t>
            </a:r>
            <a:r>
              <a:rPr kumimoji="0" lang="en-US" sz="3000" b="1" i="0" u="none" strike="noStrike" kern="0" cap="none" spc="0" normalizeH="0" noProof="0" dirty="0" smtClean="0">
                <a:ln>
                  <a:noFill/>
                </a:ln>
                <a:solidFill>
                  <a:schemeClr val="tx1"/>
                </a:solidFill>
                <a:effectLst/>
                <a:uLnTx/>
                <a:uFillTx/>
                <a:latin typeface="Tahoma" pitchFamily="34" charset="0"/>
                <a:ea typeface="+mn-ea"/>
                <a:cs typeface="Tahoma" pitchFamily="34" charset="0"/>
              </a:rPr>
              <a:t>= lack of </a:t>
            </a:r>
            <a:r>
              <a:rPr kumimoji="0" lang="en-US" sz="3000" b="1" i="0" u="sng" strike="noStrike" kern="0" cap="none" spc="0" normalizeH="0" noProof="0" dirty="0" smtClean="0">
                <a:ln>
                  <a:noFill/>
                </a:ln>
                <a:solidFill>
                  <a:schemeClr val="tx1"/>
                </a:solidFill>
                <a:effectLst/>
                <a:uLnTx/>
                <a:uFillTx/>
                <a:latin typeface="Tahoma" pitchFamily="34" charset="0"/>
                <a:ea typeface="+mn-ea"/>
                <a:cs typeface="Tahoma" pitchFamily="34" charset="0"/>
              </a:rPr>
              <a:t>faith</a:t>
            </a:r>
            <a:endParaRPr kumimoji="0" lang="en-US" sz="3000" b="1" i="0" u="sng" strike="noStrike" kern="0" cap="none" spc="0" normalizeH="0" baseline="0" noProof="0" dirty="0" smtClean="0">
              <a:ln>
                <a:noFill/>
              </a:ln>
              <a:solidFill>
                <a:schemeClr val="tx1"/>
              </a:solidFill>
              <a:effectLst/>
              <a:uLnTx/>
              <a:uFillTx/>
              <a:latin typeface="Tahoma" pitchFamily="34" charset="0"/>
              <a:ea typeface="+mn-ea"/>
              <a:cs typeface="Tahoma" pitchFamily="34" charset="0"/>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en-US" sz="3000" b="0" i="0" u="none" strike="noStrike" kern="0" cap="none" spc="0" normalizeH="0" baseline="0" noProof="0" dirty="0" smtClean="0">
              <a:ln>
                <a:noFill/>
              </a:ln>
              <a:solidFill>
                <a:schemeClr val="tx1"/>
              </a:solidFill>
              <a:effectLst/>
              <a:uLnTx/>
              <a:uFillTx/>
              <a:latin typeface="Tahoma" pitchFamily="34" charset="0"/>
              <a:ea typeface="+mn-ea"/>
              <a:cs typeface="Tahoma" pitchFamily="34" charset="0"/>
            </a:endParaRPr>
          </a:p>
          <a:p>
            <a:pPr marL="342900" lvl="0" indent="-342900" eaLnBrk="1" hangingPunct="1">
              <a:spcBef>
                <a:spcPct val="20000"/>
              </a:spcBef>
            </a:pPr>
            <a:r>
              <a:rPr lang="en-US" sz="3000" kern="0" dirty="0" smtClean="0">
                <a:latin typeface="Tahoma" pitchFamily="34" charset="0"/>
                <a:ea typeface="+mn-ea"/>
                <a:cs typeface="Tahoma" pitchFamily="34" charset="0"/>
              </a:rPr>
              <a:t>	</a:t>
            </a:r>
            <a:r>
              <a:rPr lang="en-US" sz="3000" i="1" kern="0" dirty="0" smtClean="0">
                <a:latin typeface="Tahoma" pitchFamily="34" charset="0"/>
                <a:ea typeface="+mn-ea"/>
                <a:cs typeface="Tahoma" pitchFamily="34" charset="0"/>
              </a:rPr>
              <a:t>“</a:t>
            </a:r>
            <a:r>
              <a:rPr lang="en-US" sz="3000" i="1" kern="0" dirty="0" smtClean="0">
                <a:latin typeface="Tahoma" pitchFamily="34" charset="0"/>
                <a:ea typeface="+mn-ea"/>
                <a:cs typeface="Tahoma" pitchFamily="34" charset="0"/>
              </a:rPr>
              <a:t>Now faith is being sure of what we hope for and certain of what we do not see.”  </a:t>
            </a:r>
            <a:r>
              <a:rPr lang="en-US" sz="3000" kern="0" dirty="0" smtClean="0">
                <a:latin typeface="Tahoma" pitchFamily="34" charset="0"/>
                <a:ea typeface="+mn-ea"/>
                <a:cs typeface="Tahoma" pitchFamily="34" charset="0"/>
              </a:rPr>
              <a:t>Hebrews 11:1 NIV</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143000" y="990600"/>
            <a:ext cx="7848600" cy="51054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lvl="0" indent="-342900" algn="ctr" eaLnBrk="1" hangingPunct="1">
              <a:spcBef>
                <a:spcPct val="20000"/>
              </a:spcBef>
            </a:pPr>
            <a:r>
              <a:rPr lang="en-US" sz="4000" b="1" i="1" kern="0" dirty="0" smtClean="0">
                <a:latin typeface="Tahoma" pitchFamily="34" charset="0"/>
                <a:ea typeface="+mn-ea"/>
                <a:cs typeface="Tahoma" pitchFamily="34" charset="0"/>
              </a:rPr>
              <a:t>Where </a:t>
            </a:r>
            <a:r>
              <a:rPr lang="en-US" sz="4000" b="1" i="1" kern="0" dirty="0" smtClean="0">
                <a:latin typeface="Tahoma" pitchFamily="34" charset="0"/>
                <a:ea typeface="+mn-ea"/>
                <a:cs typeface="Tahoma" pitchFamily="34" charset="0"/>
              </a:rPr>
              <a:t>there is no vision, </a:t>
            </a:r>
            <a:endParaRPr lang="en-US" sz="4000" b="1" i="1" kern="0" dirty="0" smtClean="0">
              <a:latin typeface="Tahoma" pitchFamily="34" charset="0"/>
              <a:ea typeface="+mn-ea"/>
              <a:cs typeface="Tahoma" pitchFamily="34" charset="0"/>
            </a:endParaRPr>
          </a:p>
          <a:p>
            <a:pPr marL="342900" lvl="0" indent="-342900" algn="ctr" eaLnBrk="1" hangingPunct="1">
              <a:spcBef>
                <a:spcPct val="20000"/>
              </a:spcBef>
            </a:pPr>
            <a:r>
              <a:rPr lang="en-US" sz="4000" b="1" i="1" kern="0" dirty="0" smtClean="0">
                <a:latin typeface="Tahoma" pitchFamily="34" charset="0"/>
                <a:ea typeface="+mn-ea"/>
                <a:cs typeface="Tahoma" pitchFamily="34" charset="0"/>
              </a:rPr>
              <a:t>the </a:t>
            </a:r>
            <a:r>
              <a:rPr lang="en-US" sz="4000" b="1" i="1" kern="0" dirty="0" smtClean="0">
                <a:latin typeface="Tahoma" pitchFamily="34" charset="0"/>
                <a:ea typeface="+mn-ea"/>
                <a:cs typeface="Tahoma" pitchFamily="34" charset="0"/>
              </a:rPr>
              <a:t>people perish”  </a:t>
            </a:r>
            <a:endParaRPr lang="en-US" sz="4000" b="1" i="1" kern="0" dirty="0" smtClean="0">
              <a:latin typeface="Tahoma" pitchFamily="34" charset="0"/>
              <a:ea typeface="+mn-ea"/>
              <a:cs typeface="Tahoma" pitchFamily="34" charset="0"/>
            </a:endParaRPr>
          </a:p>
          <a:p>
            <a:pPr marL="342900" lvl="0" indent="-342900" algn="ctr" eaLnBrk="1" hangingPunct="1">
              <a:spcBef>
                <a:spcPct val="20000"/>
              </a:spcBef>
            </a:pPr>
            <a:r>
              <a:rPr lang="en-US" sz="3600" kern="0" dirty="0" smtClean="0">
                <a:latin typeface="Tahoma" pitchFamily="34" charset="0"/>
                <a:ea typeface="+mn-ea"/>
                <a:cs typeface="Tahoma" pitchFamily="34" charset="0"/>
              </a:rPr>
              <a:t>Proverbs </a:t>
            </a:r>
            <a:r>
              <a:rPr lang="en-US" sz="3600" kern="0" dirty="0" smtClean="0">
                <a:latin typeface="Tahoma" pitchFamily="34" charset="0"/>
                <a:ea typeface="+mn-ea"/>
                <a:cs typeface="Tahoma" pitchFamily="34" charset="0"/>
              </a:rPr>
              <a:t>29:18</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bwMode="auto">
          <a:xfrm>
            <a:off x="1219200" y="685800"/>
            <a:ext cx="7772400" cy="20574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3600" b="1" i="1" dirty="0" smtClean="0">
                <a:solidFill>
                  <a:srgbClr val="C00000"/>
                </a:solidFill>
                <a:latin typeface="Tahoma" pitchFamily="34" charset="0"/>
                <a:cs typeface="Tahoma" pitchFamily="34" charset="0"/>
              </a:rPr>
              <a:t>What do Christians lack </a:t>
            </a:r>
            <a:br>
              <a:rPr lang="en-US" sz="3600" b="1" i="1" dirty="0" smtClean="0">
                <a:solidFill>
                  <a:srgbClr val="C00000"/>
                </a:solidFill>
                <a:latin typeface="Tahoma" pitchFamily="34" charset="0"/>
                <a:cs typeface="Tahoma" pitchFamily="34" charset="0"/>
              </a:rPr>
            </a:br>
            <a:r>
              <a:rPr lang="en-US" sz="3600" b="1" i="1" dirty="0" smtClean="0">
                <a:solidFill>
                  <a:srgbClr val="C00000"/>
                </a:solidFill>
                <a:latin typeface="Tahoma" pitchFamily="34" charset="0"/>
                <a:cs typeface="Tahoma" pitchFamily="34" charset="0"/>
              </a:rPr>
              <a:t>most today?</a:t>
            </a:r>
            <a:br>
              <a:rPr lang="en-US" sz="3600" b="1" i="1" dirty="0" smtClean="0">
                <a:solidFill>
                  <a:srgbClr val="C00000"/>
                </a:solidFill>
                <a:latin typeface="Tahoma" pitchFamily="34" charset="0"/>
                <a:cs typeface="Tahoma" pitchFamily="34" charset="0"/>
              </a:rPr>
            </a:br>
            <a:r>
              <a:rPr lang="en-US" sz="3600" b="1" dirty="0" smtClean="0">
                <a:solidFill>
                  <a:srgbClr val="C00000"/>
                </a:solidFill>
                <a:latin typeface="Tahoma" pitchFamily="34" charset="0"/>
                <a:cs typeface="Tahoma" pitchFamily="34" charset="0"/>
              </a:rPr>
              <a:t/>
            </a:r>
            <a:br>
              <a:rPr lang="en-US" sz="3600" b="1" dirty="0" smtClean="0">
                <a:solidFill>
                  <a:srgbClr val="C00000"/>
                </a:solidFill>
                <a:latin typeface="Tahoma" pitchFamily="34" charset="0"/>
                <a:cs typeface="Tahoma" pitchFamily="34" charset="0"/>
              </a:rPr>
            </a:br>
            <a:r>
              <a:rPr lang="en-US" sz="3600" b="1" dirty="0" smtClean="0">
                <a:solidFill>
                  <a:schemeClr val="tx1"/>
                </a:solidFill>
                <a:latin typeface="Tahoma" pitchFamily="34" charset="0"/>
                <a:cs typeface="Tahoma" pitchFamily="34" charset="0"/>
              </a:rPr>
              <a:t>G</a:t>
            </a:r>
            <a:r>
              <a:rPr lang="en-US" sz="3600" b="1" dirty="0" smtClean="0">
                <a:solidFill>
                  <a:schemeClr val="tx1"/>
                </a:solidFill>
                <a:latin typeface="Tahoma" pitchFamily="34" charset="0"/>
                <a:cs typeface="Tahoma" pitchFamily="34" charset="0"/>
              </a:rPr>
              <a:t>ood old-fashioned </a:t>
            </a:r>
            <a:r>
              <a:rPr lang="en-US" sz="3600" b="1" u="sng" dirty="0" smtClean="0">
                <a:solidFill>
                  <a:schemeClr val="tx1"/>
                </a:solidFill>
                <a:latin typeface="Tahoma" pitchFamily="34" charset="0"/>
                <a:cs typeface="Tahoma" pitchFamily="34" charset="0"/>
              </a:rPr>
              <a:t>GUTS</a:t>
            </a:r>
            <a:r>
              <a:rPr lang="en-US" sz="3600" b="1" dirty="0" smtClean="0">
                <a:solidFill>
                  <a:schemeClr val="tx1"/>
                </a:solidFill>
                <a:latin typeface="Tahoma" pitchFamily="34" charset="0"/>
                <a:cs typeface="Tahoma" pitchFamily="34" charset="0"/>
              </a:rPr>
              <a:t>!</a:t>
            </a:r>
            <a:endParaRPr lang="en-US" sz="3600" b="1" dirty="0" smtClean="0">
              <a:solidFill>
                <a:schemeClr val="tx1"/>
              </a:solidFill>
              <a:latin typeface="Tahoma" pitchFamily="34" charset="0"/>
              <a:cs typeface="Tahoma" pitchFamily="34" charset="0"/>
            </a:endParaRPr>
          </a:p>
        </p:txBody>
      </p:sp>
      <p:sp>
        <p:nvSpPr>
          <p:cNvPr id="4" name="Rectangle 3"/>
          <p:cNvSpPr txBox="1">
            <a:spLocks noChangeArrowheads="1"/>
          </p:cNvSpPr>
          <p:nvPr/>
        </p:nvSpPr>
        <p:spPr bwMode="auto">
          <a:xfrm>
            <a:off x="1219200" y="3124200"/>
            <a:ext cx="7772400" cy="29718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3200" b="0" i="0" u="none" strike="noStrike" kern="0" cap="none" spc="0" normalizeH="0" baseline="0" noProof="0" dirty="0" smtClean="0">
              <a:ln>
                <a:noFill/>
              </a:ln>
              <a:solidFill>
                <a:schemeClr val="tx1"/>
              </a:solidFill>
              <a:effectLst/>
              <a:uLnTx/>
              <a:uFillTx/>
              <a:latin typeface="Tahoma" pitchFamily="34" charset="0"/>
              <a:ea typeface="+mn-ea"/>
              <a:cs typeface="Tahoma"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1219200" y="762000"/>
            <a:ext cx="7772400" cy="25908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lvl="0" indent="-342900" algn="ctr" eaLnBrk="1" hangingPunct="1">
              <a:spcBef>
                <a:spcPct val="20000"/>
              </a:spcBef>
            </a:pPr>
            <a:r>
              <a:rPr lang="en-US" sz="3000" b="1" kern="0" dirty="0" smtClean="0">
                <a:latin typeface="Tahoma" pitchFamily="34" charset="0"/>
                <a:ea typeface="+mn-ea"/>
                <a:cs typeface="Tahoma" pitchFamily="34" charset="0"/>
              </a:rPr>
              <a:t>Story of Jonathan – 1 Samuel 14:1-14</a:t>
            </a:r>
            <a:endParaRPr lang="en-US" sz="3000" b="1" kern="0" dirty="0" smtClean="0">
              <a:latin typeface="Tahoma" pitchFamily="34" charset="0"/>
              <a:ea typeface="+mn-ea"/>
              <a:cs typeface="Tahoma" pitchFamily="34" charset="0"/>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3200" b="0" i="0" u="none" strike="noStrike" kern="0" cap="none" spc="0" normalizeH="0" baseline="0" noProof="0" dirty="0" smtClean="0">
              <a:ln>
                <a:noFill/>
              </a:ln>
              <a:solidFill>
                <a:schemeClr val="tx1"/>
              </a:solidFill>
              <a:effectLst/>
              <a:uLnTx/>
              <a:uFillTx/>
              <a:latin typeface="Tahoma" pitchFamily="34" charset="0"/>
              <a:ea typeface="+mn-ea"/>
              <a:cs typeface="Tahoma" pitchFamily="34" charset="0"/>
            </a:endParaRPr>
          </a:p>
        </p:txBody>
      </p:sp>
      <p:pic>
        <p:nvPicPr>
          <p:cNvPr id="27650" name="Picture 2" descr="http://oneyearbibleimages.com/saul_.jpg"/>
          <p:cNvPicPr>
            <a:picLocks noChangeAspect="1" noChangeArrowheads="1"/>
          </p:cNvPicPr>
          <p:nvPr/>
        </p:nvPicPr>
        <p:blipFill>
          <a:blip r:embed="rId2" cstate="print"/>
          <a:srcRect/>
          <a:stretch>
            <a:fillRect/>
          </a:stretch>
        </p:blipFill>
        <p:spPr bwMode="auto">
          <a:xfrm>
            <a:off x="2895600" y="1749652"/>
            <a:ext cx="4495800" cy="4803548"/>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914400" y="685800"/>
            <a:ext cx="8077200" cy="57150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lvl="0" indent="-342900" eaLnBrk="1" hangingPunct="1">
              <a:spcBef>
                <a:spcPct val="20000"/>
              </a:spcBef>
            </a:pPr>
            <a:r>
              <a:rPr lang="en-US" sz="3000" i="1" kern="0" dirty="0" smtClean="0">
                <a:latin typeface="Tahoma" pitchFamily="34" charset="0"/>
                <a:ea typeface="+mn-ea"/>
                <a:cs typeface="Tahoma" pitchFamily="34" charset="0"/>
              </a:rPr>
              <a:t>	One </a:t>
            </a:r>
            <a:r>
              <a:rPr lang="en-US" sz="3000" i="1" kern="0" dirty="0" smtClean="0">
                <a:latin typeface="Tahoma" pitchFamily="34" charset="0"/>
                <a:ea typeface="+mn-ea"/>
                <a:cs typeface="Tahoma" pitchFamily="34" charset="0"/>
              </a:rPr>
              <a:t>day Jonathan son of Saul said to the young man bearing his armor, "Come, let's go over to the Philistine outpost on the other side." But he did not tell his father. </a:t>
            </a:r>
            <a:r>
              <a:rPr lang="en-US" sz="3000" i="1" kern="0" dirty="0" smtClean="0">
                <a:latin typeface="Tahoma" pitchFamily="34" charset="0"/>
                <a:ea typeface="+mn-ea"/>
                <a:cs typeface="Tahoma" pitchFamily="34" charset="0"/>
              </a:rPr>
              <a:t> Saul </a:t>
            </a:r>
            <a:r>
              <a:rPr lang="en-US" sz="3000" i="1" kern="0" dirty="0" smtClean="0">
                <a:latin typeface="Tahoma" pitchFamily="34" charset="0"/>
                <a:ea typeface="+mn-ea"/>
                <a:cs typeface="Tahoma" pitchFamily="34" charset="0"/>
              </a:rPr>
              <a:t>was staying on the outskirts of </a:t>
            </a:r>
            <a:r>
              <a:rPr lang="en-US" sz="3000" i="1" kern="0" dirty="0" err="1" smtClean="0">
                <a:latin typeface="Tahoma" pitchFamily="34" charset="0"/>
                <a:ea typeface="+mn-ea"/>
                <a:cs typeface="Tahoma" pitchFamily="34" charset="0"/>
              </a:rPr>
              <a:t>Gibeah</a:t>
            </a:r>
            <a:r>
              <a:rPr lang="en-US" sz="3000" i="1" kern="0" dirty="0" smtClean="0">
                <a:latin typeface="Tahoma" pitchFamily="34" charset="0"/>
                <a:ea typeface="+mn-ea"/>
                <a:cs typeface="Tahoma" pitchFamily="34" charset="0"/>
              </a:rPr>
              <a:t> under a pomegranate tree in </a:t>
            </a:r>
            <a:r>
              <a:rPr lang="en-US" sz="3000" i="1" kern="0" dirty="0" err="1" smtClean="0">
                <a:latin typeface="Tahoma" pitchFamily="34" charset="0"/>
                <a:ea typeface="+mn-ea"/>
                <a:cs typeface="Tahoma" pitchFamily="34" charset="0"/>
              </a:rPr>
              <a:t>Migron</a:t>
            </a:r>
            <a:r>
              <a:rPr lang="en-US" sz="3000" i="1" kern="0" dirty="0" smtClean="0">
                <a:latin typeface="Tahoma" pitchFamily="34" charset="0"/>
                <a:ea typeface="+mn-ea"/>
                <a:cs typeface="Tahoma" pitchFamily="34" charset="0"/>
              </a:rPr>
              <a:t>. With him were about six hundred men, </a:t>
            </a:r>
            <a:r>
              <a:rPr lang="en-US" sz="3000" i="1" kern="0" dirty="0" smtClean="0">
                <a:latin typeface="Tahoma" pitchFamily="34" charset="0"/>
                <a:ea typeface="+mn-ea"/>
                <a:cs typeface="Tahoma" pitchFamily="34" charset="0"/>
              </a:rPr>
              <a:t>among </a:t>
            </a:r>
            <a:r>
              <a:rPr lang="en-US" sz="3000" i="1" kern="0" dirty="0" smtClean="0">
                <a:latin typeface="Tahoma" pitchFamily="34" charset="0"/>
                <a:ea typeface="+mn-ea"/>
                <a:cs typeface="Tahoma" pitchFamily="34" charset="0"/>
              </a:rPr>
              <a:t>whom was </a:t>
            </a:r>
            <a:r>
              <a:rPr lang="en-US" sz="3000" i="1" kern="0" dirty="0" err="1" smtClean="0">
                <a:latin typeface="Tahoma" pitchFamily="34" charset="0"/>
                <a:ea typeface="+mn-ea"/>
                <a:cs typeface="Tahoma" pitchFamily="34" charset="0"/>
              </a:rPr>
              <a:t>Ahijah</a:t>
            </a:r>
            <a:r>
              <a:rPr lang="en-US" sz="3000" i="1" kern="0" dirty="0" smtClean="0">
                <a:latin typeface="Tahoma" pitchFamily="34" charset="0"/>
                <a:ea typeface="+mn-ea"/>
                <a:cs typeface="Tahoma" pitchFamily="34" charset="0"/>
              </a:rPr>
              <a:t>, who was wearing an ephod. He was a son of </a:t>
            </a:r>
            <a:r>
              <a:rPr lang="en-US" sz="3000" i="1" kern="0" dirty="0" err="1" smtClean="0">
                <a:latin typeface="Tahoma" pitchFamily="34" charset="0"/>
                <a:ea typeface="+mn-ea"/>
                <a:cs typeface="Tahoma" pitchFamily="34" charset="0"/>
              </a:rPr>
              <a:t>Ichabod's</a:t>
            </a:r>
            <a:r>
              <a:rPr lang="en-US" sz="3000" i="1" kern="0" dirty="0" smtClean="0">
                <a:latin typeface="Tahoma" pitchFamily="34" charset="0"/>
                <a:ea typeface="+mn-ea"/>
                <a:cs typeface="Tahoma" pitchFamily="34" charset="0"/>
              </a:rPr>
              <a:t> brother </a:t>
            </a:r>
            <a:r>
              <a:rPr lang="en-US" sz="3000" i="1" kern="0" dirty="0" err="1" smtClean="0">
                <a:latin typeface="Tahoma" pitchFamily="34" charset="0"/>
                <a:ea typeface="+mn-ea"/>
                <a:cs typeface="Tahoma" pitchFamily="34" charset="0"/>
              </a:rPr>
              <a:t>Ahitub</a:t>
            </a:r>
            <a:r>
              <a:rPr lang="en-US" sz="3000" i="1" kern="0" dirty="0" smtClean="0">
                <a:latin typeface="Tahoma" pitchFamily="34" charset="0"/>
                <a:ea typeface="+mn-ea"/>
                <a:cs typeface="Tahoma" pitchFamily="34" charset="0"/>
              </a:rPr>
              <a:t> son of </a:t>
            </a:r>
            <a:r>
              <a:rPr lang="en-US" sz="3000" i="1" kern="0" dirty="0" err="1" smtClean="0">
                <a:latin typeface="Tahoma" pitchFamily="34" charset="0"/>
                <a:ea typeface="+mn-ea"/>
                <a:cs typeface="Tahoma" pitchFamily="34" charset="0"/>
              </a:rPr>
              <a:t>Phinehas</a:t>
            </a:r>
            <a:r>
              <a:rPr lang="en-US" sz="3000" i="1" kern="0" dirty="0" smtClean="0">
                <a:latin typeface="Tahoma" pitchFamily="34" charset="0"/>
                <a:ea typeface="+mn-ea"/>
                <a:cs typeface="Tahoma" pitchFamily="34" charset="0"/>
              </a:rPr>
              <a:t>, the son of Eli, the LORD's priest in Shiloh. No one was aware that Jonathan had left. </a:t>
            </a:r>
          </a:p>
          <a:p>
            <a:pPr marL="342900" lvl="0" indent="-342900" eaLnBrk="1" hangingPunct="1">
              <a:spcBef>
                <a:spcPct val="20000"/>
              </a:spcBef>
            </a:pPr>
            <a:r>
              <a:rPr lang="en-US" sz="3000" kern="0" dirty="0" smtClean="0">
                <a:latin typeface="Tahoma" pitchFamily="34" charset="0"/>
                <a:ea typeface="+mn-ea"/>
                <a:cs typeface="Tahoma" pitchFamily="34" charset="0"/>
              </a:rPr>
              <a:t> </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3000" b="0" i="0" u="none" strike="noStrike" kern="0" cap="none" spc="0" normalizeH="0" baseline="0" noProof="0" dirty="0" smtClean="0">
              <a:ln>
                <a:noFill/>
              </a:ln>
              <a:solidFill>
                <a:schemeClr val="tx1"/>
              </a:solidFill>
              <a:effectLst/>
              <a:uLnTx/>
              <a:uFillTx/>
              <a:latin typeface="Tahoma" pitchFamily="34" charset="0"/>
              <a:ea typeface="+mn-ea"/>
              <a:cs typeface="Tahoma" pitchFamily="34" charset="0"/>
            </a:endParaRPr>
          </a:p>
        </p:txBody>
      </p:sp>
      <p:sp>
        <p:nvSpPr>
          <p:cNvPr id="6" name="Rectangle 2"/>
          <p:cNvSpPr>
            <a:spLocks noGrp="1" noChangeArrowheads="1"/>
          </p:cNvSpPr>
          <p:nvPr>
            <p:ph type="title"/>
          </p:nvPr>
        </p:nvSpPr>
        <p:spPr bwMode="auto">
          <a:xfrm>
            <a:off x="1219200" y="0"/>
            <a:ext cx="7772400" cy="6858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3600" b="1" dirty="0" smtClean="0">
                <a:solidFill>
                  <a:srgbClr val="C00000"/>
                </a:solidFill>
                <a:latin typeface="Tahoma" pitchFamily="34" charset="0"/>
                <a:cs typeface="Tahoma" pitchFamily="34" charset="0"/>
              </a:rPr>
              <a:t>1 Samuel 14:1-3</a:t>
            </a:r>
            <a:endParaRPr lang="en-US" sz="3600" b="1" dirty="0" smtClean="0">
              <a:solidFill>
                <a:srgbClr val="C000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914400" y="685800"/>
            <a:ext cx="8077200" cy="57150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lvl="0" indent="-342900" eaLnBrk="1" hangingPunct="1">
              <a:spcBef>
                <a:spcPct val="20000"/>
              </a:spcBef>
            </a:pPr>
            <a:r>
              <a:rPr lang="en-US" sz="3000" i="1" kern="0" dirty="0" smtClean="0">
                <a:latin typeface="Tahoma" pitchFamily="34" charset="0"/>
                <a:ea typeface="+mn-ea"/>
                <a:cs typeface="Tahoma" pitchFamily="34" charset="0"/>
              </a:rPr>
              <a:t>	On </a:t>
            </a:r>
            <a:r>
              <a:rPr lang="en-US" sz="3000" i="1" kern="0" dirty="0" smtClean="0">
                <a:latin typeface="Tahoma" pitchFamily="34" charset="0"/>
                <a:ea typeface="+mn-ea"/>
                <a:cs typeface="Tahoma" pitchFamily="34" charset="0"/>
              </a:rPr>
              <a:t>each side of the pass that Jonathan intended to cross to reach the Philistine outpost was a cliff; one was called </a:t>
            </a:r>
            <a:r>
              <a:rPr lang="en-US" sz="3000" i="1" kern="0" dirty="0" err="1" smtClean="0">
                <a:latin typeface="Tahoma" pitchFamily="34" charset="0"/>
                <a:ea typeface="+mn-ea"/>
                <a:cs typeface="Tahoma" pitchFamily="34" charset="0"/>
              </a:rPr>
              <a:t>Bozez</a:t>
            </a:r>
            <a:r>
              <a:rPr lang="en-US" sz="3000" i="1" kern="0" dirty="0" smtClean="0">
                <a:latin typeface="Tahoma" pitchFamily="34" charset="0"/>
                <a:ea typeface="+mn-ea"/>
                <a:cs typeface="Tahoma" pitchFamily="34" charset="0"/>
              </a:rPr>
              <a:t>, and the other </a:t>
            </a:r>
            <a:r>
              <a:rPr lang="en-US" sz="3000" i="1" kern="0" dirty="0" err="1" smtClean="0">
                <a:latin typeface="Tahoma" pitchFamily="34" charset="0"/>
                <a:ea typeface="+mn-ea"/>
                <a:cs typeface="Tahoma" pitchFamily="34" charset="0"/>
              </a:rPr>
              <a:t>Seneh</a:t>
            </a:r>
            <a:r>
              <a:rPr lang="en-US" sz="3000" i="1" kern="0" dirty="0" smtClean="0">
                <a:latin typeface="Tahoma" pitchFamily="34" charset="0"/>
                <a:ea typeface="+mn-ea"/>
                <a:cs typeface="Tahoma" pitchFamily="34" charset="0"/>
              </a:rPr>
              <a:t>. </a:t>
            </a:r>
            <a:r>
              <a:rPr lang="en-US" sz="3000" i="1" kern="0" dirty="0" smtClean="0">
                <a:latin typeface="Tahoma" pitchFamily="34" charset="0"/>
                <a:ea typeface="+mn-ea"/>
                <a:cs typeface="Tahoma" pitchFamily="34" charset="0"/>
              </a:rPr>
              <a:t> </a:t>
            </a:r>
            <a:r>
              <a:rPr lang="en-US" sz="3000" i="1" kern="0" dirty="0" smtClean="0">
                <a:latin typeface="Tahoma" pitchFamily="34" charset="0"/>
                <a:ea typeface="+mn-ea"/>
                <a:cs typeface="Tahoma" pitchFamily="34" charset="0"/>
              </a:rPr>
              <a:t>One cliff stood to the north toward </a:t>
            </a:r>
            <a:r>
              <a:rPr lang="en-US" sz="3000" i="1" kern="0" dirty="0" err="1" smtClean="0">
                <a:latin typeface="Tahoma" pitchFamily="34" charset="0"/>
                <a:ea typeface="+mn-ea"/>
                <a:cs typeface="Tahoma" pitchFamily="34" charset="0"/>
              </a:rPr>
              <a:t>Micmash</a:t>
            </a:r>
            <a:r>
              <a:rPr lang="en-US" sz="3000" i="1" kern="0" dirty="0" smtClean="0">
                <a:latin typeface="Tahoma" pitchFamily="34" charset="0"/>
                <a:ea typeface="+mn-ea"/>
                <a:cs typeface="Tahoma" pitchFamily="34" charset="0"/>
              </a:rPr>
              <a:t>, the other to the south toward </a:t>
            </a:r>
            <a:r>
              <a:rPr lang="en-US" sz="3000" i="1" kern="0" dirty="0" err="1" smtClean="0">
                <a:latin typeface="Tahoma" pitchFamily="34" charset="0"/>
                <a:ea typeface="+mn-ea"/>
                <a:cs typeface="Tahoma" pitchFamily="34" charset="0"/>
              </a:rPr>
              <a:t>Geba</a:t>
            </a:r>
            <a:r>
              <a:rPr lang="en-US" sz="3000" i="1" kern="0" dirty="0" smtClean="0">
                <a:latin typeface="Tahoma" pitchFamily="34" charset="0"/>
                <a:ea typeface="+mn-ea"/>
                <a:cs typeface="Tahoma" pitchFamily="34" charset="0"/>
              </a:rPr>
              <a:t>. </a:t>
            </a:r>
            <a:r>
              <a:rPr lang="en-US" sz="3000" i="1" kern="0" dirty="0" smtClean="0">
                <a:latin typeface="Tahoma" pitchFamily="34" charset="0"/>
                <a:ea typeface="+mn-ea"/>
                <a:cs typeface="Tahoma" pitchFamily="34" charset="0"/>
              </a:rPr>
              <a:t> </a:t>
            </a:r>
          </a:p>
          <a:p>
            <a:pPr marL="342900" lvl="0" indent="-342900" eaLnBrk="1" hangingPunct="1">
              <a:spcBef>
                <a:spcPct val="20000"/>
              </a:spcBef>
            </a:pPr>
            <a:r>
              <a:rPr lang="en-US" sz="3000" i="1" kern="0" dirty="0" smtClean="0">
                <a:latin typeface="Tahoma" pitchFamily="34" charset="0"/>
                <a:ea typeface="+mn-ea"/>
                <a:cs typeface="Tahoma" pitchFamily="34" charset="0"/>
              </a:rPr>
              <a:t>	</a:t>
            </a:r>
            <a:r>
              <a:rPr lang="en-US" sz="3000" i="1" kern="0" dirty="0" smtClean="0">
                <a:latin typeface="Tahoma" pitchFamily="34" charset="0"/>
                <a:ea typeface="+mn-ea"/>
                <a:cs typeface="Tahoma" pitchFamily="34" charset="0"/>
              </a:rPr>
              <a:t>Jonathan </a:t>
            </a:r>
            <a:r>
              <a:rPr lang="en-US" sz="3000" i="1" kern="0" dirty="0" smtClean="0">
                <a:latin typeface="Tahoma" pitchFamily="34" charset="0"/>
                <a:ea typeface="+mn-ea"/>
                <a:cs typeface="Tahoma" pitchFamily="34" charset="0"/>
              </a:rPr>
              <a:t>said to his young armor-bearer, "Come, let's go over to the outpost of those uncircumcised fellows. Perhaps the LORD will act in our behalf. Nothing can hinder the LORD from saving, whether by many or by few."</a:t>
            </a:r>
          </a:p>
          <a:p>
            <a:pPr marL="342900" lvl="0" indent="-342900" eaLnBrk="1" hangingPunct="1">
              <a:spcBef>
                <a:spcPct val="20000"/>
              </a:spcBef>
            </a:pPr>
            <a:r>
              <a:rPr lang="en-US" sz="3000" kern="0" dirty="0" smtClean="0">
                <a:latin typeface="Tahoma" pitchFamily="34" charset="0"/>
                <a:ea typeface="+mn-ea"/>
                <a:cs typeface="Tahoma" pitchFamily="34" charset="0"/>
              </a:rPr>
              <a:t> </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3000" b="0" i="0" u="none" strike="noStrike" kern="0" cap="none" spc="0" normalizeH="0" baseline="0" noProof="0" dirty="0" smtClean="0">
              <a:ln>
                <a:noFill/>
              </a:ln>
              <a:solidFill>
                <a:schemeClr val="tx1"/>
              </a:solidFill>
              <a:effectLst/>
              <a:uLnTx/>
              <a:uFillTx/>
              <a:latin typeface="Tahoma" pitchFamily="34" charset="0"/>
              <a:ea typeface="+mn-ea"/>
              <a:cs typeface="Tahoma" pitchFamily="34" charset="0"/>
            </a:endParaRPr>
          </a:p>
        </p:txBody>
      </p:sp>
      <p:sp>
        <p:nvSpPr>
          <p:cNvPr id="6" name="Rectangle 2"/>
          <p:cNvSpPr>
            <a:spLocks noGrp="1" noChangeArrowheads="1"/>
          </p:cNvSpPr>
          <p:nvPr>
            <p:ph type="title"/>
          </p:nvPr>
        </p:nvSpPr>
        <p:spPr bwMode="auto">
          <a:xfrm>
            <a:off x="1219200" y="0"/>
            <a:ext cx="7772400" cy="6858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3600" b="1" dirty="0" smtClean="0">
                <a:solidFill>
                  <a:srgbClr val="C00000"/>
                </a:solidFill>
                <a:latin typeface="Tahoma" pitchFamily="34" charset="0"/>
                <a:cs typeface="Tahoma" pitchFamily="34" charset="0"/>
              </a:rPr>
              <a:t>1 Samuel 14:4-6</a:t>
            </a:r>
            <a:endParaRPr lang="en-US" sz="3600" b="1" dirty="0" smtClean="0">
              <a:solidFill>
                <a:srgbClr val="C000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914400" y="685800"/>
            <a:ext cx="8077200" cy="57150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lvl="0" indent="-342900" eaLnBrk="1" hangingPunct="1">
              <a:spcBef>
                <a:spcPct val="20000"/>
              </a:spcBef>
            </a:pPr>
            <a:r>
              <a:rPr lang="en-US" sz="3000" i="1" kern="0" dirty="0" smtClean="0">
                <a:latin typeface="Tahoma" pitchFamily="34" charset="0"/>
                <a:ea typeface="+mn-ea"/>
                <a:cs typeface="Tahoma" pitchFamily="34" charset="0"/>
              </a:rPr>
              <a:t>	</a:t>
            </a:r>
            <a:r>
              <a:rPr lang="en-US" sz="3000" i="1" kern="0" dirty="0" smtClean="0">
                <a:latin typeface="Tahoma" pitchFamily="34" charset="0"/>
                <a:ea typeface="+mn-ea"/>
                <a:cs typeface="Tahoma" pitchFamily="34" charset="0"/>
              </a:rPr>
              <a:t>Do </a:t>
            </a:r>
            <a:r>
              <a:rPr lang="en-US" sz="3000" i="1" kern="0" dirty="0" smtClean="0">
                <a:latin typeface="Tahoma" pitchFamily="34" charset="0"/>
                <a:ea typeface="+mn-ea"/>
                <a:cs typeface="Tahoma" pitchFamily="34" charset="0"/>
              </a:rPr>
              <a:t>all that you have in mind," his armor-bearer said. "Go ahead; I am with you heart and soul." </a:t>
            </a:r>
          </a:p>
          <a:p>
            <a:pPr marL="342900" lvl="0" indent="-342900" eaLnBrk="1" hangingPunct="1">
              <a:spcBef>
                <a:spcPct val="20000"/>
              </a:spcBef>
            </a:pPr>
            <a:r>
              <a:rPr lang="en-US" sz="3000" i="1" kern="0" dirty="0" smtClean="0">
                <a:latin typeface="Tahoma" pitchFamily="34" charset="0"/>
                <a:ea typeface="+mn-ea"/>
                <a:cs typeface="Tahoma" pitchFamily="34" charset="0"/>
              </a:rPr>
              <a:t>	Jonathan </a:t>
            </a:r>
            <a:r>
              <a:rPr lang="en-US" sz="3000" i="1" kern="0" dirty="0" smtClean="0">
                <a:latin typeface="Tahoma" pitchFamily="34" charset="0"/>
                <a:ea typeface="+mn-ea"/>
                <a:cs typeface="Tahoma" pitchFamily="34" charset="0"/>
              </a:rPr>
              <a:t>said, "Come, then; we will cross over toward the men and let them see us. </a:t>
            </a:r>
            <a:r>
              <a:rPr lang="en-US" sz="3000" i="1" kern="0" dirty="0" smtClean="0">
                <a:latin typeface="Tahoma" pitchFamily="34" charset="0"/>
                <a:ea typeface="+mn-ea"/>
                <a:cs typeface="Tahoma" pitchFamily="34" charset="0"/>
              </a:rPr>
              <a:t> </a:t>
            </a:r>
            <a:r>
              <a:rPr lang="en-US" sz="3000" i="1" kern="0" dirty="0" smtClean="0">
                <a:latin typeface="Tahoma" pitchFamily="34" charset="0"/>
                <a:ea typeface="+mn-ea"/>
                <a:cs typeface="Tahoma" pitchFamily="34" charset="0"/>
              </a:rPr>
              <a:t>If they say to us, 'Wait there until we come to you,' we will stay where we are and not go up to them. </a:t>
            </a:r>
            <a:r>
              <a:rPr lang="en-US" sz="3000" i="1" kern="0" dirty="0" smtClean="0">
                <a:latin typeface="Tahoma" pitchFamily="34" charset="0"/>
                <a:ea typeface="+mn-ea"/>
                <a:cs typeface="Tahoma" pitchFamily="34" charset="0"/>
              </a:rPr>
              <a:t> </a:t>
            </a:r>
            <a:r>
              <a:rPr lang="en-US" sz="3000" i="1" kern="0" dirty="0" smtClean="0">
                <a:latin typeface="Tahoma" pitchFamily="34" charset="0"/>
                <a:ea typeface="+mn-ea"/>
                <a:cs typeface="Tahoma" pitchFamily="34" charset="0"/>
              </a:rPr>
              <a:t>But if they say, 'Come up to us,' we will climb up, because that will be our sign that the LORD has given them into our hands."</a:t>
            </a:r>
          </a:p>
          <a:p>
            <a:pPr marL="342900" lvl="0" indent="-342900" eaLnBrk="1" hangingPunct="1">
              <a:spcBef>
                <a:spcPct val="20000"/>
              </a:spcBef>
            </a:pPr>
            <a:r>
              <a:rPr lang="en-US" sz="3000" kern="0" dirty="0" smtClean="0">
                <a:latin typeface="Tahoma" pitchFamily="34" charset="0"/>
                <a:ea typeface="+mn-ea"/>
                <a:cs typeface="Tahoma" pitchFamily="34" charset="0"/>
              </a:rPr>
              <a:t> </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3000" b="0" i="0" u="none" strike="noStrike" kern="0" cap="none" spc="0" normalizeH="0" baseline="0" noProof="0" dirty="0" smtClean="0">
              <a:ln>
                <a:noFill/>
              </a:ln>
              <a:solidFill>
                <a:schemeClr val="tx1"/>
              </a:solidFill>
              <a:effectLst/>
              <a:uLnTx/>
              <a:uFillTx/>
              <a:latin typeface="Tahoma" pitchFamily="34" charset="0"/>
              <a:ea typeface="+mn-ea"/>
              <a:cs typeface="Tahoma" pitchFamily="34" charset="0"/>
            </a:endParaRPr>
          </a:p>
        </p:txBody>
      </p:sp>
      <p:sp>
        <p:nvSpPr>
          <p:cNvPr id="6" name="Rectangle 2"/>
          <p:cNvSpPr>
            <a:spLocks noGrp="1" noChangeArrowheads="1"/>
          </p:cNvSpPr>
          <p:nvPr>
            <p:ph type="title"/>
          </p:nvPr>
        </p:nvSpPr>
        <p:spPr bwMode="auto">
          <a:xfrm>
            <a:off x="1219200" y="0"/>
            <a:ext cx="7772400" cy="6858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3600" b="1" dirty="0" smtClean="0">
                <a:solidFill>
                  <a:srgbClr val="C00000"/>
                </a:solidFill>
                <a:latin typeface="Tahoma" pitchFamily="34" charset="0"/>
                <a:cs typeface="Tahoma" pitchFamily="34" charset="0"/>
              </a:rPr>
              <a:t>1 Samuel 14:7-10</a:t>
            </a:r>
            <a:endParaRPr lang="en-US" sz="3600" b="1" dirty="0" smtClean="0">
              <a:solidFill>
                <a:srgbClr val="C000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914400" y="685800"/>
            <a:ext cx="8077200" cy="57150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lvl="0" indent="-342900" eaLnBrk="1" hangingPunct="1">
              <a:spcBef>
                <a:spcPct val="20000"/>
              </a:spcBef>
            </a:pPr>
            <a:r>
              <a:rPr lang="en-US" sz="3000" i="1" kern="0" dirty="0" smtClean="0">
                <a:latin typeface="Tahoma" pitchFamily="34" charset="0"/>
                <a:ea typeface="+mn-ea"/>
                <a:cs typeface="Tahoma" pitchFamily="34" charset="0"/>
              </a:rPr>
              <a:t>	So </a:t>
            </a:r>
            <a:r>
              <a:rPr lang="en-US" sz="3000" i="1" kern="0" dirty="0" smtClean="0">
                <a:latin typeface="Tahoma" pitchFamily="34" charset="0"/>
                <a:ea typeface="+mn-ea"/>
                <a:cs typeface="Tahoma" pitchFamily="34" charset="0"/>
              </a:rPr>
              <a:t>both of them showed themselves to the Philistine outpost. "Look!" said the Philistines. "The Hebrews are crawling out of the holes they were hiding in</a:t>
            </a:r>
            <a:r>
              <a:rPr lang="en-US" sz="3000" i="1" kern="0" dirty="0" smtClean="0">
                <a:latin typeface="Tahoma" pitchFamily="34" charset="0"/>
                <a:ea typeface="+mn-ea"/>
                <a:cs typeface="Tahoma" pitchFamily="34" charset="0"/>
              </a:rPr>
              <a:t>.“  </a:t>
            </a:r>
            <a:r>
              <a:rPr lang="en-US" sz="3000" i="1" kern="0" dirty="0" smtClean="0">
                <a:latin typeface="Tahoma" pitchFamily="34" charset="0"/>
                <a:ea typeface="+mn-ea"/>
                <a:cs typeface="Tahoma" pitchFamily="34" charset="0"/>
              </a:rPr>
              <a:t>The men of the outpost shouted to Jonathan and his armor-bearer, "Come up to us and we'll teach you a lesson." </a:t>
            </a:r>
            <a:r>
              <a:rPr lang="en-US" sz="3000" i="1" kern="0" dirty="0" smtClean="0">
                <a:latin typeface="Tahoma" pitchFamily="34" charset="0"/>
                <a:ea typeface="+mn-ea"/>
                <a:cs typeface="Tahoma" pitchFamily="34" charset="0"/>
              </a:rPr>
              <a:t>  </a:t>
            </a:r>
          </a:p>
          <a:p>
            <a:pPr marL="342900" lvl="0" indent="-342900" eaLnBrk="1" hangingPunct="1">
              <a:spcBef>
                <a:spcPct val="20000"/>
              </a:spcBef>
            </a:pPr>
            <a:r>
              <a:rPr lang="en-US" sz="3000" i="1" kern="0" dirty="0" smtClean="0">
                <a:latin typeface="Tahoma" pitchFamily="34" charset="0"/>
                <a:ea typeface="+mn-ea"/>
                <a:cs typeface="Tahoma" pitchFamily="34" charset="0"/>
              </a:rPr>
              <a:t>	</a:t>
            </a:r>
            <a:r>
              <a:rPr lang="en-US" sz="3000" i="1" kern="0" dirty="0" smtClean="0">
                <a:latin typeface="Tahoma" pitchFamily="34" charset="0"/>
                <a:ea typeface="+mn-ea"/>
                <a:cs typeface="Tahoma" pitchFamily="34" charset="0"/>
              </a:rPr>
              <a:t>So </a:t>
            </a:r>
            <a:r>
              <a:rPr lang="en-US" sz="3000" i="1" kern="0" dirty="0" smtClean="0">
                <a:latin typeface="Tahoma" pitchFamily="34" charset="0"/>
                <a:ea typeface="+mn-ea"/>
                <a:cs typeface="Tahoma" pitchFamily="34" charset="0"/>
              </a:rPr>
              <a:t>Jonathan said to his armor-bearer, "Climb up after me; the LORD has given them into the hand of Israel</a:t>
            </a:r>
            <a:r>
              <a:rPr lang="en-US" sz="3000" i="1" kern="0" dirty="0" smtClean="0">
                <a:latin typeface="Tahoma" pitchFamily="34" charset="0"/>
                <a:ea typeface="+mn-ea"/>
                <a:cs typeface="Tahoma" pitchFamily="34" charset="0"/>
              </a:rPr>
              <a:t>."</a:t>
            </a:r>
            <a:endParaRPr kumimoji="0" lang="en-US" sz="3000" b="0" i="0" u="none" strike="noStrike" kern="0" cap="none" spc="0" normalizeH="0" baseline="0" noProof="0" dirty="0" smtClean="0">
              <a:ln>
                <a:noFill/>
              </a:ln>
              <a:solidFill>
                <a:schemeClr val="tx1"/>
              </a:solidFill>
              <a:effectLst/>
              <a:uLnTx/>
              <a:uFillTx/>
              <a:latin typeface="Tahoma" pitchFamily="34" charset="0"/>
              <a:ea typeface="+mn-ea"/>
              <a:cs typeface="Tahoma" pitchFamily="34" charset="0"/>
            </a:endParaRPr>
          </a:p>
        </p:txBody>
      </p:sp>
      <p:sp>
        <p:nvSpPr>
          <p:cNvPr id="6" name="Rectangle 2"/>
          <p:cNvSpPr>
            <a:spLocks noGrp="1" noChangeArrowheads="1"/>
          </p:cNvSpPr>
          <p:nvPr>
            <p:ph type="title"/>
          </p:nvPr>
        </p:nvSpPr>
        <p:spPr bwMode="auto">
          <a:xfrm>
            <a:off x="1219200" y="0"/>
            <a:ext cx="7772400" cy="6858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3600" b="1" dirty="0" smtClean="0">
                <a:solidFill>
                  <a:srgbClr val="C00000"/>
                </a:solidFill>
                <a:latin typeface="Tahoma" pitchFamily="34" charset="0"/>
                <a:cs typeface="Tahoma" pitchFamily="34" charset="0"/>
              </a:rPr>
              <a:t>1 Samuel 14:11-12</a:t>
            </a:r>
            <a:endParaRPr lang="en-US" sz="3600" b="1" dirty="0" smtClean="0">
              <a:solidFill>
                <a:srgbClr val="C000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8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80"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286</TotalTime>
  <Words>175</Words>
  <Application>Microsoft Office PowerPoint</Application>
  <PresentationFormat>On-screen Show (4:3)</PresentationFormat>
  <Paragraphs>74</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Blank Presentation</vt:lpstr>
      <vt:lpstr>The Cage of Fear</vt:lpstr>
      <vt:lpstr>Slide 2</vt:lpstr>
      <vt:lpstr>What do Christians lack  most today? </vt:lpstr>
      <vt:lpstr>What do Christians lack  most today?  Good old-fashioned GUTS!</vt:lpstr>
      <vt:lpstr>Slide 5</vt:lpstr>
      <vt:lpstr>1 Samuel 14:1-3</vt:lpstr>
      <vt:lpstr>1 Samuel 14:4-6</vt:lpstr>
      <vt:lpstr>1 Samuel 14:7-10</vt:lpstr>
      <vt:lpstr>1 Samuel 14:11-12</vt:lpstr>
      <vt:lpstr>1 Samuel 14:13-14</vt:lpstr>
      <vt:lpstr>Slide 11</vt:lpstr>
      <vt:lpstr>God honored Jonathan  because he stepped out in faith</vt:lpstr>
      <vt:lpstr>God honored Jonathan  because he stepped out in faith</vt:lpstr>
      <vt:lpstr>God honored Jonathan  because he stepped out in faith</vt:lpstr>
      <vt:lpstr>Slide 15</vt:lpstr>
      <vt:lpstr>Slide 16</vt:lpstr>
      <vt:lpstr>Slide 17</vt:lpstr>
      <vt:lpstr>Slide 18</vt:lpstr>
      <vt:lpstr>Slide 19</vt:lpstr>
      <vt:lpstr>Slide 20</vt:lpstr>
      <vt:lpstr>Wild Goose Chaser:  Mike Foster</vt:lpstr>
      <vt:lpstr>Wild Goose Chaser:  Mike Foster</vt:lpstr>
      <vt:lpstr>Wild Goose Chaser:  Mike Foster</vt:lpstr>
      <vt:lpstr>Is there a difference between  smart courage and dumb courage?</vt:lpstr>
      <vt:lpstr>Is there a difference between  smart courage and dumb courage?</vt:lpstr>
      <vt:lpstr>Is there a difference between  smart courage and dumb courage?</vt:lpstr>
      <vt:lpstr>Where was Saul?</vt:lpstr>
      <vt:lpstr>Where was Saul?</vt:lpstr>
      <vt:lpstr>Where was Saul?</vt:lpstr>
      <vt:lpstr>Video goes  here</vt:lpstr>
      <vt:lpstr>Goose chasers play offense.</vt:lpstr>
      <vt:lpstr>Goose chasers play offense.</vt:lpstr>
      <vt:lpstr>Slide 33</vt:lpstr>
    </vt:vector>
  </TitlesOfParts>
  <Company>Sylvia Farag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Sylvia Farag</dc:creator>
  <cp:lastModifiedBy>franthony</cp:lastModifiedBy>
  <cp:revision>39</cp:revision>
  <dcterms:created xsi:type="dcterms:W3CDTF">2010-05-29T21:29:58Z</dcterms:created>
  <dcterms:modified xsi:type="dcterms:W3CDTF">2010-06-27T02:45:53Z</dcterms:modified>
</cp:coreProperties>
</file>