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sldIdLst>
    <p:sldId id="259" r:id="rId2"/>
    <p:sldId id="257" r:id="rId3"/>
    <p:sldId id="303" r:id="rId4"/>
    <p:sldId id="304" r:id="rId5"/>
    <p:sldId id="286" r:id="rId6"/>
    <p:sldId id="305" r:id="rId7"/>
    <p:sldId id="268" r:id="rId8"/>
    <p:sldId id="306" r:id="rId9"/>
    <p:sldId id="307" r:id="rId10"/>
    <p:sldId id="308" r:id="rId11"/>
    <p:sldId id="309" r:id="rId12"/>
    <p:sldId id="310" r:id="rId13"/>
    <p:sldId id="311" r:id="rId14"/>
    <p:sldId id="278" r:id="rId15"/>
    <p:sldId id="312" r:id="rId16"/>
    <p:sldId id="313" r:id="rId17"/>
    <p:sldId id="290" r:id="rId18"/>
    <p:sldId id="314" r:id="rId19"/>
    <p:sldId id="315" r:id="rId20"/>
    <p:sldId id="317" r:id="rId21"/>
    <p:sldId id="291" r:id="rId22"/>
    <p:sldId id="318" r:id="rId23"/>
    <p:sldId id="319" r:id="rId24"/>
    <p:sldId id="293" r:id="rId25"/>
    <p:sldId id="294" r:id="rId26"/>
    <p:sldId id="320" r:id="rId2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8D33"/>
    <a:srgbClr val="9AE1E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53" autoAdjust="0"/>
    <p:restoredTop sz="90929"/>
  </p:normalViewPr>
  <p:slideViewPr>
    <p:cSldViewPr>
      <p:cViewPr varScale="1">
        <p:scale>
          <a:sx n="68" d="100"/>
          <a:sy n="68" d="100"/>
        </p:scale>
        <p:origin x="-65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18" Type="http://schemas.openxmlformats.org/officeDocument/2006/relationships/image" Target="../media/image6.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jpeg"/><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image" Target="../media/image7.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3" name="Rectangle 19"/>
          <p:cNvSpPr>
            <a:spLocks noChangeArrowheads="1"/>
          </p:cNvSpPr>
          <p:nvPr userDrawn="1"/>
        </p:nvSpPr>
        <p:spPr bwMode="auto">
          <a:xfrm>
            <a:off x="1143000" y="6248400"/>
            <a:ext cx="8001000" cy="609600"/>
          </a:xfrm>
          <a:prstGeom prst="rect">
            <a:avLst/>
          </a:prstGeom>
          <a:solidFill>
            <a:srgbClr val="E38D33"/>
          </a:solidFill>
          <a:ln w="9525">
            <a:noFill/>
            <a:miter lim="800000"/>
            <a:headEnd/>
            <a:tailEnd/>
          </a:ln>
        </p:spPr>
        <p:txBody>
          <a:bodyPr wrap="none" anchor="ctr"/>
          <a:lstStyle/>
          <a:p>
            <a:pPr>
              <a:defRPr/>
            </a:pPr>
            <a:endParaRPr lang="en-US">
              <a:ea typeface="ＭＳ Ｐゴシック" pitchFamily="-80" charset="-128"/>
            </a:endParaRPr>
          </a:p>
        </p:txBody>
      </p:sp>
      <p:sp>
        <p:nvSpPr>
          <p:cNvPr id="1040" name="Rectangle 16"/>
          <p:cNvSpPr>
            <a:spLocks noChangeArrowheads="1"/>
          </p:cNvSpPr>
          <p:nvPr userDrawn="1"/>
        </p:nvSpPr>
        <p:spPr bwMode="auto">
          <a:xfrm>
            <a:off x="1143000" y="609600"/>
            <a:ext cx="8001000" cy="5638800"/>
          </a:xfrm>
          <a:prstGeom prst="rect">
            <a:avLst/>
          </a:prstGeom>
          <a:solidFill>
            <a:srgbClr val="9AE1E3"/>
          </a:solidFill>
          <a:ln w="9525">
            <a:noFill/>
            <a:miter lim="800000"/>
            <a:headEnd/>
            <a:tailEnd/>
          </a:ln>
        </p:spPr>
        <p:txBody>
          <a:bodyPr wrap="none" anchor="ctr"/>
          <a:lstStyle/>
          <a:p>
            <a:pPr>
              <a:defRPr/>
            </a:pPr>
            <a:endParaRPr lang="en-US">
              <a:ea typeface="ＭＳ Ｐゴシック" pitchFamily="-80" charset="-128"/>
            </a:endParaRPr>
          </a:p>
        </p:txBody>
      </p:sp>
      <p:sp>
        <p:nvSpPr>
          <p:cNvPr id="1042" name="Rectangle 18"/>
          <p:cNvSpPr>
            <a:spLocks noChangeArrowheads="1"/>
          </p:cNvSpPr>
          <p:nvPr userDrawn="1"/>
        </p:nvSpPr>
        <p:spPr bwMode="auto">
          <a:xfrm>
            <a:off x="1143000" y="0"/>
            <a:ext cx="8001000" cy="609600"/>
          </a:xfrm>
          <a:prstGeom prst="rect">
            <a:avLst/>
          </a:prstGeom>
          <a:solidFill>
            <a:srgbClr val="E38D33"/>
          </a:solidFill>
          <a:ln w="9525">
            <a:noFill/>
            <a:miter lim="800000"/>
            <a:headEnd/>
            <a:tailEnd/>
          </a:ln>
        </p:spPr>
        <p:txBody>
          <a:bodyPr wrap="none" anchor="ctr"/>
          <a:lstStyle/>
          <a:p>
            <a:pPr>
              <a:defRPr/>
            </a:pPr>
            <a:endParaRPr lang="en-US">
              <a:ea typeface="ＭＳ Ｐゴシック" pitchFamily="-80" charset="-128"/>
            </a:endParaRPr>
          </a:p>
        </p:txBody>
      </p:sp>
      <p:pic>
        <p:nvPicPr>
          <p:cNvPr id="1029" name="Picture 7" descr="ChristianXgames_logo-final-01-1"/>
          <p:cNvPicPr>
            <a:picLocks noChangeAspect="1" noChangeArrowheads="1"/>
          </p:cNvPicPr>
          <p:nvPr userDrawn="1"/>
        </p:nvPicPr>
        <p:blipFill>
          <a:blip r:embed="rId13" cstate="print"/>
          <a:srcRect/>
          <a:stretch>
            <a:fillRect/>
          </a:stretch>
        </p:blipFill>
        <p:spPr bwMode="auto">
          <a:xfrm>
            <a:off x="0" y="2819400"/>
            <a:ext cx="1136650" cy="1219200"/>
          </a:xfrm>
          <a:prstGeom prst="rect">
            <a:avLst/>
          </a:prstGeom>
          <a:noFill/>
          <a:ln w="9525">
            <a:noFill/>
            <a:miter lim="800000"/>
            <a:headEnd/>
            <a:tailEnd/>
          </a:ln>
        </p:spPr>
      </p:pic>
      <p:pic>
        <p:nvPicPr>
          <p:cNvPr id="1030" name="Picture 20" descr="hockey_clipart"/>
          <p:cNvPicPr>
            <a:picLocks noChangeAspect="1" noChangeArrowheads="1"/>
          </p:cNvPicPr>
          <p:nvPr userDrawn="1"/>
        </p:nvPicPr>
        <p:blipFill>
          <a:blip r:embed="rId14" cstate="print"/>
          <a:srcRect/>
          <a:stretch>
            <a:fillRect/>
          </a:stretch>
        </p:blipFill>
        <p:spPr bwMode="auto">
          <a:xfrm>
            <a:off x="228600" y="76200"/>
            <a:ext cx="838200" cy="803275"/>
          </a:xfrm>
          <a:prstGeom prst="rect">
            <a:avLst/>
          </a:prstGeom>
          <a:noFill/>
          <a:ln w="9525">
            <a:noFill/>
            <a:miter lim="800000"/>
            <a:headEnd/>
            <a:tailEnd/>
          </a:ln>
        </p:spPr>
      </p:pic>
      <p:pic>
        <p:nvPicPr>
          <p:cNvPr id="1031" name="Picture 21" descr="crucifix"/>
          <p:cNvPicPr>
            <a:picLocks noChangeAspect="1" noChangeArrowheads="1"/>
          </p:cNvPicPr>
          <p:nvPr userDrawn="1"/>
        </p:nvPicPr>
        <p:blipFill>
          <a:blip r:embed="rId15" cstate="print"/>
          <a:srcRect/>
          <a:stretch>
            <a:fillRect/>
          </a:stretch>
        </p:blipFill>
        <p:spPr bwMode="auto">
          <a:xfrm>
            <a:off x="228600" y="2057400"/>
            <a:ext cx="685800" cy="685800"/>
          </a:xfrm>
          <a:prstGeom prst="rect">
            <a:avLst/>
          </a:prstGeom>
          <a:noFill/>
          <a:ln w="9525">
            <a:noFill/>
            <a:miter lim="800000"/>
            <a:headEnd/>
            <a:tailEnd/>
          </a:ln>
        </p:spPr>
      </p:pic>
      <p:pic>
        <p:nvPicPr>
          <p:cNvPr id="1032" name="Picture 22" descr="dirt-bike-clipart"/>
          <p:cNvPicPr>
            <a:picLocks noChangeAspect="1" noChangeArrowheads="1"/>
          </p:cNvPicPr>
          <p:nvPr userDrawn="1"/>
        </p:nvPicPr>
        <p:blipFill>
          <a:blip r:embed="rId16" cstate="print"/>
          <a:srcRect/>
          <a:stretch>
            <a:fillRect/>
          </a:stretch>
        </p:blipFill>
        <p:spPr bwMode="auto">
          <a:xfrm>
            <a:off x="152400" y="1066800"/>
            <a:ext cx="812800" cy="808038"/>
          </a:xfrm>
          <a:prstGeom prst="rect">
            <a:avLst/>
          </a:prstGeom>
          <a:noFill/>
          <a:ln w="9525">
            <a:noFill/>
            <a:miter lim="800000"/>
            <a:headEnd/>
            <a:tailEnd/>
          </a:ln>
        </p:spPr>
      </p:pic>
      <p:pic>
        <p:nvPicPr>
          <p:cNvPr id="1033" name="Picture 23" descr="skydive"/>
          <p:cNvPicPr>
            <a:picLocks noChangeAspect="1" noChangeArrowheads="1"/>
          </p:cNvPicPr>
          <p:nvPr userDrawn="1"/>
        </p:nvPicPr>
        <p:blipFill>
          <a:blip r:embed="rId17" cstate="print"/>
          <a:srcRect/>
          <a:stretch>
            <a:fillRect/>
          </a:stretch>
        </p:blipFill>
        <p:spPr bwMode="auto">
          <a:xfrm>
            <a:off x="158750" y="4191000"/>
            <a:ext cx="831850" cy="838200"/>
          </a:xfrm>
          <a:prstGeom prst="rect">
            <a:avLst/>
          </a:prstGeom>
          <a:noFill/>
          <a:ln w="9525">
            <a:noFill/>
            <a:miter lim="800000"/>
            <a:headEnd/>
            <a:tailEnd/>
          </a:ln>
        </p:spPr>
      </p:pic>
      <p:pic>
        <p:nvPicPr>
          <p:cNvPr id="1034" name="Picture 24" descr="snowboard"/>
          <p:cNvPicPr>
            <a:picLocks noChangeAspect="1" noChangeArrowheads="1"/>
          </p:cNvPicPr>
          <p:nvPr userDrawn="1"/>
        </p:nvPicPr>
        <p:blipFill>
          <a:blip r:embed="rId18" cstate="print"/>
          <a:srcRect/>
          <a:stretch>
            <a:fillRect/>
          </a:stretch>
        </p:blipFill>
        <p:spPr bwMode="auto">
          <a:xfrm>
            <a:off x="152400" y="5186363"/>
            <a:ext cx="762000" cy="708025"/>
          </a:xfrm>
          <a:prstGeom prst="rect">
            <a:avLst/>
          </a:prstGeom>
          <a:noFill/>
          <a:ln w="9525">
            <a:noFill/>
            <a:miter lim="800000"/>
            <a:headEnd/>
            <a:tailEnd/>
          </a:ln>
        </p:spPr>
      </p:pic>
      <p:pic>
        <p:nvPicPr>
          <p:cNvPr id="1035" name="Picture 25" descr="surger"/>
          <p:cNvPicPr>
            <a:picLocks noChangeAspect="1" noChangeArrowheads="1"/>
          </p:cNvPicPr>
          <p:nvPr userDrawn="1"/>
        </p:nvPicPr>
        <p:blipFill>
          <a:blip r:embed="rId19" cstate="print"/>
          <a:srcRect/>
          <a:stretch>
            <a:fillRect/>
          </a:stretch>
        </p:blipFill>
        <p:spPr bwMode="auto">
          <a:xfrm>
            <a:off x="152400" y="6172200"/>
            <a:ext cx="838200" cy="5762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80" charset="-128"/>
        </a:defRPr>
      </a:lvl2pPr>
      <a:lvl3pPr algn="ctr" rtl="0" eaLnBrk="0" fontAlgn="base" hangingPunct="0">
        <a:spcBef>
          <a:spcPct val="0"/>
        </a:spcBef>
        <a:spcAft>
          <a:spcPct val="0"/>
        </a:spcAft>
        <a:defRPr sz="4400">
          <a:solidFill>
            <a:schemeClr val="tx2"/>
          </a:solidFill>
          <a:latin typeface="Arial" charset="0"/>
          <a:ea typeface="ＭＳ Ｐゴシック" pitchFamily="-80" charset="-128"/>
        </a:defRPr>
      </a:lvl3pPr>
      <a:lvl4pPr algn="ctr" rtl="0" eaLnBrk="0" fontAlgn="base" hangingPunct="0">
        <a:spcBef>
          <a:spcPct val="0"/>
        </a:spcBef>
        <a:spcAft>
          <a:spcPct val="0"/>
        </a:spcAft>
        <a:defRPr sz="4400">
          <a:solidFill>
            <a:schemeClr val="tx2"/>
          </a:solidFill>
          <a:latin typeface="Arial" charset="0"/>
          <a:ea typeface="ＭＳ Ｐゴシック" pitchFamily="-80" charset="-128"/>
        </a:defRPr>
      </a:lvl4pPr>
      <a:lvl5pPr algn="ctr" rtl="0" eaLnBrk="0" fontAlgn="base" hangingPunct="0">
        <a:spcBef>
          <a:spcPct val="0"/>
        </a:spcBef>
        <a:spcAft>
          <a:spcPct val="0"/>
        </a:spcAft>
        <a:defRPr sz="4400">
          <a:solidFill>
            <a:schemeClr val="tx2"/>
          </a:solidFill>
          <a:latin typeface="Arial" charset="0"/>
          <a:ea typeface="ＭＳ Ｐゴシック" pitchFamily="-80" charset="-128"/>
        </a:defRPr>
      </a:lvl5pPr>
      <a:lvl6pPr marL="457200" algn="ctr" rtl="0" fontAlgn="base">
        <a:spcBef>
          <a:spcPct val="0"/>
        </a:spcBef>
        <a:spcAft>
          <a:spcPct val="0"/>
        </a:spcAft>
        <a:defRPr sz="4400">
          <a:solidFill>
            <a:schemeClr val="tx2"/>
          </a:solidFill>
          <a:latin typeface="Arial" charset="0"/>
          <a:ea typeface="ＭＳ Ｐゴシック" pitchFamily="-80" charset="-128"/>
        </a:defRPr>
      </a:lvl6pPr>
      <a:lvl7pPr marL="914400" algn="ctr" rtl="0" fontAlgn="base">
        <a:spcBef>
          <a:spcPct val="0"/>
        </a:spcBef>
        <a:spcAft>
          <a:spcPct val="0"/>
        </a:spcAft>
        <a:defRPr sz="4400">
          <a:solidFill>
            <a:schemeClr val="tx2"/>
          </a:solidFill>
          <a:latin typeface="Arial" charset="0"/>
          <a:ea typeface="ＭＳ Ｐゴシック" pitchFamily="-80" charset="-128"/>
        </a:defRPr>
      </a:lvl7pPr>
      <a:lvl8pPr marL="1371600" algn="ctr" rtl="0" fontAlgn="base">
        <a:spcBef>
          <a:spcPct val="0"/>
        </a:spcBef>
        <a:spcAft>
          <a:spcPct val="0"/>
        </a:spcAft>
        <a:defRPr sz="4400">
          <a:solidFill>
            <a:schemeClr val="tx2"/>
          </a:solidFill>
          <a:latin typeface="Arial" charset="0"/>
          <a:ea typeface="ＭＳ Ｐゴシック" pitchFamily="-80" charset="-128"/>
        </a:defRPr>
      </a:lvl8pPr>
      <a:lvl9pPr marL="1828800" algn="ctr" rtl="0" fontAlgn="base">
        <a:spcBef>
          <a:spcPct val="0"/>
        </a:spcBef>
        <a:spcAft>
          <a:spcPct val="0"/>
        </a:spcAft>
        <a:defRPr sz="4400">
          <a:solidFill>
            <a:schemeClr val="tx2"/>
          </a:solidFill>
          <a:latin typeface="Arial" charset="0"/>
          <a:ea typeface="ＭＳ Ｐゴシック" pitchFamily="-80"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bwMode="auto">
          <a:xfrm>
            <a:off x="1143000" y="4953000"/>
            <a:ext cx="7772400" cy="124142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4000" b="1" dirty="0" smtClean="0">
                <a:latin typeface="Tahoma" pitchFamily="34" charset="0"/>
                <a:cs typeface="Tahoma" pitchFamily="34" charset="0"/>
              </a:rPr>
              <a:t>Another Ordinary Day</a:t>
            </a:r>
            <a:endParaRPr lang="en-US" sz="4000" b="1" dirty="0" smtClean="0">
              <a:latin typeface="Tahoma" pitchFamily="34" charset="0"/>
              <a:cs typeface="Tahoma" pitchFamily="34" charset="0"/>
            </a:endParaRPr>
          </a:p>
        </p:txBody>
      </p:sp>
      <p:sp>
        <p:nvSpPr>
          <p:cNvPr id="2051" name="Subtitle 2"/>
          <p:cNvSpPr>
            <a:spLocks noGrp="1"/>
          </p:cNvSpPr>
          <p:nvPr>
            <p:ph type="subTitle" idx="1"/>
          </p:nvPr>
        </p:nvSpPr>
        <p:spPr bwMode="auto">
          <a:xfrm>
            <a:off x="1600200" y="5715000"/>
            <a:ext cx="6400800" cy="838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latin typeface="Tahoma" pitchFamily="34" charset="0"/>
                <a:cs typeface="Tahoma" pitchFamily="34" charset="0"/>
              </a:rPr>
              <a:t>June </a:t>
            </a:r>
            <a:r>
              <a:rPr lang="en-US" dirty="0" smtClean="0">
                <a:latin typeface="Tahoma" pitchFamily="34" charset="0"/>
                <a:cs typeface="Tahoma" pitchFamily="34" charset="0"/>
              </a:rPr>
              <a:t>13, </a:t>
            </a:r>
            <a:r>
              <a:rPr lang="en-US" dirty="0" smtClean="0">
                <a:latin typeface="Tahoma" pitchFamily="34" charset="0"/>
                <a:cs typeface="Tahoma" pitchFamily="34" charset="0"/>
              </a:rPr>
              <a:t>2010 – Part </a:t>
            </a:r>
            <a:r>
              <a:rPr lang="en-US" dirty="0" smtClean="0">
                <a:latin typeface="Tahoma" pitchFamily="34" charset="0"/>
                <a:cs typeface="Tahoma" pitchFamily="34" charset="0"/>
              </a:rPr>
              <a:t>3</a:t>
            </a:r>
            <a:endParaRPr lang="en-US" dirty="0" smtClean="0">
              <a:latin typeface="Tahoma" pitchFamily="34" charset="0"/>
              <a:cs typeface="Tahoma" pitchFamily="34" charset="0"/>
            </a:endParaRPr>
          </a:p>
        </p:txBody>
      </p:sp>
      <p:pic>
        <p:nvPicPr>
          <p:cNvPr id="2052" name="Picture 3" descr="logo.PNG"/>
          <p:cNvPicPr>
            <a:picLocks noChangeAspect="1"/>
          </p:cNvPicPr>
          <p:nvPr/>
        </p:nvPicPr>
        <p:blipFill>
          <a:blip r:embed="rId2" cstate="print"/>
          <a:srcRect/>
          <a:stretch>
            <a:fillRect/>
          </a:stretch>
        </p:blipFill>
        <p:spPr bwMode="auto">
          <a:xfrm>
            <a:off x="2743200" y="762000"/>
            <a:ext cx="4433888" cy="4029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1219200" y="609600"/>
            <a:ext cx="7772400" cy="914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4000" b="1" dirty="0" smtClean="0">
                <a:solidFill>
                  <a:srgbClr val="C00000"/>
                </a:solidFill>
                <a:latin typeface="Tahoma" pitchFamily="34" charset="0"/>
                <a:cs typeface="Tahoma" pitchFamily="34" charset="0"/>
              </a:rPr>
              <a:t>Exodus 3:1-5</a:t>
            </a:r>
          </a:p>
        </p:txBody>
      </p:sp>
      <p:sp>
        <p:nvSpPr>
          <p:cNvPr id="9219" name="Rectangle 3"/>
          <p:cNvSpPr>
            <a:spLocks noGrp="1" noChangeArrowheads="1"/>
          </p:cNvSpPr>
          <p:nvPr>
            <p:ph type="body" idx="1"/>
          </p:nvPr>
        </p:nvSpPr>
        <p:spPr bwMode="auto">
          <a:xfrm>
            <a:off x="1143000" y="1752600"/>
            <a:ext cx="7848600" cy="4343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buFontTx/>
              <a:buNone/>
            </a:pPr>
            <a:r>
              <a:rPr lang="en-US" sz="3000" dirty="0" smtClean="0">
                <a:latin typeface="Tahoma" pitchFamily="34" charset="0"/>
                <a:cs typeface="Tahoma" pitchFamily="34" charset="0"/>
              </a:rPr>
              <a:t>Then </a:t>
            </a:r>
            <a:r>
              <a:rPr lang="en-US" sz="3000" dirty="0" smtClean="0">
                <a:latin typeface="Tahoma" pitchFamily="34" charset="0"/>
                <a:cs typeface="Tahoma" pitchFamily="34" charset="0"/>
              </a:rPr>
              <a:t>He said, “Do not draw near this place. Take your sandals off your feet, </a:t>
            </a:r>
            <a:r>
              <a:rPr lang="en-US" sz="3000" u="sng" dirty="0" smtClean="0">
                <a:latin typeface="Tahoma" pitchFamily="34" charset="0"/>
                <a:cs typeface="Tahoma" pitchFamily="34" charset="0"/>
              </a:rPr>
              <a:t>for the place where you stand is holy ground</a:t>
            </a:r>
            <a:r>
              <a:rPr lang="en-US" sz="3000" dirty="0" smtClean="0">
                <a:latin typeface="Tahoma" pitchFamily="34" charset="0"/>
                <a:cs typeface="Tahoma" pitchFamily="34" charset="0"/>
              </a:rPr>
              <a:t>.”</a:t>
            </a:r>
          </a:p>
          <a:p>
            <a:pPr eaLnBrk="1" hangingPunct="1">
              <a:buFontTx/>
              <a:buNone/>
            </a:pPr>
            <a:endParaRPr lang="en-US" sz="3000" dirty="0" smtClean="0">
              <a:latin typeface="Tahoma" pitchFamily="34" charset="0"/>
              <a:cs typeface="Tahoma" pitchFamily="34" charset="0"/>
            </a:endParaRPr>
          </a:p>
          <a:p>
            <a:pPr algn="ctr" eaLnBrk="1" hangingPunct="1">
              <a:buFontTx/>
              <a:buNone/>
            </a:pPr>
            <a:r>
              <a:rPr lang="en-US" b="1" dirty="0" smtClean="0">
                <a:latin typeface="Tahoma" pitchFamily="34" charset="0"/>
                <a:cs typeface="Tahoma" pitchFamily="34" charset="0"/>
              </a:rPr>
              <a:t>	Maybe </a:t>
            </a:r>
            <a:r>
              <a:rPr lang="en-US" b="1" dirty="0" smtClean="0">
                <a:latin typeface="Tahoma" pitchFamily="34" charset="0"/>
                <a:cs typeface="Tahoma" pitchFamily="34" charset="0"/>
              </a:rPr>
              <a:t>there is holy ground </a:t>
            </a:r>
            <a:endParaRPr lang="en-US" b="1" dirty="0" smtClean="0">
              <a:latin typeface="Tahoma" pitchFamily="34" charset="0"/>
              <a:cs typeface="Tahoma" pitchFamily="34" charset="0"/>
            </a:endParaRPr>
          </a:p>
          <a:p>
            <a:pPr algn="ctr" eaLnBrk="1" hangingPunct="1">
              <a:buFontTx/>
              <a:buNone/>
            </a:pPr>
            <a:r>
              <a:rPr lang="en-US" b="1" dirty="0" smtClean="0">
                <a:latin typeface="Tahoma" pitchFamily="34" charset="0"/>
                <a:cs typeface="Tahoma" pitchFamily="34" charset="0"/>
              </a:rPr>
              <a:t>closer </a:t>
            </a:r>
            <a:r>
              <a:rPr lang="en-US" b="1" dirty="0" smtClean="0">
                <a:latin typeface="Tahoma" pitchFamily="34" charset="0"/>
                <a:cs typeface="Tahoma" pitchFamily="34" charset="0"/>
              </a:rPr>
              <a:t>than you think…</a:t>
            </a:r>
          </a:p>
          <a:p>
            <a:pPr eaLnBrk="1" hangingPunct="1">
              <a:buFontTx/>
              <a:buNone/>
            </a:pPr>
            <a:endParaRPr lang="en-US" sz="3000" dirty="0" smtClean="0">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1219200" y="4267200"/>
            <a:ext cx="7772400" cy="1371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en-US" sz="3600" b="1" dirty="0" smtClean="0">
              <a:solidFill>
                <a:srgbClr val="C00000"/>
              </a:solidFill>
              <a:latin typeface="Tahoma" pitchFamily="34" charset="0"/>
              <a:cs typeface="Tahoma" pitchFamily="34" charset="0"/>
            </a:endParaRPr>
          </a:p>
        </p:txBody>
      </p:sp>
      <p:sp>
        <p:nvSpPr>
          <p:cNvPr id="9219" name="Rectangle 3"/>
          <p:cNvSpPr>
            <a:spLocks noGrp="1" noChangeArrowheads="1"/>
          </p:cNvSpPr>
          <p:nvPr>
            <p:ph type="body" idx="1"/>
          </p:nvPr>
        </p:nvSpPr>
        <p:spPr bwMode="auto">
          <a:xfrm>
            <a:off x="1143000" y="1219200"/>
            <a:ext cx="7848600" cy="2971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buFontTx/>
              <a:buNone/>
            </a:pPr>
            <a:r>
              <a:rPr lang="en-US" sz="3000" dirty="0" smtClean="0">
                <a:latin typeface="Tahoma" pitchFamily="34" charset="0"/>
                <a:cs typeface="Tahoma" pitchFamily="34" charset="0"/>
              </a:rPr>
              <a:t>	</a:t>
            </a:r>
            <a:r>
              <a:rPr lang="en-US" sz="3000" i="1" dirty="0" smtClean="0">
                <a:latin typeface="Tahoma" pitchFamily="34" charset="0"/>
                <a:cs typeface="Tahoma" pitchFamily="34" charset="0"/>
              </a:rPr>
              <a:t>“</a:t>
            </a:r>
            <a:r>
              <a:rPr lang="en-US" sz="3000" i="1" dirty="0" smtClean="0">
                <a:latin typeface="Tahoma" pitchFamily="34" charset="0"/>
                <a:cs typeface="Tahoma" pitchFamily="34" charset="0"/>
              </a:rPr>
              <a:t>Now after six days Jesus took Peter, James, and John his brother, led them up </a:t>
            </a:r>
            <a:r>
              <a:rPr lang="en-US" sz="3000" i="1" u="sng" dirty="0" smtClean="0">
                <a:latin typeface="Tahoma" pitchFamily="34" charset="0"/>
                <a:cs typeface="Tahoma" pitchFamily="34" charset="0"/>
              </a:rPr>
              <a:t>on a high mountain </a:t>
            </a:r>
            <a:r>
              <a:rPr lang="en-US" sz="3000" i="1" dirty="0" smtClean="0">
                <a:latin typeface="Tahoma" pitchFamily="34" charset="0"/>
                <a:cs typeface="Tahoma" pitchFamily="34" charset="0"/>
              </a:rPr>
              <a:t>by themselves…”  </a:t>
            </a:r>
            <a:r>
              <a:rPr lang="en-US" sz="3000" dirty="0" smtClean="0">
                <a:latin typeface="Tahoma" pitchFamily="34" charset="0"/>
                <a:cs typeface="Tahoma" pitchFamily="34" charset="0"/>
              </a:rPr>
              <a:t>Matthew 17:1</a:t>
            </a:r>
          </a:p>
          <a:p>
            <a:pPr eaLnBrk="1" hangingPunct="1">
              <a:buFontTx/>
              <a:buNone/>
            </a:pPr>
            <a:endParaRPr lang="en-US" sz="3000" dirty="0" smtClean="0">
              <a:latin typeface="Tahoma" pitchFamily="34" charset="0"/>
              <a:cs typeface="Tahoma" pitchFamily="34" charset="0"/>
            </a:endParaRPr>
          </a:p>
          <a:p>
            <a:pPr eaLnBrk="1" hangingPunct="1">
              <a:buFontTx/>
              <a:buNone/>
            </a:pPr>
            <a:endParaRPr lang="en-US" sz="3000" dirty="0" smtClean="0">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1219200" y="4267200"/>
            <a:ext cx="7772400" cy="1371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600" b="1" dirty="0" smtClean="0">
                <a:solidFill>
                  <a:srgbClr val="C00000"/>
                </a:solidFill>
                <a:latin typeface="Tahoma" pitchFamily="34" charset="0"/>
                <a:cs typeface="Tahoma" pitchFamily="34" charset="0"/>
              </a:rPr>
              <a:t>New places set the tone </a:t>
            </a:r>
            <a:r>
              <a:rPr lang="en-US" sz="3600" b="1" dirty="0" smtClean="0">
                <a:solidFill>
                  <a:srgbClr val="C00000"/>
                </a:solidFill>
                <a:latin typeface="Tahoma" pitchFamily="34" charset="0"/>
                <a:cs typeface="Tahoma" pitchFamily="34" charset="0"/>
              </a:rPr>
              <a:t/>
            </a:r>
            <a:br>
              <a:rPr lang="en-US" sz="3600" b="1" dirty="0" smtClean="0">
                <a:solidFill>
                  <a:srgbClr val="C00000"/>
                </a:solidFill>
                <a:latin typeface="Tahoma" pitchFamily="34" charset="0"/>
                <a:cs typeface="Tahoma" pitchFamily="34" charset="0"/>
              </a:rPr>
            </a:br>
            <a:r>
              <a:rPr lang="en-US" sz="3600" b="1" dirty="0" smtClean="0">
                <a:solidFill>
                  <a:srgbClr val="C00000"/>
                </a:solidFill>
                <a:latin typeface="Tahoma" pitchFamily="34" charset="0"/>
                <a:cs typeface="Tahoma" pitchFamily="34" charset="0"/>
              </a:rPr>
              <a:t>for </a:t>
            </a:r>
            <a:r>
              <a:rPr lang="en-US" sz="3600" b="1" dirty="0" smtClean="0">
                <a:solidFill>
                  <a:srgbClr val="C00000"/>
                </a:solidFill>
                <a:latin typeface="Tahoma" pitchFamily="34" charset="0"/>
                <a:cs typeface="Tahoma" pitchFamily="34" charset="0"/>
              </a:rPr>
              <a:t>new </a:t>
            </a:r>
            <a:r>
              <a:rPr lang="en-US" sz="3600" b="1" u="sng" dirty="0" smtClean="0">
                <a:solidFill>
                  <a:srgbClr val="C00000"/>
                </a:solidFill>
                <a:latin typeface="Tahoma" pitchFamily="34" charset="0"/>
                <a:cs typeface="Tahoma" pitchFamily="34" charset="0"/>
              </a:rPr>
              <a:t>experiences</a:t>
            </a:r>
            <a:endParaRPr lang="en-US" sz="3600" b="1" dirty="0" smtClean="0">
              <a:solidFill>
                <a:srgbClr val="C00000"/>
              </a:solidFill>
              <a:latin typeface="Tahoma" pitchFamily="34" charset="0"/>
              <a:cs typeface="Tahoma" pitchFamily="34" charset="0"/>
            </a:endParaRPr>
          </a:p>
        </p:txBody>
      </p:sp>
      <p:sp>
        <p:nvSpPr>
          <p:cNvPr id="9219" name="Rectangle 3"/>
          <p:cNvSpPr>
            <a:spLocks noGrp="1" noChangeArrowheads="1"/>
          </p:cNvSpPr>
          <p:nvPr>
            <p:ph type="body" idx="1"/>
          </p:nvPr>
        </p:nvSpPr>
        <p:spPr bwMode="auto">
          <a:xfrm>
            <a:off x="1143000" y="1219200"/>
            <a:ext cx="7848600" cy="2971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buFontTx/>
              <a:buNone/>
            </a:pPr>
            <a:r>
              <a:rPr lang="en-US" sz="3000" dirty="0" smtClean="0">
                <a:latin typeface="Tahoma" pitchFamily="34" charset="0"/>
                <a:cs typeface="Tahoma" pitchFamily="34" charset="0"/>
              </a:rPr>
              <a:t>	</a:t>
            </a:r>
            <a:r>
              <a:rPr lang="en-US" sz="3000" i="1" dirty="0" smtClean="0">
                <a:latin typeface="Tahoma" pitchFamily="34" charset="0"/>
                <a:cs typeface="Tahoma" pitchFamily="34" charset="0"/>
              </a:rPr>
              <a:t>“</a:t>
            </a:r>
            <a:r>
              <a:rPr lang="en-US" sz="3000" i="1" dirty="0" smtClean="0">
                <a:latin typeface="Tahoma" pitchFamily="34" charset="0"/>
                <a:cs typeface="Tahoma" pitchFamily="34" charset="0"/>
              </a:rPr>
              <a:t>Now after six days Jesus took Peter, James, and John his brother, led them up </a:t>
            </a:r>
            <a:r>
              <a:rPr lang="en-US" sz="3000" i="1" u="sng" dirty="0" smtClean="0">
                <a:latin typeface="Tahoma" pitchFamily="34" charset="0"/>
                <a:cs typeface="Tahoma" pitchFamily="34" charset="0"/>
              </a:rPr>
              <a:t>on a high mountain </a:t>
            </a:r>
            <a:r>
              <a:rPr lang="en-US" sz="3000" i="1" dirty="0" smtClean="0">
                <a:latin typeface="Tahoma" pitchFamily="34" charset="0"/>
                <a:cs typeface="Tahoma" pitchFamily="34" charset="0"/>
              </a:rPr>
              <a:t>by themselves…”  </a:t>
            </a:r>
            <a:r>
              <a:rPr lang="en-US" sz="3000" dirty="0" smtClean="0">
                <a:latin typeface="Tahoma" pitchFamily="34" charset="0"/>
                <a:cs typeface="Tahoma" pitchFamily="34" charset="0"/>
              </a:rPr>
              <a:t>Matthew 17:1</a:t>
            </a:r>
          </a:p>
          <a:p>
            <a:pPr eaLnBrk="1" hangingPunct="1">
              <a:buFontTx/>
              <a:buNone/>
            </a:pPr>
            <a:endParaRPr lang="en-US" sz="3000" dirty="0" smtClean="0">
              <a:latin typeface="Tahoma" pitchFamily="34" charset="0"/>
              <a:cs typeface="Tahoma" pitchFamily="34" charset="0"/>
            </a:endParaRPr>
          </a:p>
          <a:p>
            <a:pPr eaLnBrk="1" hangingPunct="1">
              <a:buFontTx/>
              <a:buNone/>
            </a:pPr>
            <a:endParaRPr lang="en-US" sz="3000" dirty="0" smtClean="0">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1219200" y="4267200"/>
            <a:ext cx="7772400" cy="1371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600" b="1" dirty="0" smtClean="0">
                <a:solidFill>
                  <a:srgbClr val="C00000"/>
                </a:solidFill>
                <a:latin typeface="Tahoma" pitchFamily="34" charset="0"/>
                <a:cs typeface="Tahoma" pitchFamily="34" charset="0"/>
              </a:rPr>
              <a:t>New places set the tone </a:t>
            </a:r>
            <a:r>
              <a:rPr lang="en-US" sz="3600" b="1" dirty="0" smtClean="0">
                <a:solidFill>
                  <a:srgbClr val="C00000"/>
                </a:solidFill>
                <a:latin typeface="Tahoma" pitchFamily="34" charset="0"/>
                <a:cs typeface="Tahoma" pitchFamily="34" charset="0"/>
              </a:rPr>
              <a:t/>
            </a:r>
            <a:br>
              <a:rPr lang="en-US" sz="3600" b="1" dirty="0" smtClean="0">
                <a:solidFill>
                  <a:srgbClr val="C00000"/>
                </a:solidFill>
                <a:latin typeface="Tahoma" pitchFamily="34" charset="0"/>
                <a:cs typeface="Tahoma" pitchFamily="34" charset="0"/>
              </a:rPr>
            </a:br>
            <a:r>
              <a:rPr lang="en-US" sz="3600" b="1" dirty="0" smtClean="0">
                <a:solidFill>
                  <a:srgbClr val="C00000"/>
                </a:solidFill>
                <a:latin typeface="Tahoma" pitchFamily="34" charset="0"/>
                <a:cs typeface="Tahoma" pitchFamily="34" charset="0"/>
              </a:rPr>
              <a:t>for </a:t>
            </a:r>
            <a:r>
              <a:rPr lang="en-US" sz="3600" b="1" dirty="0" smtClean="0">
                <a:solidFill>
                  <a:srgbClr val="C00000"/>
                </a:solidFill>
                <a:latin typeface="Tahoma" pitchFamily="34" charset="0"/>
                <a:cs typeface="Tahoma" pitchFamily="34" charset="0"/>
              </a:rPr>
              <a:t>new </a:t>
            </a:r>
            <a:r>
              <a:rPr lang="en-US" sz="3600" b="1" u="sng" dirty="0" smtClean="0">
                <a:solidFill>
                  <a:srgbClr val="C00000"/>
                </a:solidFill>
                <a:latin typeface="Tahoma" pitchFamily="34" charset="0"/>
                <a:cs typeface="Tahoma" pitchFamily="34" charset="0"/>
              </a:rPr>
              <a:t>experiences</a:t>
            </a:r>
            <a:endParaRPr lang="en-US" sz="3600" b="1" dirty="0" smtClean="0">
              <a:solidFill>
                <a:srgbClr val="C00000"/>
              </a:solidFill>
              <a:latin typeface="Tahoma" pitchFamily="34" charset="0"/>
              <a:cs typeface="Tahoma" pitchFamily="34" charset="0"/>
            </a:endParaRPr>
          </a:p>
        </p:txBody>
      </p:sp>
      <p:sp>
        <p:nvSpPr>
          <p:cNvPr id="9219" name="Rectangle 3"/>
          <p:cNvSpPr>
            <a:spLocks noGrp="1" noChangeArrowheads="1"/>
          </p:cNvSpPr>
          <p:nvPr>
            <p:ph type="body" idx="1"/>
          </p:nvPr>
        </p:nvSpPr>
        <p:spPr bwMode="auto">
          <a:xfrm>
            <a:off x="1143000" y="990600"/>
            <a:ext cx="7848600" cy="3200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buFontTx/>
              <a:buNone/>
            </a:pPr>
            <a:r>
              <a:rPr lang="en-US" sz="3000" i="1" dirty="0" smtClean="0">
                <a:latin typeface="Tahoma" pitchFamily="34" charset="0"/>
                <a:cs typeface="Tahoma" pitchFamily="34" charset="0"/>
              </a:rPr>
              <a:t>	“</a:t>
            </a:r>
            <a:r>
              <a:rPr lang="en-US" sz="3000" i="1" dirty="0" smtClean="0">
                <a:latin typeface="Tahoma" pitchFamily="34" charset="0"/>
                <a:cs typeface="Tahoma" pitchFamily="34" charset="0"/>
              </a:rPr>
              <a:t>And no one puts new wine into old wineskins; or else the new wine will burst the wineskins and be spilled, and the wineskins will be ruined.  But new wine must be put into new wineskins, and both are preserved.”  </a:t>
            </a:r>
            <a:r>
              <a:rPr lang="en-US" sz="3000" dirty="0" smtClean="0">
                <a:latin typeface="Tahoma" pitchFamily="34" charset="0"/>
                <a:cs typeface="Tahoma" pitchFamily="34" charset="0"/>
              </a:rPr>
              <a:t>Luke 5:37-38</a:t>
            </a:r>
          </a:p>
          <a:p>
            <a:pPr eaLnBrk="1" hangingPunct="1">
              <a:buFontTx/>
              <a:buNone/>
            </a:pPr>
            <a:endParaRPr lang="en-US" sz="3000" dirty="0" smtClean="0">
              <a:latin typeface="Tahoma" pitchFamily="34" charset="0"/>
              <a:cs typeface="Tahoma" pitchFamily="34" charset="0"/>
            </a:endParaRPr>
          </a:p>
          <a:p>
            <a:pPr eaLnBrk="1" hangingPunct="1">
              <a:buFontTx/>
              <a:buNone/>
            </a:pPr>
            <a:endParaRPr lang="en-US" sz="3000" dirty="0" smtClean="0">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1219200" y="762000"/>
            <a:ext cx="7772400" cy="762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4000" b="1" dirty="0" smtClean="0">
                <a:solidFill>
                  <a:srgbClr val="C00000"/>
                </a:solidFill>
                <a:latin typeface="Tahoma" pitchFamily="34" charset="0"/>
                <a:cs typeface="Tahoma" pitchFamily="34" charset="0"/>
              </a:rPr>
              <a:t>A Change of Pace</a:t>
            </a:r>
            <a:endParaRPr lang="en-US" sz="4000" b="1" dirty="0" smtClean="0">
              <a:solidFill>
                <a:srgbClr val="C00000"/>
              </a:solidFill>
              <a:latin typeface="Tahoma" pitchFamily="34" charset="0"/>
              <a:cs typeface="Tahoma" pitchFamily="34" charset="0"/>
            </a:endParaRPr>
          </a:p>
        </p:txBody>
      </p:sp>
      <p:sp>
        <p:nvSpPr>
          <p:cNvPr id="12291" name="Rectangle 3"/>
          <p:cNvSpPr>
            <a:spLocks noGrp="1" noChangeArrowheads="1"/>
          </p:cNvSpPr>
          <p:nvPr>
            <p:ph type="body" idx="1"/>
          </p:nvPr>
        </p:nvSpPr>
        <p:spPr bwMode="auto">
          <a:xfrm>
            <a:off x="1219200" y="1905000"/>
            <a:ext cx="7772400" cy="4191000"/>
          </a:xfrm>
          <a:noFill/>
          <a:ln>
            <a:miter lim="800000"/>
            <a:headEnd/>
            <a:tailEnd/>
          </a:ln>
        </p:spPr>
        <p:txBody>
          <a:bodyPr vert="horz" wrap="square" lIns="91440" tIns="45720" rIns="91440" bIns="45720" numCol="1" anchor="t" anchorCtr="0" compatLnSpc="1">
            <a:prstTxWarp prst="textNoShape">
              <a:avLst/>
            </a:prstTxWarp>
          </a:bodyPr>
          <a:lstStyle/>
          <a:p>
            <a:pPr marL="514350" indent="-514350" eaLnBrk="1" hangingPunct="1">
              <a:buNone/>
            </a:pPr>
            <a:r>
              <a:rPr lang="en-US" sz="3000" dirty="0" smtClean="0">
                <a:latin typeface="Tahoma" pitchFamily="34" charset="0"/>
                <a:cs typeface="Tahoma" pitchFamily="34" charset="0"/>
              </a:rPr>
              <a:t>	</a:t>
            </a:r>
            <a:r>
              <a:rPr lang="en-US" sz="3000" i="1" dirty="0" smtClean="0">
                <a:latin typeface="Tahoma" pitchFamily="34" charset="0"/>
                <a:cs typeface="Tahoma" pitchFamily="34" charset="0"/>
              </a:rPr>
              <a:t>“</a:t>
            </a:r>
            <a:r>
              <a:rPr lang="en-US" sz="3000" i="1" dirty="0" smtClean="0">
                <a:latin typeface="Tahoma" pitchFamily="34" charset="0"/>
                <a:cs typeface="Tahoma" pitchFamily="34" charset="0"/>
              </a:rPr>
              <a:t>Remember the Sabbath day, to keep it holy.  Six days you shall labor and do all your work, but the seventh day is the Sabbath of the LORD your God. In it you shall do no work” </a:t>
            </a:r>
            <a:r>
              <a:rPr lang="en-US" sz="3000" dirty="0" smtClean="0">
                <a:latin typeface="Tahoma" pitchFamily="34" charset="0"/>
                <a:cs typeface="Tahoma" pitchFamily="34" charset="0"/>
              </a:rPr>
              <a:t> Exodus 20:8-10</a:t>
            </a:r>
          </a:p>
          <a:p>
            <a:pPr marL="514350" indent="-514350" eaLnBrk="1" hangingPunct="1">
              <a:buFontTx/>
              <a:buAutoNum type="arabicPeriod"/>
            </a:pPr>
            <a:endParaRPr lang="en-US" dirty="0" smtClean="0">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1219200" y="762000"/>
            <a:ext cx="7772400" cy="762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4000" b="1" dirty="0" smtClean="0">
                <a:solidFill>
                  <a:srgbClr val="C00000"/>
                </a:solidFill>
                <a:latin typeface="Tahoma" pitchFamily="34" charset="0"/>
                <a:cs typeface="Tahoma" pitchFamily="34" charset="0"/>
              </a:rPr>
              <a:t>A Change of Pace</a:t>
            </a:r>
            <a:endParaRPr lang="en-US" sz="4000" b="1" dirty="0" smtClean="0">
              <a:solidFill>
                <a:srgbClr val="C00000"/>
              </a:solidFill>
              <a:latin typeface="Tahoma" pitchFamily="34" charset="0"/>
              <a:cs typeface="Tahoma" pitchFamily="34" charset="0"/>
            </a:endParaRPr>
          </a:p>
        </p:txBody>
      </p:sp>
      <p:sp>
        <p:nvSpPr>
          <p:cNvPr id="12291" name="Rectangle 3"/>
          <p:cNvSpPr>
            <a:spLocks noGrp="1" noChangeArrowheads="1"/>
          </p:cNvSpPr>
          <p:nvPr>
            <p:ph type="body" idx="1"/>
          </p:nvPr>
        </p:nvSpPr>
        <p:spPr bwMode="auto">
          <a:xfrm>
            <a:off x="1219200" y="1905000"/>
            <a:ext cx="7772400" cy="4191000"/>
          </a:xfrm>
          <a:noFill/>
          <a:ln>
            <a:miter lim="800000"/>
            <a:headEnd/>
            <a:tailEnd/>
          </a:ln>
        </p:spPr>
        <p:txBody>
          <a:bodyPr vert="horz" wrap="square" lIns="91440" tIns="45720" rIns="91440" bIns="45720" numCol="1" anchor="t" anchorCtr="0" compatLnSpc="1">
            <a:prstTxWarp prst="textNoShape">
              <a:avLst/>
            </a:prstTxWarp>
          </a:bodyPr>
          <a:lstStyle/>
          <a:p>
            <a:pPr marL="514350" indent="-514350" eaLnBrk="1" hangingPunct="1">
              <a:buNone/>
            </a:pPr>
            <a:r>
              <a:rPr lang="en-US" sz="3000" dirty="0" smtClean="0">
                <a:latin typeface="Tahoma" pitchFamily="34" charset="0"/>
                <a:cs typeface="Tahoma" pitchFamily="34" charset="0"/>
              </a:rPr>
              <a:t>	</a:t>
            </a:r>
          </a:p>
          <a:p>
            <a:pPr marL="514350" indent="-514350" eaLnBrk="1" hangingPunct="1">
              <a:buNone/>
            </a:pPr>
            <a:r>
              <a:rPr lang="en-US" sz="3000" i="1" dirty="0" smtClean="0">
                <a:latin typeface="Tahoma" pitchFamily="34" charset="0"/>
                <a:cs typeface="Tahoma" pitchFamily="34" charset="0"/>
              </a:rPr>
              <a:t>	</a:t>
            </a:r>
            <a:r>
              <a:rPr lang="en-US" sz="3000" i="1" dirty="0" smtClean="0">
                <a:latin typeface="Tahoma" pitchFamily="34" charset="0"/>
                <a:cs typeface="Tahoma" pitchFamily="34" charset="0"/>
              </a:rPr>
              <a:t>“</a:t>
            </a:r>
            <a:r>
              <a:rPr lang="en-US" sz="3000" i="1" dirty="0" smtClean="0">
                <a:latin typeface="Tahoma" pitchFamily="34" charset="0"/>
                <a:cs typeface="Tahoma" pitchFamily="34" charset="0"/>
              </a:rPr>
              <a:t>And whatever you do, do it heartily, as to the Lord and not to men”  </a:t>
            </a:r>
            <a:r>
              <a:rPr lang="en-US" sz="3000" dirty="0" smtClean="0">
                <a:latin typeface="Tahoma" pitchFamily="34" charset="0"/>
                <a:cs typeface="Tahoma" pitchFamily="34" charset="0"/>
              </a:rPr>
              <a:t>Colossians 3:23</a:t>
            </a:r>
          </a:p>
          <a:p>
            <a:pPr marL="514350" indent="-514350" eaLnBrk="1" hangingPunct="1">
              <a:buFontTx/>
              <a:buAutoNum type="arabicPeriod"/>
            </a:pPr>
            <a:endParaRPr lang="en-US" dirty="0" smtClean="0">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1219200" y="762000"/>
            <a:ext cx="7772400" cy="762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4000" b="1" dirty="0" smtClean="0">
                <a:solidFill>
                  <a:srgbClr val="C00000"/>
                </a:solidFill>
                <a:latin typeface="Tahoma" pitchFamily="34" charset="0"/>
                <a:cs typeface="Tahoma" pitchFamily="34" charset="0"/>
              </a:rPr>
              <a:t>A Change of Pace</a:t>
            </a:r>
            <a:endParaRPr lang="en-US" sz="4000" b="1" dirty="0" smtClean="0">
              <a:solidFill>
                <a:srgbClr val="C00000"/>
              </a:solidFill>
              <a:latin typeface="Tahoma" pitchFamily="34" charset="0"/>
              <a:cs typeface="Tahoma" pitchFamily="34" charset="0"/>
            </a:endParaRPr>
          </a:p>
        </p:txBody>
      </p:sp>
      <p:sp>
        <p:nvSpPr>
          <p:cNvPr id="12291" name="Rectangle 3"/>
          <p:cNvSpPr>
            <a:spLocks noGrp="1" noChangeArrowheads="1"/>
          </p:cNvSpPr>
          <p:nvPr>
            <p:ph type="body" idx="1"/>
          </p:nvPr>
        </p:nvSpPr>
        <p:spPr bwMode="auto">
          <a:xfrm>
            <a:off x="1219200" y="1905000"/>
            <a:ext cx="7772400" cy="4191000"/>
          </a:xfrm>
          <a:noFill/>
          <a:ln>
            <a:miter lim="800000"/>
            <a:headEnd/>
            <a:tailEnd/>
          </a:ln>
        </p:spPr>
        <p:txBody>
          <a:bodyPr vert="horz" wrap="square" lIns="91440" tIns="45720" rIns="91440" bIns="45720" numCol="1" anchor="t" anchorCtr="0" compatLnSpc="1">
            <a:prstTxWarp prst="textNoShape">
              <a:avLst/>
            </a:prstTxWarp>
          </a:bodyPr>
          <a:lstStyle/>
          <a:p>
            <a:pPr marL="514350" indent="-514350" eaLnBrk="1" hangingPunct="1">
              <a:buNone/>
            </a:pPr>
            <a:r>
              <a:rPr lang="en-US" sz="3000" dirty="0" smtClean="0">
                <a:latin typeface="Tahoma" pitchFamily="34" charset="0"/>
                <a:cs typeface="Tahoma" pitchFamily="34" charset="0"/>
              </a:rPr>
              <a:t>	</a:t>
            </a:r>
          </a:p>
          <a:p>
            <a:pPr marL="514350" indent="-514350" eaLnBrk="1" hangingPunct="1">
              <a:buNone/>
            </a:pPr>
            <a:r>
              <a:rPr lang="en-US" sz="3000" i="1" dirty="0" smtClean="0">
                <a:latin typeface="Tahoma" pitchFamily="34" charset="0"/>
                <a:cs typeface="Tahoma" pitchFamily="34" charset="0"/>
              </a:rPr>
              <a:t>	“Be </a:t>
            </a:r>
            <a:r>
              <a:rPr lang="en-US" sz="3000" i="1" dirty="0" smtClean="0">
                <a:latin typeface="Tahoma" pitchFamily="34" charset="0"/>
                <a:cs typeface="Tahoma" pitchFamily="34" charset="0"/>
              </a:rPr>
              <a:t>still and know that I am God”  </a:t>
            </a:r>
            <a:r>
              <a:rPr lang="en-US" sz="3000" dirty="0" smtClean="0">
                <a:latin typeface="Tahoma" pitchFamily="34" charset="0"/>
                <a:cs typeface="Tahoma" pitchFamily="34" charset="0"/>
              </a:rPr>
              <a:t>Psalm 46:10</a:t>
            </a:r>
          </a:p>
          <a:p>
            <a:pPr marL="514350" indent="-514350" eaLnBrk="1" hangingPunct="1">
              <a:buFontTx/>
              <a:buAutoNum type="arabicPeriod"/>
            </a:pPr>
            <a:endParaRPr lang="en-US" dirty="0" smtClean="0">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1219200" y="762000"/>
            <a:ext cx="7772400" cy="762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400" b="1" dirty="0" smtClean="0">
                <a:solidFill>
                  <a:srgbClr val="C00000"/>
                </a:solidFill>
                <a:latin typeface="Tahoma" pitchFamily="34" charset="0"/>
                <a:cs typeface="Tahoma" pitchFamily="34" charset="0"/>
              </a:rPr>
              <a:t>Result of not slowing the pace?</a:t>
            </a:r>
            <a:endParaRPr lang="en-US" sz="3400" b="1" dirty="0" smtClean="0">
              <a:solidFill>
                <a:srgbClr val="C00000"/>
              </a:solidFill>
              <a:latin typeface="Tahoma" pitchFamily="34" charset="0"/>
              <a:cs typeface="Tahoma" pitchFamily="34" charset="0"/>
            </a:endParaRPr>
          </a:p>
        </p:txBody>
      </p:sp>
      <p:sp>
        <p:nvSpPr>
          <p:cNvPr id="13315" name="Rectangle 3"/>
          <p:cNvSpPr>
            <a:spLocks noGrp="1" noChangeArrowheads="1"/>
          </p:cNvSpPr>
          <p:nvPr>
            <p:ph type="body" idx="1"/>
          </p:nvPr>
        </p:nvSpPr>
        <p:spPr bwMode="auto">
          <a:xfrm>
            <a:off x="1219200" y="1905000"/>
            <a:ext cx="7772400" cy="4191000"/>
          </a:xfrm>
          <a:noFill/>
          <a:ln>
            <a:miter lim="800000"/>
            <a:headEnd/>
            <a:tailEnd/>
          </a:ln>
        </p:spPr>
        <p:txBody>
          <a:bodyPr vert="horz" wrap="square" lIns="91440" tIns="45720" rIns="91440" bIns="45720" numCol="1" anchor="t" anchorCtr="0" compatLnSpc="1">
            <a:prstTxWarp prst="textNoShape">
              <a:avLst/>
            </a:prstTxWarp>
          </a:bodyPr>
          <a:lstStyle/>
          <a:p>
            <a:pPr marL="514350" indent="-514350" eaLnBrk="1" hangingPunct="1">
              <a:buFontTx/>
              <a:buNone/>
            </a:pPr>
            <a:endParaRPr lang="en-US" dirty="0" smtClean="0">
              <a:latin typeface="Tahoma" pitchFamily="34" charset="0"/>
              <a:cs typeface="Tahoma" pitchFamily="34" charset="0"/>
            </a:endParaRPr>
          </a:p>
          <a:p>
            <a:pPr marL="514350" indent="-514350" eaLnBrk="1" hangingPunct="1">
              <a:buFontTx/>
              <a:buAutoNum type="arabicPeriod"/>
            </a:pPr>
            <a:endParaRPr lang="en-US" dirty="0" smtClean="0">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1219200" y="762000"/>
            <a:ext cx="7772400" cy="762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400" b="1" dirty="0" smtClean="0">
                <a:solidFill>
                  <a:srgbClr val="C00000"/>
                </a:solidFill>
                <a:latin typeface="Tahoma" pitchFamily="34" charset="0"/>
                <a:cs typeface="Tahoma" pitchFamily="34" charset="0"/>
              </a:rPr>
              <a:t>Result of not slowing the pace?</a:t>
            </a:r>
            <a:endParaRPr lang="en-US" sz="3400" b="1" dirty="0" smtClean="0">
              <a:solidFill>
                <a:srgbClr val="C00000"/>
              </a:solidFill>
              <a:latin typeface="Tahoma" pitchFamily="34" charset="0"/>
              <a:cs typeface="Tahoma" pitchFamily="34" charset="0"/>
            </a:endParaRPr>
          </a:p>
        </p:txBody>
      </p:sp>
      <p:sp>
        <p:nvSpPr>
          <p:cNvPr id="13315" name="Rectangle 3"/>
          <p:cNvSpPr>
            <a:spLocks noGrp="1" noChangeArrowheads="1"/>
          </p:cNvSpPr>
          <p:nvPr>
            <p:ph type="body" idx="1"/>
          </p:nvPr>
        </p:nvSpPr>
        <p:spPr bwMode="auto">
          <a:xfrm>
            <a:off x="1219200" y="1905000"/>
            <a:ext cx="7772400" cy="4191000"/>
          </a:xfrm>
          <a:noFill/>
          <a:ln>
            <a:miter lim="800000"/>
            <a:headEnd/>
            <a:tailEnd/>
          </a:ln>
        </p:spPr>
        <p:txBody>
          <a:bodyPr vert="horz" wrap="square" lIns="91440" tIns="45720" rIns="91440" bIns="45720" numCol="1" anchor="t" anchorCtr="0" compatLnSpc="1">
            <a:prstTxWarp prst="textNoShape">
              <a:avLst/>
            </a:prstTxWarp>
          </a:bodyPr>
          <a:lstStyle/>
          <a:p>
            <a:pPr marL="514350" indent="-514350" algn="ctr" eaLnBrk="1" hangingPunct="1">
              <a:buNone/>
            </a:pPr>
            <a:r>
              <a:rPr lang="en-US" b="1" u="sng" dirty="0" smtClean="0">
                <a:latin typeface="Tahoma" pitchFamily="34" charset="0"/>
                <a:cs typeface="Tahoma" pitchFamily="34" charset="0"/>
              </a:rPr>
              <a:t>I will miss divine appointments</a:t>
            </a:r>
            <a:endParaRPr lang="en-US" b="1" u="sng" dirty="0" smtClean="0">
              <a:latin typeface="Tahoma" pitchFamily="34" charset="0"/>
              <a:cs typeface="Tahoma" pitchFamily="34" charset="0"/>
            </a:endParaRPr>
          </a:p>
          <a:p>
            <a:pPr marL="514350" indent="-514350" eaLnBrk="1" hangingPunct="1">
              <a:buFontTx/>
              <a:buNone/>
            </a:pPr>
            <a:endParaRPr lang="en-US" dirty="0" smtClean="0">
              <a:latin typeface="Tahoma" pitchFamily="34" charset="0"/>
              <a:cs typeface="Tahoma" pitchFamily="34" charset="0"/>
            </a:endParaRPr>
          </a:p>
          <a:p>
            <a:pPr marL="514350" indent="-514350" eaLnBrk="1" hangingPunct="1">
              <a:buFontTx/>
              <a:buAutoNum type="arabicPeriod"/>
            </a:pPr>
            <a:endParaRPr lang="en-US" dirty="0" smtClean="0">
              <a:latin typeface="Tahoma" pitchFamily="34" charset="0"/>
              <a:cs typeface="Tahoma" pitchFamily="34" charset="0"/>
            </a:endParaRPr>
          </a:p>
        </p:txBody>
      </p:sp>
      <p:pic>
        <p:nvPicPr>
          <p:cNvPr id="3074" name="Picture 2"/>
          <p:cNvPicPr>
            <a:picLocks noChangeAspect="1" noChangeArrowheads="1"/>
          </p:cNvPicPr>
          <p:nvPr/>
        </p:nvPicPr>
        <p:blipFill>
          <a:blip r:embed="rId2" cstate="print"/>
          <a:srcRect/>
          <a:stretch>
            <a:fillRect/>
          </a:stretch>
        </p:blipFill>
        <p:spPr bwMode="auto">
          <a:xfrm>
            <a:off x="3124200" y="2895600"/>
            <a:ext cx="4114800"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1219200" y="762000"/>
            <a:ext cx="7772400" cy="762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4000" b="1" dirty="0" smtClean="0">
                <a:solidFill>
                  <a:srgbClr val="C00000"/>
                </a:solidFill>
                <a:latin typeface="Tahoma" pitchFamily="34" charset="0"/>
                <a:cs typeface="Tahoma" pitchFamily="34" charset="0"/>
              </a:rPr>
              <a:t>HURRY KILLS EVERYTHING!</a:t>
            </a:r>
            <a:endParaRPr lang="en-US" sz="4000" b="1" dirty="0" smtClean="0">
              <a:solidFill>
                <a:srgbClr val="C00000"/>
              </a:solidFill>
              <a:latin typeface="Tahoma" pitchFamily="34" charset="0"/>
              <a:cs typeface="Tahoma" pitchFamily="34" charset="0"/>
            </a:endParaRPr>
          </a:p>
        </p:txBody>
      </p:sp>
      <p:sp>
        <p:nvSpPr>
          <p:cNvPr id="13315" name="Rectangle 3"/>
          <p:cNvSpPr>
            <a:spLocks noGrp="1" noChangeArrowheads="1"/>
          </p:cNvSpPr>
          <p:nvPr>
            <p:ph type="body" idx="1"/>
          </p:nvPr>
        </p:nvSpPr>
        <p:spPr bwMode="auto">
          <a:xfrm>
            <a:off x="1219200" y="1905000"/>
            <a:ext cx="7772400" cy="4191000"/>
          </a:xfrm>
          <a:noFill/>
          <a:ln>
            <a:miter lim="800000"/>
            <a:headEnd/>
            <a:tailEnd/>
          </a:ln>
        </p:spPr>
        <p:txBody>
          <a:bodyPr vert="horz" wrap="square" lIns="91440" tIns="45720" rIns="91440" bIns="45720" numCol="1" anchor="t" anchorCtr="0" compatLnSpc="1">
            <a:prstTxWarp prst="textNoShape">
              <a:avLst/>
            </a:prstTxWarp>
          </a:bodyPr>
          <a:lstStyle/>
          <a:p>
            <a:pPr marL="514350" indent="-514350" eaLnBrk="1" hangingPunct="1">
              <a:buFontTx/>
              <a:buNone/>
            </a:pPr>
            <a:endParaRPr lang="en-US" dirty="0" smtClean="0">
              <a:latin typeface="Tahoma" pitchFamily="34" charset="0"/>
              <a:cs typeface="Tahoma" pitchFamily="34" charset="0"/>
            </a:endParaRPr>
          </a:p>
          <a:p>
            <a:pPr marL="514350" indent="-514350" eaLnBrk="1" hangingPunct="1">
              <a:buFontTx/>
              <a:buAutoNum type="arabicPeriod"/>
            </a:pPr>
            <a:endParaRPr lang="en-US" dirty="0" smtClean="0">
              <a:latin typeface="Tahoma" pitchFamily="34" charset="0"/>
              <a:cs typeface="Tahoma" pitchFamily="34" charset="0"/>
            </a:endParaRPr>
          </a:p>
        </p:txBody>
      </p:sp>
      <p:pic>
        <p:nvPicPr>
          <p:cNvPr id="4098" name="Picture 2"/>
          <p:cNvPicPr>
            <a:picLocks noChangeAspect="1" noChangeArrowheads="1"/>
          </p:cNvPicPr>
          <p:nvPr/>
        </p:nvPicPr>
        <p:blipFill>
          <a:blip r:embed="rId2" cstate="print"/>
          <a:srcRect/>
          <a:stretch>
            <a:fillRect/>
          </a:stretch>
        </p:blipFill>
        <p:spPr bwMode="auto">
          <a:xfrm>
            <a:off x="3124200" y="1905000"/>
            <a:ext cx="4010025" cy="43060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219200" y="762000"/>
            <a:ext cx="7772400" cy="762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en-US" sz="3600" b="1" dirty="0" smtClean="0">
              <a:solidFill>
                <a:srgbClr val="C00000"/>
              </a:solidFill>
              <a:latin typeface="Tahoma" pitchFamily="34" charset="0"/>
              <a:cs typeface="Tahoma" pitchFamily="34" charset="0"/>
            </a:endParaRPr>
          </a:p>
        </p:txBody>
      </p:sp>
      <p:sp>
        <p:nvSpPr>
          <p:cNvPr id="3075" name="Rectangle 3"/>
          <p:cNvSpPr>
            <a:spLocks noGrp="1" noChangeArrowheads="1"/>
          </p:cNvSpPr>
          <p:nvPr>
            <p:ph type="body" idx="1"/>
          </p:nvPr>
        </p:nvSpPr>
        <p:spPr bwMode="auto">
          <a:xfrm>
            <a:off x="1219200" y="1981200"/>
            <a:ext cx="7772400" cy="4114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en-US" smtClean="0">
              <a:latin typeface="Tahoma" pitchFamily="34" charset="0"/>
              <a:cs typeface="Tahoma" pitchFamily="34" charset="0"/>
            </a:endParaRPr>
          </a:p>
        </p:txBody>
      </p:sp>
      <p:pic>
        <p:nvPicPr>
          <p:cNvPr id="1028" name="Picture 4"/>
          <p:cNvPicPr>
            <a:picLocks noChangeAspect="1" noChangeArrowheads="1"/>
          </p:cNvPicPr>
          <p:nvPr/>
        </p:nvPicPr>
        <p:blipFill>
          <a:blip r:embed="rId2" cstate="print"/>
          <a:srcRect/>
          <a:stretch>
            <a:fillRect/>
          </a:stretch>
        </p:blipFill>
        <p:spPr bwMode="auto">
          <a:xfrm>
            <a:off x="0" y="0"/>
            <a:ext cx="9234012"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1219200" y="762000"/>
            <a:ext cx="7772400" cy="762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4000" b="1" dirty="0" smtClean="0">
                <a:solidFill>
                  <a:srgbClr val="C00000"/>
                </a:solidFill>
                <a:latin typeface="Tahoma" pitchFamily="34" charset="0"/>
                <a:cs typeface="Tahoma" pitchFamily="34" charset="0"/>
              </a:rPr>
              <a:t>HURRY KILLS EVERYTHING!</a:t>
            </a:r>
            <a:endParaRPr lang="en-US" sz="4000" b="1" dirty="0" smtClean="0">
              <a:solidFill>
                <a:srgbClr val="C00000"/>
              </a:solidFill>
              <a:latin typeface="Tahoma" pitchFamily="34" charset="0"/>
              <a:cs typeface="Tahoma" pitchFamily="34" charset="0"/>
            </a:endParaRPr>
          </a:p>
        </p:txBody>
      </p:sp>
      <p:sp>
        <p:nvSpPr>
          <p:cNvPr id="13315" name="Rectangle 3"/>
          <p:cNvSpPr>
            <a:spLocks noGrp="1" noChangeArrowheads="1"/>
          </p:cNvSpPr>
          <p:nvPr>
            <p:ph type="body" idx="1"/>
          </p:nvPr>
        </p:nvSpPr>
        <p:spPr bwMode="auto">
          <a:xfrm>
            <a:off x="1219200" y="1905000"/>
            <a:ext cx="7772400" cy="4191000"/>
          </a:xfrm>
          <a:noFill/>
          <a:ln>
            <a:miter lim="800000"/>
            <a:headEnd/>
            <a:tailEnd/>
          </a:ln>
        </p:spPr>
        <p:txBody>
          <a:bodyPr vert="horz" wrap="square" lIns="91440" tIns="45720" rIns="91440" bIns="45720" numCol="1" anchor="t" anchorCtr="0" compatLnSpc="1">
            <a:prstTxWarp prst="textNoShape">
              <a:avLst/>
            </a:prstTxWarp>
          </a:bodyPr>
          <a:lstStyle/>
          <a:p>
            <a:pPr marL="514350" indent="-514350" eaLnBrk="1" hangingPunct="1">
              <a:buFontTx/>
              <a:buNone/>
            </a:pPr>
            <a:r>
              <a:rPr lang="en-US" dirty="0" smtClean="0">
                <a:latin typeface="Tahoma" pitchFamily="34" charset="0"/>
                <a:cs typeface="Tahoma" pitchFamily="34" charset="0"/>
              </a:rPr>
              <a:t>	</a:t>
            </a:r>
            <a:r>
              <a:rPr lang="en-US" i="1" dirty="0" smtClean="0">
                <a:latin typeface="Tahoma" pitchFamily="34" charset="0"/>
                <a:cs typeface="Tahoma" pitchFamily="34" charset="0"/>
              </a:rPr>
              <a:t>“</a:t>
            </a:r>
            <a:r>
              <a:rPr lang="en-US" i="1" dirty="0" smtClean="0">
                <a:latin typeface="Tahoma" pitchFamily="34" charset="0"/>
                <a:cs typeface="Tahoma" pitchFamily="34" charset="0"/>
              </a:rPr>
              <a:t>And when he heard that it was Jesus of Nazareth, he began to cry out and say, “Jesus, Son of David, have mercy on me!”  Then many warned him to be quiet; but he cried out all the more, “Son of David, have mercy on me!”   </a:t>
            </a:r>
            <a:r>
              <a:rPr lang="en-US" i="1" u="sng" dirty="0" smtClean="0">
                <a:latin typeface="Tahoma" pitchFamily="34" charset="0"/>
                <a:cs typeface="Tahoma" pitchFamily="34" charset="0"/>
              </a:rPr>
              <a:t>So Jesus stood still </a:t>
            </a:r>
            <a:r>
              <a:rPr lang="en-US" i="1" dirty="0" smtClean="0">
                <a:latin typeface="Tahoma" pitchFamily="34" charset="0"/>
                <a:cs typeface="Tahoma" pitchFamily="34" charset="0"/>
              </a:rPr>
              <a:t>and commanded him to be called.”  </a:t>
            </a:r>
            <a:r>
              <a:rPr lang="en-US" dirty="0" smtClean="0">
                <a:latin typeface="Tahoma" pitchFamily="34" charset="0"/>
                <a:cs typeface="Tahoma" pitchFamily="34" charset="0"/>
              </a:rPr>
              <a:t>Mark 10:47-49</a:t>
            </a:r>
          </a:p>
          <a:p>
            <a:pPr marL="514350" indent="-514350" eaLnBrk="1" hangingPunct="1">
              <a:buFontTx/>
              <a:buNone/>
            </a:pPr>
            <a:endParaRPr lang="en-US" dirty="0" smtClean="0">
              <a:latin typeface="Tahoma" pitchFamily="34" charset="0"/>
              <a:cs typeface="Tahoma" pitchFamily="34" charset="0"/>
            </a:endParaRPr>
          </a:p>
          <a:p>
            <a:pPr marL="514350" indent="-514350" eaLnBrk="1" hangingPunct="1">
              <a:buFontTx/>
              <a:buAutoNum type="arabicPeriod"/>
            </a:pPr>
            <a:endParaRPr lang="en-US" dirty="0" smtClean="0">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1219200" y="762000"/>
            <a:ext cx="7772400" cy="762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4000" b="1" i="1" dirty="0" smtClean="0">
                <a:solidFill>
                  <a:srgbClr val="C00000"/>
                </a:solidFill>
                <a:latin typeface="Tahoma" pitchFamily="34" charset="0"/>
                <a:cs typeface="Tahoma" pitchFamily="34" charset="0"/>
              </a:rPr>
              <a:t>So are routines/habits bad?</a:t>
            </a:r>
            <a:endParaRPr lang="en-US" sz="4000" b="1" i="1" dirty="0" smtClean="0">
              <a:solidFill>
                <a:srgbClr val="C00000"/>
              </a:solidFill>
              <a:latin typeface="Tahoma" pitchFamily="34" charset="0"/>
              <a:cs typeface="Tahoma" pitchFamily="34" charset="0"/>
            </a:endParaRPr>
          </a:p>
        </p:txBody>
      </p:sp>
      <p:sp>
        <p:nvSpPr>
          <p:cNvPr id="14339" name="Rectangle 3"/>
          <p:cNvSpPr>
            <a:spLocks noGrp="1" noChangeArrowheads="1"/>
          </p:cNvSpPr>
          <p:nvPr>
            <p:ph type="body" idx="1"/>
          </p:nvPr>
        </p:nvSpPr>
        <p:spPr bwMode="auto">
          <a:xfrm>
            <a:off x="1219200" y="1905000"/>
            <a:ext cx="7772400" cy="4191000"/>
          </a:xfrm>
          <a:noFill/>
          <a:ln>
            <a:miter lim="800000"/>
            <a:headEnd/>
            <a:tailEnd/>
          </a:ln>
        </p:spPr>
        <p:txBody>
          <a:bodyPr vert="horz" wrap="square" lIns="91440" tIns="45720" rIns="91440" bIns="45720" numCol="1" anchor="t" anchorCtr="0" compatLnSpc="1">
            <a:prstTxWarp prst="textNoShape">
              <a:avLst/>
            </a:prstTxWarp>
          </a:bodyPr>
          <a:lstStyle/>
          <a:p>
            <a:pPr marL="514350" indent="-514350" eaLnBrk="1" hangingPunct="1">
              <a:buFontTx/>
              <a:buNone/>
            </a:pPr>
            <a:endParaRPr lang="en-US" dirty="0" smtClean="0">
              <a:latin typeface="Tahoma" pitchFamily="34" charset="0"/>
              <a:cs typeface="Tahoma" pitchFamily="34" charset="0"/>
            </a:endParaRPr>
          </a:p>
          <a:p>
            <a:pPr marL="514350" indent="-514350" eaLnBrk="1" hangingPunct="1">
              <a:buFontTx/>
              <a:buNone/>
            </a:pPr>
            <a:endParaRPr lang="en-US" dirty="0" smtClean="0">
              <a:latin typeface="Tahoma" pitchFamily="34" charset="0"/>
              <a:cs typeface="Tahoma" pitchFamily="34" charset="0"/>
            </a:endParaRPr>
          </a:p>
          <a:p>
            <a:pPr marL="514350" indent="-514350" eaLnBrk="1" hangingPunct="1">
              <a:buFontTx/>
              <a:buAutoNum type="arabicPeriod"/>
            </a:pPr>
            <a:endParaRPr lang="en-US" dirty="0" smtClean="0">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1219200" y="762000"/>
            <a:ext cx="7772400" cy="762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4000" b="1" i="1" dirty="0" smtClean="0">
                <a:solidFill>
                  <a:srgbClr val="C00000"/>
                </a:solidFill>
                <a:latin typeface="Tahoma" pitchFamily="34" charset="0"/>
                <a:cs typeface="Tahoma" pitchFamily="34" charset="0"/>
              </a:rPr>
              <a:t>So are routines/habits bad?</a:t>
            </a:r>
            <a:endParaRPr lang="en-US" sz="4000" b="1" i="1" dirty="0" smtClean="0">
              <a:solidFill>
                <a:srgbClr val="C00000"/>
              </a:solidFill>
              <a:latin typeface="Tahoma" pitchFamily="34" charset="0"/>
              <a:cs typeface="Tahoma" pitchFamily="34" charset="0"/>
            </a:endParaRPr>
          </a:p>
        </p:txBody>
      </p:sp>
      <p:sp>
        <p:nvSpPr>
          <p:cNvPr id="14339" name="Rectangle 3"/>
          <p:cNvSpPr>
            <a:spLocks noGrp="1" noChangeArrowheads="1"/>
          </p:cNvSpPr>
          <p:nvPr>
            <p:ph type="body" idx="1"/>
          </p:nvPr>
        </p:nvSpPr>
        <p:spPr bwMode="auto">
          <a:xfrm>
            <a:off x="1219200" y="2133600"/>
            <a:ext cx="7772400" cy="3962400"/>
          </a:xfrm>
          <a:noFill/>
          <a:ln>
            <a:miter lim="800000"/>
            <a:headEnd/>
            <a:tailEnd/>
          </a:ln>
        </p:spPr>
        <p:txBody>
          <a:bodyPr vert="horz" wrap="square" lIns="91440" tIns="45720" rIns="91440" bIns="45720" numCol="1" anchor="t" anchorCtr="0" compatLnSpc="1">
            <a:prstTxWarp prst="textNoShape">
              <a:avLst/>
            </a:prstTxWarp>
          </a:bodyPr>
          <a:lstStyle/>
          <a:p>
            <a:pPr marL="514350" indent="-514350" algn="ctr" eaLnBrk="1" hangingPunct="1">
              <a:buFontTx/>
              <a:buNone/>
            </a:pPr>
            <a:r>
              <a:rPr lang="en-US" b="1" dirty="0" smtClean="0">
                <a:latin typeface="Tahoma" pitchFamily="34" charset="0"/>
                <a:cs typeface="Tahoma" pitchFamily="34" charset="0"/>
              </a:rPr>
              <a:t>Good </a:t>
            </a:r>
            <a:r>
              <a:rPr lang="en-US" b="1" dirty="0" smtClean="0">
                <a:latin typeface="Tahoma" pitchFamily="34" charset="0"/>
                <a:cs typeface="Tahoma" pitchFamily="34" charset="0"/>
              </a:rPr>
              <a:t>routines become bad routines if we don’t </a:t>
            </a:r>
            <a:r>
              <a:rPr lang="en-US" b="1" u="sng" dirty="0" smtClean="0">
                <a:latin typeface="Tahoma" pitchFamily="34" charset="0"/>
                <a:cs typeface="Tahoma" pitchFamily="34" charset="0"/>
              </a:rPr>
              <a:t>change the </a:t>
            </a:r>
            <a:r>
              <a:rPr lang="en-US" b="1" u="sng" dirty="0" smtClean="0">
                <a:latin typeface="Tahoma" pitchFamily="34" charset="0"/>
                <a:cs typeface="Tahoma" pitchFamily="34" charset="0"/>
              </a:rPr>
              <a:t>routine</a:t>
            </a:r>
          </a:p>
          <a:p>
            <a:pPr marL="514350" indent="-514350" algn="ctr" eaLnBrk="1" hangingPunct="1">
              <a:buFontTx/>
              <a:buNone/>
            </a:pPr>
            <a:endParaRPr lang="en-US" b="1" u="sng" dirty="0" smtClean="0">
              <a:latin typeface="Tahoma" pitchFamily="34" charset="0"/>
              <a:cs typeface="Tahoma" pitchFamily="34" charset="0"/>
            </a:endParaRPr>
          </a:p>
          <a:p>
            <a:pPr marL="514350" indent="-514350" algn="ctr" eaLnBrk="1" hangingPunct="1">
              <a:buFontTx/>
              <a:buNone/>
            </a:pPr>
            <a:endParaRPr lang="en-US" dirty="0" smtClean="0">
              <a:latin typeface="Tahoma" pitchFamily="34" charset="0"/>
              <a:cs typeface="Tahoma" pitchFamily="34" charset="0"/>
            </a:endParaRPr>
          </a:p>
          <a:p>
            <a:pPr marL="514350" indent="-514350" eaLnBrk="1" hangingPunct="1">
              <a:buFontTx/>
              <a:buNone/>
            </a:pPr>
            <a:endParaRPr lang="en-US" dirty="0" smtClean="0">
              <a:latin typeface="Tahoma" pitchFamily="34" charset="0"/>
              <a:cs typeface="Tahoma" pitchFamily="34" charset="0"/>
            </a:endParaRPr>
          </a:p>
          <a:p>
            <a:pPr marL="514350" indent="-514350" eaLnBrk="1" hangingPunct="1">
              <a:buFontTx/>
              <a:buAutoNum type="arabicPeriod"/>
            </a:pPr>
            <a:endParaRPr lang="en-US" dirty="0" smtClean="0">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1219200" y="762000"/>
            <a:ext cx="7772400" cy="762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4000" b="1" i="1" dirty="0" smtClean="0">
                <a:solidFill>
                  <a:srgbClr val="C00000"/>
                </a:solidFill>
                <a:latin typeface="Tahoma" pitchFamily="34" charset="0"/>
                <a:cs typeface="Tahoma" pitchFamily="34" charset="0"/>
              </a:rPr>
              <a:t>So are routines/habits bad?</a:t>
            </a:r>
            <a:endParaRPr lang="en-US" sz="4000" b="1" i="1" dirty="0" smtClean="0">
              <a:solidFill>
                <a:srgbClr val="C00000"/>
              </a:solidFill>
              <a:latin typeface="Tahoma" pitchFamily="34" charset="0"/>
              <a:cs typeface="Tahoma" pitchFamily="34" charset="0"/>
            </a:endParaRPr>
          </a:p>
        </p:txBody>
      </p:sp>
      <p:sp>
        <p:nvSpPr>
          <p:cNvPr id="14339" name="Rectangle 3"/>
          <p:cNvSpPr>
            <a:spLocks noGrp="1" noChangeArrowheads="1"/>
          </p:cNvSpPr>
          <p:nvPr>
            <p:ph type="body" idx="1"/>
          </p:nvPr>
        </p:nvSpPr>
        <p:spPr bwMode="auto">
          <a:xfrm>
            <a:off x="1219200" y="2133600"/>
            <a:ext cx="7772400" cy="3962400"/>
          </a:xfrm>
          <a:noFill/>
          <a:ln>
            <a:miter lim="800000"/>
            <a:headEnd/>
            <a:tailEnd/>
          </a:ln>
        </p:spPr>
        <p:txBody>
          <a:bodyPr vert="horz" wrap="square" lIns="91440" tIns="45720" rIns="91440" bIns="45720" numCol="1" anchor="t" anchorCtr="0" compatLnSpc="1">
            <a:prstTxWarp prst="textNoShape">
              <a:avLst/>
            </a:prstTxWarp>
          </a:bodyPr>
          <a:lstStyle/>
          <a:p>
            <a:pPr marL="514350" indent="-514350" algn="ctr" eaLnBrk="1" hangingPunct="1">
              <a:buFontTx/>
              <a:buNone/>
            </a:pPr>
            <a:r>
              <a:rPr lang="en-US" b="1" dirty="0" smtClean="0">
                <a:latin typeface="Tahoma" pitchFamily="34" charset="0"/>
                <a:cs typeface="Tahoma" pitchFamily="34" charset="0"/>
              </a:rPr>
              <a:t>Good routines become bad routines if we don’t </a:t>
            </a:r>
            <a:r>
              <a:rPr lang="en-US" b="1" u="sng" dirty="0" smtClean="0">
                <a:latin typeface="Tahoma" pitchFamily="34" charset="0"/>
                <a:cs typeface="Tahoma" pitchFamily="34" charset="0"/>
              </a:rPr>
              <a:t>change the routine</a:t>
            </a:r>
          </a:p>
          <a:p>
            <a:pPr marL="514350" indent="-514350" algn="ctr" eaLnBrk="1" hangingPunct="1">
              <a:buFontTx/>
              <a:buNone/>
            </a:pPr>
            <a:endParaRPr lang="en-US" b="1" u="sng" dirty="0" smtClean="0">
              <a:latin typeface="Tahoma" pitchFamily="34" charset="0"/>
              <a:cs typeface="Tahoma" pitchFamily="34" charset="0"/>
            </a:endParaRPr>
          </a:p>
          <a:p>
            <a:pPr marL="514350" indent="-514350" eaLnBrk="1" hangingPunct="1">
              <a:buFontTx/>
              <a:buNone/>
            </a:pPr>
            <a:r>
              <a:rPr lang="en-US" dirty="0" smtClean="0">
                <a:latin typeface="Tahoma" pitchFamily="34" charset="0"/>
                <a:cs typeface="Tahoma" pitchFamily="34" charset="0"/>
              </a:rPr>
              <a:t>	</a:t>
            </a:r>
            <a:r>
              <a:rPr lang="en-US" i="1" dirty="0" smtClean="0">
                <a:latin typeface="Tahoma" pitchFamily="34" charset="0"/>
                <a:cs typeface="Tahoma" pitchFamily="34" charset="0"/>
              </a:rPr>
              <a:t>“</a:t>
            </a:r>
            <a:r>
              <a:rPr lang="en-US" i="1" dirty="0" smtClean="0">
                <a:latin typeface="Tahoma" pitchFamily="34" charset="0"/>
                <a:cs typeface="Tahoma" pitchFamily="34" charset="0"/>
              </a:rPr>
              <a:t>Inasmuch as these people draw near with their mouths and honor Me with their lips, but have removed their hearts far from Me” </a:t>
            </a:r>
            <a:r>
              <a:rPr lang="en-US" dirty="0" smtClean="0">
                <a:latin typeface="Tahoma" pitchFamily="34" charset="0"/>
                <a:cs typeface="Tahoma" pitchFamily="34" charset="0"/>
              </a:rPr>
              <a:t> Isaiah 29:13</a:t>
            </a:r>
          </a:p>
          <a:p>
            <a:pPr marL="514350" indent="-514350" algn="ctr" eaLnBrk="1" hangingPunct="1">
              <a:buFontTx/>
              <a:buNone/>
            </a:pPr>
            <a:endParaRPr lang="en-US" dirty="0" smtClean="0">
              <a:latin typeface="Tahoma" pitchFamily="34" charset="0"/>
              <a:cs typeface="Tahoma" pitchFamily="34" charset="0"/>
            </a:endParaRPr>
          </a:p>
          <a:p>
            <a:pPr marL="514350" indent="-514350" eaLnBrk="1" hangingPunct="1">
              <a:buFontTx/>
              <a:buNone/>
            </a:pPr>
            <a:endParaRPr lang="en-US" dirty="0" smtClean="0">
              <a:latin typeface="Tahoma" pitchFamily="34" charset="0"/>
              <a:cs typeface="Tahoma" pitchFamily="34" charset="0"/>
            </a:endParaRPr>
          </a:p>
          <a:p>
            <a:pPr marL="514350" indent="-514350" eaLnBrk="1" hangingPunct="1">
              <a:buFontTx/>
              <a:buAutoNum type="arabicPeriod"/>
            </a:pPr>
            <a:endParaRPr lang="en-US" dirty="0" smtClean="0">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1219200" y="609600"/>
            <a:ext cx="7772400" cy="914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4000" b="1" dirty="0" smtClean="0">
                <a:solidFill>
                  <a:srgbClr val="C00000"/>
                </a:solidFill>
                <a:latin typeface="Tahoma" pitchFamily="34" charset="0"/>
                <a:cs typeface="Tahoma" pitchFamily="34" charset="0"/>
              </a:rPr>
              <a:t>Exodus 4:2-3</a:t>
            </a:r>
            <a:endParaRPr lang="en-US" sz="4000" b="1" dirty="0" smtClean="0">
              <a:solidFill>
                <a:srgbClr val="C00000"/>
              </a:solidFill>
              <a:latin typeface="Tahoma" pitchFamily="34" charset="0"/>
              <a:cs typeface="Tahoma" pitchFamily="34" charset="0"/>
            </a:endParaRPr>
          </a:p>
        </p:txBody>
      </p:sp>
      <p:sp>
        <p:nvSpPr>
          <p:cNvPr id="16387" name="Rectangle 3"/>
          <p:cNvSpPr>
            <a:spLocks noGrp="1" noChangeArrowheads="1"/>
          </p:cNvSpPr>
          <p:nvPr>
            <p:ph type="body" idx="1"/>
          </p:nvPr>
        </p:nvSpPr>
        <p:spPr bwMode="auto">
          <a:xfrm>
            <a:off x="1143000" y="1752600"/>
            <a:ext cx="7848600" cy="4343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buFontTx/>
              <a:buNone/>
            </a:pPr>
            <a:r>
              <a:rPr lang="en-US" sz="3000" i="1" dirty="0" smtClean="0">
                <a:latin typeface="Tahoma" pitchFamily="34" charset="0"/>
                <a:cs typeface="Tahoma" pitchFamily="34" charset="0"/>
              </a:rPr>
              <a:t>	“So </a:t>
            </a:r>
            <a:r>
              <a:rPr lang="en-US" sz="3000" i="1" dirty="0" smtClean="0">
                <a:latin typeface="Tahoma" pitchFamily="34" charset="0"/>
                <a:cs typeface="Tahoma" pitchFamily="34" charset="0"/>
              </a:rPr>
              <a:t>the LORD said to him, “What is that in your hand?” </a:t>
            </a:r>
            <a:r>
              <a:rPr lang="en-US" sz="3000" i="1" dirty="0" smtClean="0">
                <a:latin typeface="Tahoma" pitchFamily="34" charset="0"/>
                <a:cs typeface="Tahoma" pitchFamily="34" charset="0"/>
              </a:rPr>
              <a:t>  He </a:t>
            </a:r>
            <a:r>
              <a:rPr lang="en-US" sz="3000" i="1" dirty="0" smtClean="0">
                <a:latin typeface="Tahoma" pitchFamily="34" charset="0"/>
                <a:cs typeface="Tahoma" pitchFamily="34" charset="0"/>
              </a:rPr>
              <a:t>said, “A rod.” </a:t>
            </a:r>
            <a:r>
              <a:rPr lang="en-US" sz="3000" i="1" dirty="0" smtClean="0">
                <a:latin typeface="Tahoma" pitchFamily="34" charset="0"/>
                <a:cs typeface="Tahoma" pitchFamily="34" charset="0"/>
              </a:rPr>
              <a:t> And </a:t>
            </a:r>
            <a:r>
              <a:rPr lang="en-US" sz="3000" i="1" dirty="0" smtClean="0">
                <a:latin typeface="Tahoma" pitchFamily="34" charset="0"/>
                <a:cs typeface="Tahoma" pitchFamily="34" charset="0"/>
              </a:rPr>
              <a:t>He said, “Cast it on the ground.” So he cast it on the ground, and it became a serpent; and Moses fled from it</a:t>
            </a:r>
            <a:r>
              <a:rPr lang="en-US" sz="3000" i="1" dirty="0" smtClean="0">
                <a:latin typeface="Tahoma" pitchFamily="34" charset="0"/>
                <a:cs typeface="Tahoma" pitchFamily="34" charset="0"/>
              </a:rPr>
              <a:t>.”  </a:t>
            </a:r>
            <a:endParaRPr lang="en-US" sz="3000" i="1" dirty="0" smtClean="0">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1219200" y="609600"/>
            <a:ext cx="7772400" cy="914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4000" b="1" dirty="0" smtClean="0">
                <a:solidFill>
                  <a:srgbClr val="C00000"/>
                </a:solidFill>
                <a:latin typeface="Tahoma" pitchFamily="34" charset="0"/>
                <a:cs typeface="Tahoma" pitchFamily="34" charset="0"/>
              </a:rPr>
              <a:t>What is God calling </a:t>
            </a:r>
            <a:br>
              <a:rPr lang="en-US" sz="4000" b="1" dirty="0" smtClean="0">
                <a:solidFill>
                  <a:srgbClr val="C00000"/>
                </a:solidFill>
                <a:latin typeface="Tahoma" pitchFamily="34" charset="0"/>
                <a:cs typeface="Tahoma" pitchFamily="34" charset="0"/>
              </a:rPr>
            </a:br>
            <a:r>
              <a:rPr lang="en-US" sz="4000" b="1" dirty="0" smtClean="0">
                <a:solidFill>
                  <a:srgbClr val="C00000"/>
                </a:solidFill>
                <a:latin typeface="Tahoma" pitchFamily="34" charset="0"/>
                <a:cs typeface="Tahoma" pitchFamily="34" charset="0"/>
              </a:rPr>
              <a:t>you to throw down?</a:t>
            </a:r>
            <a:endParaRPr lang="en-US" sz="4000" b="1" dirty="0" smtClean="0">
              <a:solidFill>
                <a:srgbClr val="C00000"/>
              </a:solidFill>
              <a:latin typeface="Tahoma" pitchFamily="34" charset="0"/>
              <a:cs typeface="Tahoma" pitchFamily="34" charset="0"/>
            </a:endParaRPr>
          </a:p>
        </p:txBody>
      </p:sp>
      <p:sp>
        <p:nvSpPr>
          <p:cNvPr id="17411" name="Rectangle 3"/>
          <p:cNvSpPr>
            <a:spLocks noGrp="1" noChangeArrowheads="1"/>
          </p:cNvSpPr>
          <p:nvPr>
            <p:ph type="body" idx="1"/>
          </p:nvPr>
        </p:nvSpPr>
        <p:spPr bwMode="auto">
          <a:xfrm>
            <a:off x="1143000" y="1752600"/>
            <a:ext cx="7848600" cy="4343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buFontTx/>
              <a:buNone/>
            </a:pPr>
            <a:r>
              <a:rPr lang="en-US" sz="3000" dirty="0" smtClean="0">
                <a:latin typeface="Tahoma" pitchFamily="34" charset="0"/>
                <a:cs typeface="Tahoma" pitchFamily="34" charset="0"/>
              </a:rPr>
              <a:t>	</a:t>
            </a:r>
          </a:p>
        </p:txBody>
      </p:sp>
      <p:pic>
        <p:nvPicPr>
          <p:cNvPr id="5122" name="Picture 2"/>
          <p:cNvPicPr>
            <a:picLocks noChangeAspect="1" noChangeArrowheads="1"/>
          </p:cNvPicPr>
          <p:nvPr/>
        </p:nvPicPr>
        <p:blipFill>
          <a:blip r:embed="rId2" cstate="print"/>
          <a:srcRect/>
          <a:stretch>
            <a:fillRect/>
          </a:stretch>
        </p:blipFill>
        <p:spPr bwMode="auto">
          <a:xfrm>
            <a:off x="4419600" y="2362200"/>
            <a:ext cx="918895"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1219200" y="609600"/>
            <a:ext cx="7772400" cy="914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4000" b="1" dirty="0" smtClean="0">
                <a:solidFill>
                  <a:srgbClr val="C00000"/>
                </a:solidFill>
                <a:latin typeface="Tahoma" pitchFamily="34" charset="0"/>
                <a:cs typeface="Tahoma" pitchFamily="34" charset="0"/>
              </a:rPr>
              <a:t>What is God calling </a:t>
            </a:r>
            <a:br>
              <a:rPr lang="en-US" sz="4000" b="1" dirty="0" smtClean="0">
                <a:solidFill>
                  <a:srgbClr val="C00000"/>
                </a:solidFill>
                <a:latin typeface="Tahoma" pitchFamily="34" charset="0"/>
                <a:cs typeface="Tahoma" pitchFamily="34" charset="0"/>
              </a:rPr>
            </a:br>
            <a:r>
              <a:rPr lang="en-US" sz="4000" b="1" dirty="0" smtClean="0">
                <a:solidFill>
                  <a:srgbClr val="C00000"/>
                </a:solidFill>
                <a:latin typeface="Tahoma" pitchFamily="34" charset="0"/>
                <a:cs typeface="Tahoma" pitchFamily="34" charset="0"/>
              </a:rPr>
              <a:t>you to throw down?</a:t>
            </a:r>
            <a:endParaRPr lang="en-US" sz="4000" b="1" dirty="0" smtClean="0">
              <a:solidFill>
                <a:srgbClr val="C00000"/>
              </a:solidFill>
              <a:latin typeface="Tahoma" pitchFamily="34" charset="0"/>
              <a:cs typeface="Tahoma" pitchFamily="34" charset="0"/>
            </a:endParaRPr>
          </a:p>
        </p:txBody>
      </p:sp>
      <p:sp>
        <p:nvSpPr>
          <p:cNvPr id="17411" name="Rectangle 3"/>
          <p:cNvSpPr>
            <a:spLocks noGrp="1" noChangeArrowheads="1"/>
          </p:cNvSpPr>
          <p:nvPr>
            <p:ph type="body" idx="1"/>
          </p:nvPr>
        </p:nvSpPr>
        <p:spPr bwMode="auto">
          <a:xfrm>
            <a:off x="1143000" y="2286000"/>
            <a:ext cx="7848600" cy="3810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buFontTx/>
              <a:buNone/>
            </a:pPr>
            <a:r>
              <a:rPr lang="en-US" sz="3000" dirty="0" smtClean="0">
                <a:latin typeface="Tahoma" pitchFamily="34" charset="0"/>
                <a:cs typeface="Tahoma" pitchFamily="34" charset="0"/>
              </a:rPr>
              <a:t>	</a:t>
            </a:r>
          </a:p>
          <a:p>
            <a:pPr eaLnBrk="1" hangingPunct="1">
              <a:buFontTx/>
              <a:buNone/>
            </a:pPr>
            <a:r>
              <a:rPr lang="en-US" sz="3000" dirty="0" smtClean="0">
                <a:latin typeface="Tahoma" pitchFamily="34" charset="0"/>
                <a:cs typeface="Tahoma" pitchFamily="34" charset="0"/>
              </a:rPr>
              <a:t>	</a:t>
            </a:r>
            <a:r>
              <a:rPr lang="en-US" sz="3000" i="1" dirty="0" smtClean="0">
                <a:latin typeface="Tahoma" pitchFamily="34" charset="0"/>
                <a:cs typeface="Tahoma" pitchFamily="34" charset="0"/>
              </a:rPr>
              <a:t>“</a:t>
            </a:r>
            <a:r>
              <a:rPr lang="en-US" sz="3000" i="1" dirty="0" smtClean="0">
                <a:latin typeface="Tahoma" pitchFamily="34" charset="0"/>
                <a:cs typeface="Tahoma" pitchFamily="34" charset="0"/>
              </a:rPr>
              <a:t>But lift up your rod, and stretch out your hand over the sea and divide it. And the children of Israel shall go on dry ground through the midst of the sea.”</a:t>
            </a:r>
            <a:r>
              <a:rPr lang="en-US" sz="3000" dirty="0" smtClean="0">
                <a:latin typeface="Tahoma" pitchFamily="34" charset="0"/>
                <a:cs typeface="Tahoma" pitchFamily="34" charset="0"/>
              </a:rPr>
              <a:t>  Exodus 14:16</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219200" y="609600"/>
            <a:ext cx="7772400" cy="762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600" b="1" dirty="0" smtClean="0">
                <a:solidFill>
                  <a:srgbClr val="C00000"/>
                </a:solidFill>
                <a:latin typeface="Tahoma" pitchFamily="34" charset="0"/>
                <a:cs typeface="Tahoma" pitchFamily="34" charset="0"/>
              </a:rPr>
              <a:t>The more something is </a:t>
            </a:r>
            <a:r>
              <a:rPr lang="en-US" sz="3600" b="1" u="sng" dirty="0" smtClean="0">
                <a:solidFill>
                  <a:srgbClr val="C00000"/>
                </a:solidFill>
                <a:latin typeface="Tahoma" pitchFamily="34" charset="0"/>
                <a:cs typeface="Tahoma" pitchFamily="34" charset="0"/>
              </a:rPr>
              <a:t>constant</a:t>
            </a:r>
            <a:r>
              <a:rPr lang="en-US" sz="3600" b="1" dirty="0" smtClean="0">
                <a:solidFill>
                  <a:srgbClr val="C00000"/>
                </a:solidFill>
                <a:latin typeface="Tahoma" pitchFamily="34" charset="0"/>
                <a:cs typeface="Tahoma" pitchFamily="34" charset="0"/>
              </a:rPr>
              <a:t>;</a:t>
            </a:r>
            <a:br>
              <a:rPr lang="en-US" sz="3600" b="1" dirty="0" smtClean="0">
                <a:solidFill>
                  <a:srgbClr val="C00000"/>
                </a:solidFill>
                <a:latin typeface="Tahoma" pitchFamily="34" charset="0"/>
                <a:cs typeface="Tahoma" pitchFamily="34" charset="0"/>
              </a:rPr>
            </a:br>
            <a:r>
              <a:rPr lang="en-US" sz="3600" b="1" dirty="0" smtClean="0">
                <a:solidFill>
                  <a:srgbClr val="C00000"/>
                </a:solidFill>
                <a:latin typeface="Tahoma" pitchFamily="34" charset="0"/>
                <a:cs typeface="Tahoma" pitchFamily="34" charset="0"/>
              </a:rPr>
              <a:t>the more we take it for </a:t>
            </a:r>
            <a:r>
              <a:rPr lang="en-US" sz="3600" b="1" u="sng" dirty="0" smtClean="0">
                <a:solidFill>
                  <a:srgbClr val="C00000"/>
                </a:solidFill>
                <a:latin typeface="Tahoma" pitchFamily="34" charset="0"/>
                <a:cs typeface="Tahoma" pitchFamily="34" charset="0"/>
              </a:rPr>
              <a:t>granted</a:t>
            </a:r>
            <a:endParaRPr lang="en-US" sz="3600" b="1" u="sng" dirty="0" smtClean="0">
              <a:solidFill>
                <a:srgbClr val="C00000"/>
              </a:solidFill>
              <a:latin typeface="Tahoma" pitchFamily="34" charset="0"/>
              <a:cs typeface="Tahoma" pitchFamily="34" charset="0"/>
            </a:endParaRPr>
          </a:p>
        </p:txBody>
      </p:sp>
      <p:sp>
        <p:nvSpPr>
          <p:cNvPr id="4099" name="Rectangle 3"/>
          <p:cNvSpPr>
            <a:spLocks noGrp="1" noChangeArrowheads="1"/>
          </p:cNvSpPr>
          <p:nvPr>
            <p:ph type="body" idx="1"/>
          </p:nvPr>
        </p:nvSpPr>
        <p:spPr bwMode="auto">
          <a:xfrm>
            <a:off x="1219200" y="3124200"/>
            <a:ext cx="7772400" cy="2971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en-US" smtClean="0">
              <a:latin typeface="Tahoma" pitchFamily="34" charset="0"/>
              <a:cs typeface="Tahoma" pitchFamily="34" charset="0"/>
            </a:endParaRPr>
          </a:p>
        </p:txBody>
      </p:sp>
      <p:pic>
        <p:nvPicPr>
          <p:cNvPr id="5" name="Picture 4" descr="sunrise.jpg"/>
          <p:cNvPicPr>
            <a:picLocks noChangeAspect="1"/>
          </p:cNvPicPr>
          <p:nvPr/>
        </p:nvPicPr>
        <p:blipFill>
          <a:blip r:embed="rId2" cstate="print"/>
          <a:stretch>
            <a:fillRect/>
          </a:stretch>
        </p:blipFill>
        <p:spPr>
          <a:xfrm>
            <a:off x="2211288" y="2057400"/>
            <a:ext cx="6094512" cy="45720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219200" y="609600"/>
            <a:ext cx="7772400" cy="762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600" b="1" dirty="0" smtClean="0">
                <a:solidFill>
                  <a:srgbClr val="C00000"/>
                </a:solidFill>
                <a:latin typeface="Tahoma" pitchFamily="34" charset="0"/>
                <a:cs typeface="Tahoma" pitchFamily="34" charset="0"/>
              </a:rPr>
              <a:t>The more something is </a:t>
            </a:r>
            <a:r>
              <a:rPr lang="en-US" sz="3600" b="1" u="sng" dirty="0" smtClean="0">
                <a:solidFill>
                  <a:srgbClr val="C00000"/>
                </a:solidFill>
                <a:latin typeface="Tahoma" pitchFamily="34" charset="0"/>
                <a:cs typeface="Tahoma" pitchFamily="34" charset="0"/>
              </a:rPr>
              <a:t>constant</a:t>
            </a:r>
            <a:r>
              <a:rPr lang="en-US" sz="3600" b="1" dirty="0" smtClean="0">
                <a:solidFill>
                  <a:srgbClr val="C00000"/>
                </a:solidFill>
                <a:latin typeface="Tahoma" pitchFamily="34" charset="0"/>
                <a:cs typeface="Tahoma" pitchFamily="34" charset="0"/>
              </a:rPr>
              <a:t>;</a:t>
            </a:r>
            <a:br>
              <a:rPr lang="en-US" sz="3600" b="1" dirty="0" smtClean="0">
                <a:solidFill>
                  <a:srgbClr val="C00000"/>
                </a:solidFill>
                <a:latin typeface="Tahoma" pitchFamily="34" charset="0"/>
                <a:cs typeface="Tahoma" pitchFamily="34" charset="0"/>
              </a:rPr>
            </a:br>
            <a:r>
              <a:rPr lang="en-US" sz="3600" b="1" dirty="0" smtClean="0">
                <a:solidFill>
                  <a:srgbClr val="C00000"/>
                </a:solidFill>
                <a:latin typeface="Tahoma" pitchFamily="34" charset="0"/>
                <a:cs typeface="Tahoma" pitchFamily="34" charset="0"/>
              </a:rPr>
              <a:t>the more we take it for </a:t>
            </a:r>
            <a:r>
              <a:rPr lang="en-US" sz="3600" b="1" u="sng" dirty="0" smtClean="0">
                <a:solidFill>
                  <a:srgbClr val="C00000"/>
                </a:solidFill>
                <a:latin typeface="Tahoma" pitchFamily="34" charset="0"/>
                <a:cs typeface="Tahoma" pitchFamily="34" charset="0"/>
              </a:rPr>
              <a:t>granted</a:t>
            </a:r>
            <a:endParaRPr lang="en-US" sz="3600" b="1" u="sng" dirty="0" smtClean="0">
              <a:solidFill>
                <a:srgbClr val="C00000"/>
              </a:solidFill>
              <a:latin typeface="Tahoma" pitchFamily="34" charset="0"/>
              <a:cs typeface="Tahoma" pitchFamily="34" charset="0"/>
            </a:endParaRPr>
          </a:p>
        </p:txBody>
      </p:sp>
      <p:sp>
        <p:nvSpPr>
          <p:cNvPr id="4099" name="Rectangle 3"/>
          <p:cNvSpPr>
            <a:spLocks noGrp="1" noChangeArrowheads="1"/>
          </p:cNvSpPr>
          <p:nvPr>
            <p:ph type="body" idx="1"/>
          </p:nvPr>
        </p:nvSpPr>
        <p:spPr bwMode="auto">
          <a:xfrm>
            <a:off x="1219200" y="3124200"/>
            <a:ext cx="7772400" cy="2971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buNone/>
            </a:pPr>
            <a:r>
              <a:rPr lang="en-US" dirty="0" smtClean="0">
                <a:latin typeface="Tahoma" pitchFamily="34" charset="0"/>
                <a:cs typeface="Tahoma" pitchFamily="34" charset="0"/>
              </a:rPr>
              <a:t>	</a:t>
            </a:r>
            <a:r>
              <a:rPr lang="en-US" i="1" dirty="0" smtClean="0">
                <a:latin typeface="Tahoma" pitchFamily="34" charset="0"/>
                <a:cs typeface="Tahoma" pitchFamily="34" charset="0"/>
              </a:rPr>
              <a:t>“</a:t>
            </a:r>
            <a:r>
              <a:rPr lang="en-US" i="1" dirty="0" smtClean="0">
                <a:latin typeface="Tahoma" pitchFamily="34" charset="0"/>
                <a:cs typeface="Tahoma" pitchFamily="34" charset="0"/>
              </a:rPr>
              <a:t>Do not cast me from your presence or take your Holy Spirit from me.  Restore to me the joy of your salvation”</a:t>
            </a:r>
            <a:r>
              <a:rPr lang="en-US" dirty="0" smtClean="0">
                <a:latin typeface="Tahoma" pitchFamily="34" charset="0"/>
                <a:cs typeface="Tahoma" pitchFamily="34" charset="0"/>
              </a:rPr>
              <a:t>  Psalm 51:11-12</a:t>
            </a:r>
          </a:p>
          <a:p>
            <a:pPr eaLnBrk="1" hangingPunct="1"/>
            <a:endParaRPr lang="en-US" dirty="0" smtClean="0">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1219200" y="762000"/>
            <a:ext cx="7772400" cy="762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600" b="1" dirty="0" smtClean="0">
                <a:solidFill>
                  <a:srgbClr val="C00000"/>
                </a:solidFill>
                <a:latin typeface="Tahoma" pitchFamily="34" charset="0"/>
                <a:cs typeface="Tahoma" pitchFamily="34" charset="0"/>
              </a:rPr>
              <a:t>The Cage of Routine</a:t>
            </a:r>
            <a:endParaRPr lang="en-US" sz="3600" b="1" dirty="0" smtClean="0">
              <a:solidFill>
                <a:srgbClr val="C00000"/>
              </a:solidFill>
              <a:latin typeface="Tahoma" pitchFamily="34" charset="0"/>
              <a:cs typeface="Tahoma" pitchFamily="34" charset="0"/>
            </a:endParaRPr>
          </a:p>
        </p:txBody>
      </p:sp>
      <p:sp>
        <p:nvSpPr>
          <p:cNvPr id="5123" name="Rectangle 3"/>
          <p:cNvSpPr>
            <a:spLocks noGrp="1" noChangeArrowheads="1"/>
          </p:cNvSpPr>
          <p:nvPr>
            <p:ph type="body" idx="1"/>
          </p:nvPr>
        </p:nvSpPr>
        <p:spPr bwMode="auto">
          <a:xfrm>
            <a:off x="1219200" y="1752600"/>
            <a:ext cx="7772400" cy="43434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buNone/>
            </a:pPr>
            <a:endParaRPr lang="en-US" b="1" dirty="0" smtClean="0">
              <a:latin typeface="Tahoma" pitchFamily="34" charset="0"/>
              <a:cs typeface="Tahoma" pitchFamily="34" charset="0"/>
            </a:endParaRPr>
          </a:p>
          <a:p>
            <a:pPr algn="ctr" eaLnBrk="1" hangingPunct="1">
              <a:buNone/>
            </a:pPr>
            <a:r>
              <a:rPr lang="en-US" b="1" dirty="0" smtClean="0">
                <a:latin typeface="Tahoma" pitchFamily="34" charset="0"/>
                <a:cs typeface="Tahoma" pitchFamily="34" charset="0"/>
              </a:rPr>
              <a:t>Disequilibrium </a:t>
            </a:r>
            <a:r>
              <a:rPr lang="en-US" b="1" dirty="0" smtClean="0">
                <a:latin typeface="Tahoma" pitchFamily="34" charset="0"/>
                <a:cs typeface="Tahoma" pitchFamily="34" charset="0"/>
              </a:rPr>
              <a:t>= </a:t>
            </a:r>
            <a:r>
              <a:rPr lang="en-US" b="1" u="sng" dirty="0" smtClean="0">
                <a:latin typeface="Tahoma" pitchFamily="34" charset="0"/>
                <a:cs typeface="Tahoma" pitchFamily="34" charset="0"/>
              </a:rPr>
              <a:t>LIFE</a:t>
            </a:r>
            <a:endParaRPr lang="en-US" b="1" u="sng" dirty="0" smtClean="0">
              <a:latin typeface="Tahoma" pitchFamily="34" charset="0"/>
              <a:cs typeface="Tahoma" pitchFamily="34" charset="0"/>
            </a:endParaRPr>
          </a:p>
          <a:p>
            <a:pPr algn="ctr" eaLnBrk="1" hangingPunct="1">
              <a:buNone/>
            </a:pPr>
            <a:endParaRPr lang="en-US" b="1" dirty="0" smtClean="0">
              <a:latin typeface="Tahoma" pitchFamily="34" charset="0"/>
              <a:cs typeface="Tahoma" pitchFamily="34" charset="0"/>
            </a:endParaRPr>
          </a:p>
          <a:p>
            <a:pPr algn="ctr" eaLnBrk="1" hangingPunct="1">
              <a:buNone/>
            </a:pPr>
            <a:r>
              <a:rPr lang="en-US" b="1" dirty="0" smtClean="0">
                <a:latin typeface="Tahoma" pitchFamily="34" charset="0"/>
                <a:cs typeface="Tahoma" pitchFamily="34" charset="0"/>
              </a:rPr>
              <a:t>Equilibrium </a:t>
            </a:r>
            <a:r>
              <a:rPr lang="en-US" b="1" dirty="0" smtClean="0">
                <a:latin typeface="Tahoma" pitchFamily="34" charset="0"/>
                <a:cs typeface="Tahoma" pitchFamily="34" charset="0"/>
              </a:rPr>
              <a:t>= </a:t>
            </a:r>
            <a:r>
              <a:rPr lang="en-US" b="1" u="sng" dirty="0" smtClean="0">
                <a:latin typeface="Tahoma" pitchFamily="34" charset="0"/>
                <a:cs typeface="Tahoma" pitchFamily="34" charset="0"/>
              </a:rPr>
              <a:t>DEATH</a:t>
            </a:r>
            <a:endParaRPr lang="en-US" b="1" u="sng" dirty="0" smtClean="0">
              <a:latin typeface="Tahoma" pitchFamily="34" charset="0"/>
              <a:cs typeface="Tahoma" pitchFamily="34" charset="0"/>
            </a:endParaRPr>
          </a:p>
          <a:p>
            <a:pPr eaLnBrk="1" hangingPunct="1"/>
            <a:endParaRPr lang="en-US" b="1" dirty="0" smtClean="0">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1219200" y="762000"/>
            <a:ext cx="7772400" cy="762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600" b="1" dirty="0" smtClean="0">
                <a:solidFill>
                  <a:srgbClr val="C00000"/>
                </a:solidFill>
                <a:latin typeface="Tahoma" pitchFamily="34" charset="0"/>
                <a:cs typeface="Tahoma" pitchFamily="34" charset="0"/>
              </a:rPr>
              <a:t>The Cage of Routine</a:t>
            </a:r>
            <a:endParaRPr lang="en-US" sz="3600" b="1" dirty="0" smtClean="0">
              <a:solidFill>
                <a:srgbClr val="C00000"/>
              </a:solidFill>
              <a:latin typeface="Tahoma" pitchFamily="34" charset="0"/>
              <a:cs typeface="Tahoma" pitchFamily="34" charset="0"/>
            </a:endParaRPr>
          </a:p>
        </p:txBody>
      </p:sp>
      <p:sp>
        <p:nvSpPr>
          <p:cNvPr id="5123" name="Rectangle 3"/>
          <p:cNvSpPr>
            <a:spLocks noGrp="1" noChangeArrowheads="1"/>
          </p:cNvSpPr>
          <p:nvPr>
            <p:ph type="body" idx="1"/>
          </p:nvPr>
        </p:nvSpPr>
        <p:spPr bwMode="auto">
          <a:xfrm>
            <a:off x="1219200" y="1752600"/>
            <a:ext cx="7772400" cy="43434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endParaRPr lang="en-US" b="1" dirty="0" smtClean="0">
              <a:latin typeface="Tahoma" pitchFamily="34" charset="0"/>
              <a:cs typeface="Tahoma" pitchFamily="34" charset="0"/>
            </a:endParaRPr>
          </a:p>
          <a:p>
            <a:pPr algn="ctr" eaLnBrk="1" hangingPunct="1">
              <a:buNone/>
            </a:pPr>
            <a:r>
              <a:rPr lang="en-US" b="1" dirty="0" smtClean="0">
                <a:latin typeface="Tahoma" pitchFamily="34" charset="0"/>
                <a:cs typeface="Tahoma" pitchFamily="34" charset="0"/>
              </a:rPr>
              <a:t>change </a:t>
            </a:r>
            <a:r>
              <a:rPr lang="en-US" b="1" dirty="0" smtClean="0">
                <a:latin typeface="Tahoma" pitchFamily="34" charset="0"/>
                <a:cs typeface="Tahoma" pitchFamily="34" charset="0"/>
              </a:rPr>
              <a:t>of </a:t>
            </a:r>
            <a:r>
              <a:rPr lang="en-US" b="1" u="sng" dirty="0" smtClean="0">
                <a:latin typeface="Tahoma" pitchFamily="34" charset="0"/>
                <a:cs typeface="Tahoma" pitchFamily="34" charset="0"/>
              </a:rPr>
              <a:t>PLACE</a:t>
            </a:r>
            <a:r>
              <a:rPr lang="en-US" b="1" dirty="0" smtClean="0">
                <a:latin typeface="Tahoma" pitchFamily="34" charset="0"/>
                <a:cs typeface="Tahoma" pitchFamily="34" charset="0"/>
              </a:rPr>
              <a:t> + change of </a:t>
            </a:r>
            <a:r>
              <a:rPr lang="en-US" b="1" u="sng" dirty="0" smtClean="0">
                <a:latin typeface="Tahoma" pitchFamily="34" charset="0"/>
                <a:cs typeface="Tahoma" pitchFamily="34" charset="0"/>
              </a:rPr>
              <a:t>PACE</a:t>
            </a:r>
          </a:p>
          <a:p>
            <a:pPr algn="ctr" eaLnBrk="1" hangingPunct="1">
              <a:buNone/>
            </a:pPr>
            <a:r>
              <a:rPr lang="en-US" b="1" dirty="0" smtClean="0">
                <a:latin typeface="Tahoma" pitchFamily="34" charset="0"/>
                <a:cs typeface="Tahoma" pitchFamily="34" charset="0"/>
              </a:rPr>
              <a:t>=</a:t>
            </a:r>
          </a:p>
          <a:p>
            <a:pPr algn="ctr" eaLnBrk="1" hangingPunct="1">
              <a:buNone/>
            </a:pPr>
            <a:r>
              <a:rPr lang="en-US" b="1" dirty="0" smtClean="0">
                <a:latin typeface="Tahoma" pitchFamily="34" charset="0"/>
                <a:cs typeface="Tahoma" pitchFamily="34" charset="0"/>
              </a:rPr>
              <a:t>change of </a:t>
            </a:r>
            <a:r>
              <a:rPr lang="en-US" b="1" u="sng" dirty="0" smtClean="0">
                <a:latin typeface="Tahoma" pitchFamily="34" charset="0"/>
                <a:cs typeface="Tahoma" pitchFamily="34" charset="0"/>
              </a:rPr>
              <a:t>PERSPECTIVE</a:t>
            </a:r>
          </a:p>
          <a:p>
            <a:pPr algn="ctr" eaLnBrk="1" hangingPunct="1"/>
            <a:endParaRPr lang="en-US" b="1" dirty="0" smtClean="0">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1219200" y="609600"/>
            <a:ext cx="7772400" cy="914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4000" b="1" dirty="0" smtClean="0">
                <a:solidFill>
                  <a:srgbClr val="C00000"/>
                </a:solidFill>
                <a:latin typeface="Tahoma" pitchFamily="34" charset="0"/>
                <a:cs typeface="Tahoma" pitchFamily="34" charset="0"/>
              </a:rPr>
              <a:t>Exodus 3:1-5</a:t>
            </a:r>
          </a:p>
        </p:txBody>
      </p:sp>
      <p:sp>
        <p:nvSpPr>
          <p:cNvPr id="9219" name="Rectangle 3"/>
          <p:cNvSpPr>
            <a:spLocks noGrp="1" noChangeArrowheads="1"/>
          </p:cNvSpPr>
          <p:nvPr>
            <p:ph type="body" idx="1"/>
          </p:nvPr>
        </p:nvSpPr>
        <p:spPr bwMode="auto">
          <a:xfrm>
            <a:off x="1143000" y="1752600"/>
            <a:ext cx="7848600" cy="4343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buFontTx/>
              <a:buNone/>
            </a:pPr>
            <a:r>
              <a:rPr lang="en-US" sz="3000" dirty="0" smtClean="0">
                <a:latin typeface="Tahoma" pitchFamily="34" charset="0"/>
                <a:cs typeface="Tahoma" pitchFamily="34" charset="0"/>
              </a:rPr>
              <a:t>	 </a:t>
            </a:r>
            <a:r>
              <a:rPr lang="en-US" sz="3000" dirty="0" smtClean="0">
                <a:latin typeface="Tahoma" pitchFamily="34" charset="0"/>
                <a:cs typeface="Tahoma" pitchFamily="34" charset="0"/>
              </a:rPr>
              <a:t>“Now Moses was tending the flock of </a:t>
            </a:r>
            <a:r>
              <a:rPr lang="en-US" sz="3000" dirty="0" err="1" smtClean="0">
                <a:latin typeface="Tahoma" pitchFamily="34" charset="0"/>
                <a:cs typeface="Tahoma" pitchFamily="34" charset="0"/>
              </a:rPr>
              <a:t>Jethro</a:t>
            </a:r>
            <a:r>
              <a:rPr lang="en-US" sz="3000" dirty="0" smtClean="0">
                <a:latin typeface="Tahoma" pitchFamily="34" charset="0"/>
                <a:cs typeface="Tahoma" pitchFamily="34" charset="0"/>
              </a:rPr>
              <a:t> his father-in-law, the priest of </a:t>
            </a:r>
            <a:r>
              <a:rPr lang="en-US" sz="3000" dirty="0" err="1" smtClean="0">
                <a:latin typeface="Tahoma" pitchFamily="34" charset="0"/>
                <a:cs typeface="Tahoma" pitchFamily="34" charset="0"/>
              </a:rPr>
              <a:t>Midian</a:t>
            </a:r>
            <a:r>
              <a:rPr lang="en-US" sz="3000" dirty="0" smtClean="0">
                <a:latin typeface="Tahoma" pitchFamily="34" charset="0"/>
                <a:cs typeface="Tahoma" pitchFamily="34" charset="0"/>
              </a:rPr>
              <a:t>. And he led the flock to the back of the desert, and came to </a:t>
            </a:r>
            <a:r>
              <a:rPr lang="en-US" sz="3000" dirty="0" err="1" smtClean="0">
                <a:latin typeface="Tahoma" pitchFamily="34" charset="0"/>
                <a:cs typeface="Tahoma" pitchFamily="34" charset="0"/>
              </a:rPr>
              <a:t>Horeb</a:t>
            </a:r>
            <a:r>
              <a:rPr lang="en-US" sz="3000" dirty="0" smtClean="0">
                <a:latin typeface="Tahoma" pitchFamily="34" charset="0"/>
                <a:cs typeface="Tahoma" pitchFamily="34" charset="0"/>
              </a:rPr>
              <a:t>, the mountain of God.  And the Angel of the LORD appeared to him in a flame of fire from the midst of a bush. So he looked, and behold, the bush was burning with fire, but the bush was not </a:t>
            </a:r>
            <a:r>
              <a:rPr lang="en-US" sz="3000" dirty="0" smtClean="0">
                <a:latin typeface="Tahoma" pitchFamily="34" charset="0"/>
                <a:cs typeface="Tahoma" pitchFamily="34" charset="0"/>
              </a:rPr>
              <a:t>consumed…</a:t>
            </a:r>
            <a:endParaRPr lang="en-US" sz="3000" dirty="0" smtClean="0">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1219200" y="609600"/>
            <a:ext cx="7772400" cy="914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4000" b="1" dirty="0" smtClean="0">
                <a:solidFill>
                  <a:srgbClr val="C00000"/>
                </a:solidFill>
                <a:latin typeface="Tahoma" pitchFamily="34" charset="0"/>
                <a:cs typeface="Tahoma" pitchFamily="34" charset="0"/>
              </a:rPr>
              <a:t>Exodus 3:1-5</a:t>
            </a:r>
          </a:p>
        </p:txBody>
      </p:sp>
      <p:sp>
        <p:nvSpPr>
          <p:cNvPr id="9219" name="Rectangle 3"/>
          <p:cNvSpPr>
            <a:spLocks noGrp="1" noChangeArrowheads="1"/>
          </p:cNvSpPr>
          <p:nvPr>
            <p:ph type="body" idx="1"/>
          </p:nvPr>
        </p:nvSpPr>
        <p:spPr bwMode="auto">
          <a:xfrm>
            <a:off x="1143000" y="1752600"/>
            <a:ext cx="7848600" cy="4343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buFontTx/>
              <a:buNone/>
            </a:pPr>
            <a:r>
              <a:rPr lang="en-US" sz="3000" dirty="0" smtClean="0">
                <a:latin typeface="Tahoma" pitchFamily="34" charset="0"/>
                <a:cs typeface="Tahoma" pitchFamily="34" charset="0"/>
              </a:rPr>
              <a:t>Then Moses said, “I will now turn aside and see this great sight, why the bush does not burn.”</a:t>
            </a:r>
          </a:p>
          <a:p>
            <a:pPr eaLnBrk="1" hangingPunct="1">
              <a:buFontTx/>
              <a:buNone/>
            </a:pPr>
            <a:r>
              <a:rPr lang="en-US" sz="3000" dirty="0" smtClean="0">
                <a:latin typeface="Tahoma" pitchFamily="34" charset="0"/>
                <a:cs typeface="Tahoma" pitchFamily="34" charset="0"/>
              </a:rPr>
              <a:t>So when the LORD saw that he turned aside to look, God called to him from the midst of the bush and said, “Moses, Moses!” </a:t>
            </a:r>
          </a:p>
          <a:p>
            <a:pPr eaLnBrk="1" hangingPunct="1">
              <a:buFontTx/>
              <a:buNone/>
            </a:pPr>
            <a:r>
              <a:rPr lang="en-US" sz="3000" dirty="0" smtClean="0">
                <a:latin typeface="Tahoma" pitchFamily="34" charset="0"/>
                <a:cs typeface="Tahoma" pitchFamily="34" charset="0"/>
              </a:rPr>
              <a:t>And he said, “Here I am</a:t>
            </a:r>
            <a:r>
              <a:rPr lang="en-US" sz="3000" dirty="0" smtClean="0">
                <a:latin typeface="Tahoma" pitchFamily="34" charset="0"/>
                <a:cs typeface="Tahoma" pitchFamily="34" charset="0"/>
              </a:rPr>
              <a:t>.”</a:t>
            </a:r>
            <a:endParaRPr lang="en-US" sz="3000" dirty="0" smtClean="0">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1219200" y="609600"/>
            <a:ext cx="7772400" cy="914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4000" b="1" dirty="0" smtClean="0">
                <a:solidFill>
                  <a:srgbClr val="C00000"/>
                </a:solidFill>
                <a:latin typeface="Tahoma" pitchFamily="34" charset="0"/>
                <a:cs typeface="Tahoma" pitchFamily="34" charset="0"/>
              </a:rPr>
              <a:t>Exodus 3:1-5</a:t>
            </a:r>
          </a:p>
        </p:txBody>
      </p:sp>
      <p:sp>
        <p:nvSpPr>
          <p:cNvPr id="9219" name="Rectangle 3"/>
          <p:cNvSpPr>
            <a:spLocks noGrp="1" noChangeArrowheads="1"/>
          </p:cNvSpPr>
          <p:nvPr>
            <p:ph type="body" idx="1"/>
          </p:nvPr>
        </p:nvSpPr>
        <p:spPr bwMode="auto">
          <a:xfrm>
            <a:off x="1143000" y="1752600"/>
            <a:ext cx="7848600" cy="4343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buFontTx/>
              <a:buNone/>
            </a:pPr>
            <a:r>
              <a:rPr lang="en-US" sz="3000" dirty="0" smtClean="0">
                <a:latin typeface="Tahoma" pitchFamily="34" charset="0"/>
                <a:cs typeface="Tahoma" pitchFamily="34" charset="0"/>
              </a:rPr>
              <a:t>Then </a:t>
            </a:r>
            <a:r>
              <a:rPr lang="en-US" sz="3000" dirty="0" smtClean="0">
                <a:latin typeface="Tahoma" pitchFamily="34" charset="0"/>
                <a:cs typeface="Tahoma" pitchFamily="34" charset="0"/>
              </a:rPr>
              <a:t>He said, “Do not draw near this place. Take your sandals off your feet, </a:t>
            </a:r>
            <a:r>
              <a:rPr lang="en-US" sz="3000" u="sng" dirty="0" smtClean="0">
                <a:latin typeface="Tahoma" pitchFamily="34" charset="0"/>
                <a:cs typeface="Tahoma" pitchFamily="34" charset="0"/>
              </a:rPr>
              <a:t>for the place where you stand is holy ground</a:t>
            </a:r>
            <a:r>
              <a:rPr lang="en-US" sz="3000" dirty="0" smtClean="0">
                <a:latin typeface="Tahoma" pitchFamily="34" charset="0"/>
                <a:cs typeface="Tahoma" pitchFamily="34" charset="0"/>
              </a:rPr>
              <a: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0"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187</TotalTime>
  <Words>271</Words>
  <Application>Microsoft Office PowerPoint</Application>
  <PresentationFormat>On-screen Show (4:3)</PresentationFormat>
  <Paragraphs>65</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Blank Presentation</vt:lpstr>
      <vt:lpstr>Another Ordinary Day</vt:lpstr>
      <vt:lpstr>Slide 2</vt:lpstr>
      <vt:lpstr>The more something is constant; the more we take it for granted</vt:lpstr>
      <vt:lpstr>The more something is constant; the more we take it for granted</vt:lpstr>
      <vt:lpstr>The Cage of Routine</vt:lpstr>
      <vt:lpstr>The Cage of Routine</vt:lpstr>
      <vt:lpstr>Exodus 3:1-5</vt:lpstr>
      <vt:lpstr>Exodus 3:1-5</vt:lpstr>
      <vt:lpstr>Exodus 3:1-5</vt:lpstr>
      <vt:lpstr>Exodus 3:1-5</vt:lpstr>
      <vt:lpstr>Slide 11</vt:lpstr>
      <vt:lpstr>New places set the tone  for new experiences</vt:lpstr>
      <vt:lpstr>New places set the tone  for new experiences</vt:lpstr>
      <vt:lpstr>A Change of Pace</vt:lpstr>
      <vt:lpstr>A Change of Pace</vt:lpstr>
      <vt:lpstr>A Change of Pace</vt:lpstr>
      <vt:lpstr>Result of not slowing the pace?</vt:lpstr>
      <vt:lpstr>Result of not slowing the pace?</vt:lpstr>
      <vt:lpstr>HURRY KILLS EVERYTHING!</vt:lpstr>
      <vt:lpstr>HURRY KILLS EVERYTHING!</vt:lpstr>
      <vt:lpstr>So are routines/habits bad?</vt:lpstr>
      <vt:lpstr>So are routines/habits bad?</vt:lpstr>
      <vt:lpstr>So are routines/habits bad?</vt:lpstr>
      <vt:lpstr>Exodus 4:2-3</vt:lpstr>
      <vt:lpstr>What is God calling  you to throw down?</vt:lpstr>
      <vt:lpstr>What is God calling  you to throw down?</vt:lpstr>
    </vt:vector>
  </TitlesOfParts>
  <Company>Sylvia Farag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Sylvia Farag</dc:creator>
  <cp:lastModifiedBy> </cp:lastModifiedBy>
  <cp:revision>24</cp:revision>
  <dcterms:created xsi:type="dcterms:W3CDTF">2010-05-29T21:29:58Z</dcterms:created>
  <dcterms:modified xsi:type="dcterms:W3CDTF">2010-06-13T13:13:15Z</dcterms:modified>
</cp:coreProperties>
</file>