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5" r:id="rId18"/>
    <p:sldId id="272" r:id="rId19"/>
    <p:sldId id="274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8/7/2010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to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8, 2010</a:t>
            </a:r>
          </a:p>
          <a:p>
            <a:r>
              <a:rPr lang="en-US" dirty="0" smtClean="0"/>
              <a:t>Part 1</a:t>
            </a:r>
          </a:p>
        </p:txBody>
      </p:sp>
      <p:pic>
        <p:nvPicPr>
          <p:cNvPr id="4" name="Picture 3" descr="http://teacherweb.craven.k12.nc.us/images/20368BF190914E92B0F44D7BB16BFF7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3276600" cy="46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hangingPunct="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For there are three that bear witness in heaven: the Father, the Word, and the Holy Spirit; and these three are one”</a:t>
            </a:r>
            <a:r>
              <a:rPr lang="en-US" sz="3200" dirty="0" smtClean="0"/>
              <a:t> 1 John 5:7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marL="514350" indent="-514350" hangingPunct="0">
              <a:buFont typeface="+mj-lt"/>
              <a:buAutoNum type="arabicPeriod"/>
            </a:pPr>
            <a:r>
              <a:rPr lang="en-US" sz="3200" b="1" dirty="0" smtClean="0"/>
              <a:t>The Trinity is a </a:t>
            </a:r>
            <a:r>
              <a:rPr lang="en-US" sz="3200" b="1" u="sng" dirty="0" smtClean="0"/>
              <a:t>Person/Relationship</a:t>
            </a:r>
            <a:endParaRPr lang="en-US" sz="3200" b="1" u="sng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i="1" dirty="0" smtClean="0"/>
              <a:t>“God </a:t>
            </a:r>
            <a:r>
              <a:rPr lang="en-US" sz="3000" i="1" dirty="0" smtClean="0"/>
              <a:t>is love”  </a:t>
            </a:r>
            <a:r>
              <a:rPr lang="en-US" sz="3000" dirty="0" smtClean="0"/>
              <a:t>1 John 4:8</a:t>
            </a:r>
          </a:p>
          <a:p>
            <a:pPr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marL="514350" indent="-514350" hangingPunct="0">
              <a:buFont typeface="+mj-lt"/>
              <a:buAutoNum type="arabicPeriod"/>
            </a:pPr>
            <a:r>
              <a:rPr lang="en-US" sz="3200" b="1" dirty="0" smtClean="0"/>
              <a:t>The Trinity is a </a:t>
            </a:r>
            <a:r>
              <a:rPr lang="en-US" sz="3200" b="1" u="sng" dirty="0" smtClean="0"/>
              <a:t>Person/Relationship</a:t>
            </a:r>
            <a:endParaRPr lang="en-US" sz="3200" b="1" u="sng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i="1" dirty="0" smtClean="0"/>
              <a:t>“</a:t>
            </a:r>
            <a:r>
              <a:rPr lang="en-US" sz="3000" i="1" dirty="0" smtClean="0"/>
              <a:t>He [Christ] is the image of the invisible God”  </a:t>
            </a:r>
            <a:r>
              <a:rPr lang="en-US" sz="3000" dirty="0" smtClean="0"/>
              <a:t>Colossians 1:15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marL="514350" indent="-514350" hangingPunct="0">
              <a:buFont typeface="+mj-lt"/>
              <a:buAutoNum type="arabicPeriod" startAt="2"/>
            </a:pPr>
            <a:r>
              <a:rPr lang="en-US" sz="3200" b="1" dirty="0" smtClean="0"/>
              <a:t>Three </a:t>
            </a:r>
            <a:r>
              <a:rPr lang="en-US" sz="3200" b="1" u="sng" dirty="0" smtClean="0"/>
              <a:t>Persons</a:t>
            </a:r>
            <a:r>
              <a:rPr lang="en-US" sz="3200" b="1" dirty="0" smtClean="0"/>
              <a:t> [Hypostases], </a:t>
            </a:r>
          </a:p>
          <a:p>
            <a:pPr marL="514350" indent="-514350" hangingPunct="0">
              <a:buNone/>
            </a:pPr>
            <a:r>
              <a:rPr lang="en-US" sz="3200" b="1" dirty="0" smtClean="0"/>
              <a:t>	</a:t>
            </a:r>
            <a:r>
              <a:rPr lang="en-US" sz="3200" b="1" dirty="0" smtClean="0"/>
              <a:t>One </a:t>
            </a:r>
            <a:r>
              <a:rPr lang="en-US" sz="3200" b="1" u="sng" dirty="0" smtClean="0"/>
              <a:t>Essence</a:t>
            </a:r>
            <a:r>
              <a:rPr lang="en-US" sz="3200" b="1" dirty="0" smtClean="0"/>
              <a:t> [</a:t>
            </a:r>
            <a:r>
              <a:rPr lang="en-US" sz="3200" b="1" dirty="0" err="1" smtClean="0"/>
              <a:t>Ousia</a:t>
            </a:r>
            <a:r>
              <a:rPr lang="en-US" sz="3200" b="1" dirty="0" smtClean="0"/>
              <a:t>]</a:t>
            </a:r>
            <a:endParaRPr lang="en-US" sz="3200" b="1" u="sng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marL="514350" indent="-514350" hangingPunct="0">
              <a:buFont typeface="+mj-lt"/>
              <a:buAutoNum type="arabicPeriod" startAt="2"/>
            </a:pPr>
            <a:r>
              <a:rPr lang="en-US" sz="3200" b="1" dirty="0" smtClean="0"/>
              <a:t>Three </a:t>
            </a:r>
            <a:r>
              <a:rPr lang="en-US" sz="3200" b="1" u="sng" dirty="0" smtClean="0"/>
              <a:t>Persons</a:t>
            </a:r>
            <a:r>
              <a:rPr lang="en-US" sz="3200" b="1" dirty="0" smtClean="0"/>
              <a:t> [Hypostases], </a:t>
            </a:r>
          </a:p>
          <a:p>
            <a:pPr marL="514350" indent="-514350" hangingPunct="0">
              <a:buNone/>
            </a:pPr>
            <a:r>
              <a:rPr lang="en-US" sz="3200" b="1" dirty="0" smtClean="0"/>
              <a:t>	</a:t>
            </a:r>
            <a:r>
              <a:rPr lang="en-US" sz="3200" b="1" dirty="0" smtClean="0"/>
              <a:t>One </a:t>
            </a:r>
            <a:r>
              <a:rPr lang="en-US" sz="3200" b="1" u="sng" dirty="0" smtClean="0"/>
              <a:t>Essence</a:t>
            </a:r>
            <a:r>
              <a:rPr lang="en-US" sz="3200" b="1" dirty="0" smtClean="0"/>
              <a:t> [</a:t>
            </a:r>
            <a:r>
              <a:rPr lang="en-US" sz="3200" b="1" dirty="0" err="1" smtClean="0"/>
              <a:t>Ousia</a:t>
            </a:r>
            <a:r>
              <a:rPr lang="en-US" sz="3200" b="1" dirty="0" smtClean="0"/>
              <a:t>]</a:t>
            </a:r>
            <a:endParaRPr lang="en-US" sz="3200" b="1" u="sng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Let Us make man in Our image, according to Our likeness”</a:t>
            </a:r>
            <a:r>
              <a:rPr lang="en-US" sz="3200" dirty="0" smtClean="0"/>
              <a:t>  Genesis 1:26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marL="514350" indent="-514350" hangingPunct="0">
              <a:buFont typeface="+mj-lt"/>
              <a:buAutoNum type="arabicPeriod" startAt="2"/>
            </a:pPr>
            <a:r>
              <a:rPr lang="en-US" sz="3200" b="1" dirty="0" smtClean="0"/>
              <a:t>Three </a:t>
            </a:r>
            <a:r>
              <a:rPr lang="en-US" sz="3200" b="1" u="sng" dirty="0" smtClean="0"/>
              <a:t>Persons</a:t>
            </a:r>
            <a:r>
              <a:rPr lang="en-US" sz="3200" b="1" dirty="0" smtClean="0"/>
              <a:t> [Hypostases], </a:t>
            </a:r>
          </a:p>
          <a:p>
            <a:pPr marL="514350" indent="-514350" hangingPunct="0">
              <a:buNone/>
            </a:pPr>
            <a:r>
              <a:rPr lang="en-US" sz="3200" b="1" dirty="0" smtClean="0"/>
              <a:t>	</a:t>
            </a:r>
            <a:r>
              <a:rPr lang="en-US" sz="3200" b="1" dirty="0" smtClean="0"/>
              <a:t>One </a:t>
            </a:r>
            <a:r>
              <a:rPr lang="en-US" sz="3200" b="1" u="sng" dirty="0" smtClean="0"/>
              <a:t>Essence</a:t>
            </a:r>
            <a:r>
              <a:rPr lang="en-US" sz="3200" b="1" dirty="0" smtClean="0"/>
              <a:t> [</a:t>
            </a:r>
            <a:r>
              <a:rPr lang="en-US" sz="3200" b="1" dirty="0" err="1" smtClean="0"/>
              <a:t>Ousia</a:t>
            </a:r>
            <a:r>
              <a:rPr lang="en-US" sz="3200" b="1" dirty="0" smtClean="0"/>
              <a:t>]</a:t>
            </a:r>
            <a:endParaRPr lang="en-US" sz="3200" b="1" u="sng" dirty="0" smtClean="0"/>
          </a:p>
          <a:p>
            <a:endParaRPr lang="en-US" dirty="0" smtClean="0"/>
          </a:p>
          <a:p>
            <a:pPr hangingPunct="0">
              <a:buNone/>
            </a:pPr>
            <a:r>
              <a:rPr lang="en-US" sz="3200" i="1" dirty="0" smtClean="0"/>
              <a:t>	“</a:t>
            </a:r>
            <a:r>
              <a:rPr lang="en-US" sz="3200" i="1" dirty="0" smtClean="0"/>
              <a:t>Go therefore and make disciples of all the nations, baptizing them in the name of the Father and of the Son and of the Holy Spirit…”</a:t>
            </a:r>
            <a:r>
              <a:rPr lang="en-US" sz="3200" dirty="0" smtClean="0"/>
              <a:t>  Matthew 28:19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marL="514350" indent="-514350" hangingPunct="0">
              <a:buFont typeface="+mj-lt"/>
              <a:buAutoNum type="arabicPeriod" startAt="3"/>
            </a:pPr>
            <a:r>
              <a:rPr lang="en-US" sz="3200" b="1" dirty="0" smtClean="0"/>
              <a:t>The Father is the Source of all.  He </a:t>
            </a:r>
            <a:r>
              <a:rPr lang="en-US" sz="3200" b="1" u="sng" dirty="0" smtClean="0"/>
              <a:t>begets </a:t>
            </a:r>
            <a:r>
              <a:rPr lang="en-US" sz="3200" b="1" dirty="0" smtClean="0"/>
              <a:t>the Son &amp; </a:t>
            </a:r>
            <a:r>
              <a:rPr lang="en-US" sz="3200" b="1" u="sng" dirty="0" smtClean="0"/>
              <a:t>sends </a:t>
            </a:r>
            <a:r>
              <a:rPr lang="en-US" sz="3200" b="1" dirty="0" smtClean="0"/>
              <a:t>forth the Spirit.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457200"/>
            <a:ext cx="8991600" cy="6400800"/>
            <a:chOff x="0" y="457200"/>
            <a:chExt cx="8991600" cy="640080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1524000" y="1600200"/>
              <a:ext cx="5638800" cy="4267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3810000" y="3886200"/>
              <a:ext cx="1143000" cy="10668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GOD</a:t>
              </a:r>
            </a:p>
          </p:txBody>
        </p:sp>
        <p:cxnSp>
          <p:nvCxnSpPr>
            <p:cNvPr id="7" name="AutoShape 6"/>
            <p:cNvCxnSpPr>
              <a:cxnSpLocks noChangeShapeType="1"/>
              <a:stCxn id="6" idx="0"/>
              <a:endCxn id="5" idx="0"/>
            </p:cNvCxnSpPr>
            <p:nvPr/>
          </p:nvCxnSpPr>
          <p:spPr bwMode="auto">
            <a:xfrm flipH="1" flipV="1">
              <a:off x="4343400" y="1600200"/>
              <a:ext cx="38100" cy="2286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" name="AutoShape 8"/>
            <p:cNvCxnSpPr>
              <a:cxnSpLocks noChangeShapeType="1"/>
              <a:stCxn id="6" idx="3"/>
              <a:endCxn id="5" idx="2"/>
            </p:cNvCxnSpPr>
            <p:nvPr/>
          </p:nvCxnSpPr>
          <p:spPr bwMode="auto">
            <a:xfrm flipH="1">
              <a:off x="1524000" y="4797425"/>
              <a:ext cx="2452688" cy="1069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" name="AutoShape 9"/>
            <p:cNvCxnSpPr>
              <a:cxnSpLocks noChangeShapeType="1"/>
              <a:stCxn id="6" idx="5"/>
              <a:endCxn id="5" idx="4"/>
            </p:cNvCxnSpPr>
            <p:nvPr/>
          </p:nvCxnSpPr>
          <p:spPr bwMode="auto">
            <a:xfrm>
              <a:off x="4786313" y="4797425"/>
              <a:ext cx="2376487" cy="1069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3352800" y="457200"/>
              <a:ext cx="205740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FATHER</a:t>
              </a:r>
            </a:p>
            <a:p>
              <a:pPr algn="ctr">
                <a:spcBef>
                  <a:spcPct val="50000"/>
                </a:spcBef>
              </a:pPr>
              <a:endParaRPr lang="en-US" sz="2800" b="1" dirty="0" smtClean="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0" y="5536049"/>
              <a:ext cx="2133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SON</a:t>
              </a: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6934200" y="5257562"/>
              <a:ext cx="2057400" cy="1600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/>
                <a:t>HOLY </a:t>
              </a:r>
              <a:r>
                <a:rPr lang="en-US" sz="2800" b="1" dirty="0" smtClean="0"/>
                <a:t>SPIRIT</a:t>
              </a:r>
            </a:p>
            <a:p>
              <a:pPr algn="ctr">
                <a:spcBef>
                  <a:spcPct val="50000"/>
                </a:spcBef>
              </a:pPr>
              <a:endParaRPr lang="en-US" sz="2800" b="1" dirty="0" smtClean="0"/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5638800" y="3124200"/>
              <a:ext cx="2362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Proceeds from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838200" y="3124200"/>
              <a:ext cx="2362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Begotten from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3880556" y="5943600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Sends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 rot="1637489">
              <a:off x="5519286" y="4998223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 rot="20005447">
              <a:off x="2775192" y="4622737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609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marL="514350" indent="-514350" hangingPunct="0">
              <a:buFont typeface="+mj-lt"/>
              <a:buAutoNum type="arabicPeriod" startAt="3"/>
            </a:pPr>
            <a:r>
              <a:rPr lang="en-US" sz="3200" b="1" dirty="0" smtClean="0"/>
              <a:t>The Father is the Source of all.  He </a:t>
            </a:r>
            <a:r>
              <a:rPr lang="en-US" sz="3200" b="1" u="sng" dirty="0" smtClean="0"/>
              <a:t>begets </a:t>
            </a:r>
            <a:r>
              <a:rPr lang="en-US" sz="3200" b="1" dirty="0" smtClean="0"/>
              <a:t>the Son &amp; </a:t>
            </a:r>
            <a:r>
              <a:rPr lang="en-US" sz="3200" b="1" u="sng" dirty="0" smtClean="0"/>
              <a:t>sends </a:t>
            </a:r>
            <a:r>
              <a:rPr lang="en-US" sz="3200" b="1" dirty="0" smtClean="0"/>
              <a:t>forth the Spirit.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000" i="1" dirty="0" smtClean="0"/>
              <a:t>	“</a:t>
            </a:r>
            <a:r>
              <a:rPr lang="en-US" sz="3000" i="1" dirty="0" smtClean="0"/>
              <a:t>No one has seen God at any time. The only begotten Son, who is in the bosom of the Father, He has declared Him.” </a:t>
            </a:r>
            <a:r>
              <a:rPr lang="en-US" sz="3000" dirty="0" smtClean="0"/>
              <a:t> John 1:18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marL="514350" indent="-514350" hangingPunct="0">
              <a:buFont typeface="+mj-lt"/>
              <a:buAutoNum type="arabicPeriod" startAt="3"/>
            </a:pPr>
            <a:r>
              <a:rPr lang="en-US" sz="3200" b="1" dirty="0" smtClean="0"/>
              <a:t>The Father is the Source of all.  He </a:t>
            </a:r>
            <a:r>
              <a:rPr lang="en-US" sz="3200" b="1" u="sng" dirty="0" smtClean="0"/>
              <a:t>begets </a:t>
            </a:r>
            <a:r>
              <a:rPr lang="en-US" sz="3200" b="1" dirty="0" smtClean="0"/>
              <a:t>the Son &amp; </a:t>
            </a:r>
            <a:r>
              <a:rPr lang="en-US" sz="3200" b="1" u="sng" dirty="0" smtClean="0"/>
              <a:t>sends </a:t>
            </a:r>
            <a:r>
              <a:rPr lang="en-US" sz="3200" b="1" dirty="0" smtClean="0"/>
              <a:t>forth the Spirit.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000" i="1" dirty="0" smtClean="0"/>
              <a:t>	“</a:t>
            </a:r>
            <a:r>
              <a:rPr lang="en-US" sz="3000" i="1" dirty="0" smtClean="0"/>
              <a:t>But when the Helper comes, whom I shall send to you from the Father, the Spirit of truth who proceeds from the Father, He will testify of Me.”  </a:t>
            </a:r>
            <a:r>
              <a:rPr lang="en-US" sz="3000" dirty="0" smtClean="0"/>
              <a:t>John 15:26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Why do I need theology/doctrine</a:t>
            </a:r>
            <a:r>
              <a:rPr lang="en-US" b="1" i="1" dirty="0" smtClean="0"/>
              <a:t>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i="1" dirty="0" smtClean="0"/>
              <a:t>“</a:t>
            </a:r>
            <a:r>
              <a:rPr lang="en-US" sz="3200" i="1" dirty="0" smtClean="0"/>
              <a:t>You shall love the LORD your God…with all your </a:t>
            </a:r>
            <a:r>
              <a:rPr lang="en-US" sz="3200" b="1" i="1" u="sng" dirty="0" smtClean="0"/>
              <a:t>MIND</a:t>
            </a:r>
            <a:r>
              <a:rPr lang="en-US" sz="3200" i="1" dirty="0" smtClean="0"/>
              <a:t>” </a:t>
            </a:r>
            <a:r>
              <a:rPr lang="en-US" sz="3200" dirty="0" smtClean="0"/>
              <a:t> </a:t>
            </a:r>
            <a:r>
              <a:rPr lang="en-US" sz="3200" dirty="0" smtClean="0"/>
              <a:t>Mark 12:30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0" y="457200"/>
            <a:ext cx="8991600" cy="6400800"/>
            <a:chOff x="0" y="457200"/>
            <a:chExt cx="8991600" cy="640080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1524000" y="1600200"/>
              <a:ext cx="5638800" cy="4267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3810000" y="3886200"/>
              <a:ext cx="1143000" cy="1066800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GOD</a:t>
              </a:r>
            </a:p>
          </p:txBody>
        </p:sp>
        <p:cxnSp>
          <p:nvCxnSpPr>
            <p:cNvPr id="7" name="AutoShape 6"/>
            <p:cNvCxnSpPr>
              <a:cxnSpLocks noChangeShapeType="1"/>
              <a:stCxn id="6" idx="0"/>
              <a:endCxn id="5" idx="0"/>
            </p:cNvCxnSpPr>
            <p:nvPr/>
          </p:nvCxnSpPr>
          <p:spPr bwMode="auto">
            <a:xfrm flipH="1" flipV="1">
              <a:off x="4343400" y="1600200"/>
              <a:ext cx="38100" cy="2286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" name="AutoShape 8"/>
            <p:cNvCxnSpPr>
              <a:cxnSpLocks noChangeShapeType="1"/>
              <a:stCxn id="6" idx="3"/>
              <a:endCxn id="5" idx="2"/>
            </p:cNvCxnSpPr>
            <p:nvPr/>
          </p:nvCxnSpPr>
          <p:spPr bwMode="auto">
            <a:xfrm flipH="1">
              <a:off x="1524000" y="4797425"/>
              <a:ext cx="2452688" cy="1069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" name="AutoShape 9"/>
            <p:cNvCxnSpPr>
              <a:cxnSpLocks noChangeShapeType="1"/>
              <a:stCxn id="6" idx="5"/>
              <a:endCxn id="5" idx="4"/>
            </p:cNvCxnSpPr>
            <p:nvPr/>
          </p:nvCxnSpPr>
          <p:spPr bwMode="auto">
            <a:xfrm>
              <a:off x="4786313" y="4797425"/>
              <a:ext cx="2376487" cy="1069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3352800" y="457200"/>
              <a:ext cx="205740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FATHER</a:t>
              </a:r>
            </a:p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(above us)</a:t>
              </a:r>
              <a:endParaRPr lang="en-US" sz="2800" b="1" dirty="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0" y="5536049"/>
              <a:ext cx="213360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SON</a:t>
              </a:r>
            </a:p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(beside us)</a:t>
              </a:r>
              <a:endParaRPr lang="en-US" sz="2800" b="1" dirty="0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6934200" y="5257562"/>
              <a:ext cx="2057400" cy="1600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/>
                <a:t>HOLY </a:t>
              </a:r>
              <a:r>
                <a:rPr lang="en-US" sz="2800" b="1" dirty="0" smtClean="0"/>
                <a:t>SPIRIT</a:t>
              </a:r>
            </a:p>
            <a:p>
              <a:pPr algn="ctr">
                <a:spcBef>
                  <a:spcPct val="50000"/>
                </a:spcBef>
              </a:pPr>
              <a:r>
                <a:rPr lang="en-US" sz="2800" b="1" dirty="0" smtClean="0"/>
                <a:t>(inside us)</a:t>
              </a:r>
              <a:endParaRPr lang="en-US" sz="2800" b="1" dirty="0"/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5638800" y="3124200"/>
              <a:ext cx="2362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Proceeds from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838200" y="3124200"/>
              <a:ext cx="2362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Begotten from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3880556" y="5943600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rgbClr val="FF0000"/>
                  </a:solidFill>
                </a:rPr>
                <a:t>Sends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 rot="1637489">
              <a:off x="5519286" y="4998223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 rot="20005447">
              <a:off x="2775192" y="4622737"/>
              <a:ext cx="12248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609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</a:rPr>
                <a:t>IS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Who Cares?</a:t>
            </a:r>
            <a:endParaRPr lang="en-US" b="1" i="1" dirty="0"/>
          </a:p>
        </p:txBody>
      </p:sp>
      <p:pic>
        <p:nvPicPr>
          <p:cNvPr id="4" name="Content Placeholder 3" descr="who-car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338682"/>
            <a:ext cx="7315200" cy="421451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Who Cares?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i="1" dirty="0" smtClean="0"/>
              <a:t>“</a:t>
            </a:r>
            <a:r>
              <a:rPr lang="en-US" sz="3200" i="1" dirty="0" smtClean="0"/>
              <a:t>But the hour is coming, and now is, when the true worshipers will worship the Father in spirit and truth; for the Father is seeking such to worship Him.  God is Spirit, and those who worship Him must worship in spirit and truth.”  </a:t>
            </a:r>
            <a:r>
              <a:rPr lang="en-US" sz="3200" dirty="0" smtClean="0"/>
              <a:t>John 4:23-24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http://api.ning.com/files/svuKnHpGPdLzf4Y25wXUf2*j0hdKxjh2utE8eM542V4_/n225pRestintheArmsoftheEverlastingFather.JPG?width=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38200"/>
            <a:ext cx="70104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Why do I need theology/doctrine</a:t>
            </a:r>
            <a:r>
              <a:rPr lang="en-US" b="1" i="1" dirty="0" smtClean="0"/>
              <a:t>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191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You can’t love someone that you </a:t>
            </a:r>
            <a:r>
              <a:rPr lang="en-US" sz="3000" b="1" u="sng" dirty="0" smtClean="0"/>
              <a:t>don’t know</a:t>
            </a:r>
          </a:p>
          <a:p>
            <a:pPr marL="514350" indent="-514350">
              <a:buFont typeface="+mj-lt"/>
              <a:buAutoNum type="arabicPeriod"/>
            </a:pPr>
            <a:endParaRPr lang="en-US" sz="3000" b="1" dirty="0" smtClean="0"/>
          </a:p>
          <a:p>
            <a:pPr marL="514350" indent="-514350">
              <a:buNone/>
            </a:pPr>
            <a:r>
              <a:rPr lang="en-US" sz="3000" i="1" dirty="0" smtClean="0"/>
              <a:t>	“</a:t>
            </a:r>
            <a:r>
              <a:rPr lang="en-US" sz="3000" i="1" dirty="0" smtClean="0"/>
              <a:t>And this is eternal life, that they may know You, the only true God, and Jesus Christ whom You have sent.</a:t>
            </a:r>
            <a:r>
              <a:rPr lang="en-US" sz="3000" dirty="0" smtClean="0"/>
              <a:t>”  John 17:3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Why do I need theology/doctrine</a:t>
            </a:r>
            <a:r>
              <a:rPr lang="en-US" b="1" i="1" dirty="0" smtClean="0"/>
              <a:t>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191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000" b="1" dirty="0" smtClean="0"/>
              <a:t>Your behavior is based on your </a:t>
            </a:r>
            <a:r>
              <a:rPr lang="en-US" sz="3000" b="1" u="sng" dirty="0" smtClean="0"/>
              <a:t>beliefs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000" b="1" dirty="0" smtClean="0"/>
          </a:p>
          <a:p>
            <a:pPr marL="514350" indent="-514350">
              <a:buNone/>
            </a:pPr>
            <a:r>
              <a:rPr lang="en-US" sz="3000" i="1" dirty="0" smtClean="0"/>
              <a:t>	“</a:t>
            </a:r>
            <a:r>
              <a:rPr lang="en-US" sz="3000" i="1" dirty="0" smtClean="0"/>
              <a:t>My people are destroyed for lack of knowledge.”  </a:t>
            </a:r>
            <a:r>
              <a:rPr lang="en-US" sz="3000" dirty="0" smtClean="0"/>
              <a:t>Hosea 4:6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Why do I need theology/doctrine</a:t>
            </a:r>
            <a:r>
              <a:rPr lang="en-US" b="1" i="1" dirty="0" smtClean="0"/>
              <a:t>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534400" cy="4191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000" b="1" dirty="0" smtClean="0"/>
              <a:t>Having faith ≠ </a:t>
            </a:r>
            <a:r>
              <a:rPr lang="en-US" sz="3000" b="1" dirty="0" smtClean="0"/>
              <a:t>having </a:t>
            </a:r>
            <a:r>
              <a:rPr lang="en-US" sz="3000" b="1" u="sng" dirty="0" smtClean="0"/>
              <a:t>correct faith</a:t>
            </a:r>
          </a:p>
          <a:p>
            <a:pPr marL="514350" indent="-514350">
              <a:buFont typeface="+mj-lt"/>
              <a:buAutoNum type="arabicPeriod" startAt="3"/>
            </a:pPr>
            <a:endParaRPr lang="en-US" sz="3000" b="1" dirty="0" smtClean="0"/>
          </a:p>
          <a:p>
            <a:pPr hangingPunct="0">
              <a:buNone/>
            </a:pPr>
            <a:r>
              <a:rPr lang="en-US" sz="3000" i="1" dirty="0" smtClean="0"/>
              <a:t>	“</a:t>
            </a:r>
            <a:r>
              <a:rPr lang="en-US" sz="3000" i="1" dirty="0" smtClean="0"/>
              <a:t>For the time will come when they will not endure sound doctrine, but according to their own desires, because they have itching ears, they will heap up for themselves teachers; and they will turn their ears away from the truth, and be turned aside to fables.”</a:t>
            </a:r>
            <a:r>
              <a:rPr lang="en-US" sz="3000" dirty="0" smtClean="0"/>
              <a:t>  2 Timothy 4:3-4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Our doctrine:  </a:t>
            </a:r>
            <a:br>
              <a:rPr lang="en-US" sz="4400" b="1" dirty="0" smtClean="0"/>
            </a:br>
            <a:r>
              <a:rPr lang="en-US" sz="4400" b="1" dirty="0" smtClean="0"/>
              <a:t>Orthodox/Nicene Creed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438400"/>
            <a:ext cx="4572000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We believe in One God…</a:t>
            </a:r>
          </a:p>
        </p:txBody>
      </p:sp>
      <p:pic>
        <p:nvPicPr>
          <p:cNvPr id="1026" name="Picture 2" descr="http://crownofcamelot.com/images/map_scroll_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37528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Our doctrine:  </a:t>
            </a:r>
            <a:br>
              <a:rPr lang="en-US" sz="4400" b="1" dirty="0" smtClean="0"/>
            </a:br>
            <a:r>
              <a:rPr lang="en-US" sz="4400" b="1" dirty="0" smtClean="0"/>
              <a:t>Orthodox/Nicene Creed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438400"/>
            <a:ext cx="4572000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We believe in One God…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b="1" i="1" dirty="0" smtClean="0"/>
              <a:t>Huh?  </a:t>
            </a:r>
          </a:p>
          <a:p>
            <a:pPr algn="ctr">
              <a:buNone/>
            </a:pPr>
            <a:r>
              <a:rPr lang="en-US" sz="3200" b="1" i="1" dirty="0" smtClean="0"/>
              <a:t>One God?</a:t>
            </a:r>
          </a:p>
          <a:p>
            <a:pPr algn="ctr">
              <a:buNone/>
            </a:pPr>
            <a:r>
              <a:rPr lang="en-US" sz="3200" b="1" i="1" dirty="0" smtClean="0"/>
              <a:t>Or three Gods?</a:t>
            </a:r>
            <a:endParaRPr lang="en-US" sz="3200" b="1" i="1" dirty="0"/>
          </a:p>
        </p:txBody>
      </p:sp>
      <p:pic>
        <p:nvPicPr>
          <p:cNvPr id="1026" name="Picture 2" descr="http://crownofcamelot.com/images/map_scroll_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37528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What/Who is the Holy Trinity?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i="1" dirty="0" smtClean="0"/>
              <a:t>“</a:t>
            </a:r>
            <a:r>
              <a:rPr lang="en-US" sz="3200" i="1" dirty="0" smtClean="0"/>
              <a:t>In the beginning God created the heavens and the earth. The earth was without form, and void; and darkness was on the face of the deep. And the Spirit of God was hovering over the face of the waters.” </a:t>
            </a:r>
            <a:r>
              <a:rPr lang="en-US" sz="3200" dirty="0" smtClean="0"/>
              <a:t> Genesis 1:1-2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270</Words>
  <Application>Microsoft Office PowerPoint</Application>
  <PresentationFormat>On-screen Show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Back to Basics</vt:lpstr>
      <vt:lpstr>Why do I need theology/doctrine?</vt:lpstr>
      <vt:lpstr>Why do I need theology/doctrine?</vt:lpstr>
      <vt:lpstr>Why do I need theology/doctrine?</vt:lpstr>
      <vt:lpstr>Why do I need theology/doctrine?</vt:lpstr>
      <vt:lpstr>Our doctrine:   Orthodox/Nicene Creed</vt:lpstr>
      <vt:lpstr>Our doctrine:   Orthodox/Nicene Creed</vt:lpstr>
      <vt:lpstr>What/Who is the Holy Trinity?</vt:lpstr>
      <vt:lpstr>What/Who is the Holy Trinity?</vt:lpstr>
      <vt:lpstr>What/Who is the Holy Trinity?</vt:lpstr>
      <vt:lpstr>What/Who is the Holy Trinity?</vt:lpstr>
      <vt:lpstr>What/Who is the Holy Trinity?</vt:lpstr>
      <vt:lpstr>What/Who is the Holy Trinity?</vt:lpstr>
      <vt:lpstr>What/Who is the Holy Trinity?</vt:lpstr>
      <vt:lpstr>What/Who is the Holy Trinity?</vt:lpstr>
      <vt:lpstr>What/Who is the Holy Trinity?</vt:lpstr>
      <vt:lpstr>Slide 17</vt:lpstr>
      <vt:lpstr>What/Who is the Holy Trinity?</vt:lpstr>
      <vt:lpstr>What/Who is the Holy Trinity?</vt:lpstr>
      <vt:lpstr>Slide 20</vt:lpstr>
      <vt:lpstr>Who Cares?</vt:lpstr>
      <vt:lpstr>Who Cares?</vt:lpstr>
      <vt:lpstr>Slide 23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Basics</dc:title>
  <dc:creator>franthony</dc:creator>
  <cp:lastModifiedBy>franthony</cp:lastModifiedBy>
  <cp:revision>4</cp:revision>
  <dcterms:created xsi:type="dcterms:W3CDTF">2010-08-08T03:05:36Z</dcterms:created>
  <dcterms:modified xsi:type="dcterms:W3CDTF">2010-08-08T03:38:00Z</dcterms:modified>
</cp:coreProperties>
</file>