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5FB2E74-84FB-4CAE-BC78-A4050CDC6433}" type="datetimeFigureOut">
              <a:rPr lang="en-US" smtClean="0"/>
              <a:pPr/>
              <a:t>10/2/2011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8359E6E-38A2-4F50-9647-58E73601CC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FB2E74-84FB-4CAE-BC78-A4050CDC6433}"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59E6E-38A2-4F50-9647-58E73601CC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5FB2E74-84FB-4CAE-BC78-A4050CDC6433}" type="datetimeFigureOut">
              <a:rPr lang="en-US" smtClean="0"/>
              <a:pPr/>
              <a:t>10/2/2011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8359E6E-38A2-4F50-9647-58E73601CC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5FB2E74-84FB-4CAE-BC78-A4050CDC6433}"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8359E6E-38A2-4F50-9647-58E73601CC2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5FB2E74-84FB-4CAE-BC78-A4050CDC6433}" type="datetimeFigureOut">
              <a:rPr lang="en-US" smtClean="0"/>
              <a:pPr/>
              <a:t>10/2/2011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8359E6E-38A2-4F50-9647-58E73601CC2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5FB2E74-84FB-4CAE-BC78-A4050CDC6433}" type="datetimeFigureOut">
              <a:rPr lang="en-US" smtClean="0"/>
              <a:pPr/>
              <a:t>10/2/2011</a:t>
            </a:fld>
            <a:endParaRPr lang="en-US"/>
          </a:p>
        </p:txBody>
      </p:sp>
      <p:sp>
        <p:nvSpPr>
          <p:cNvPr id="10" name="Slide Number Placeholder 9"/>
          <p:cNvSpPr>
            <a:spLocks noGrp="1"/>
          </p:cNvSpPr>
          <p:nvPr>
            <p:ph type="sldNum" sz="quarter" idx="16"/>
          </p:nvPr>
        </p:nvSpPr>
        <p:spPr/>
        <p:txBody>
          <a:bodyPr rtlCol="0"/>
          <a:lstStyle/>
          <a:p>
            <a:fld id="{E8359E6E-38A2-4F50-9647-58E73601CC2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5FB2E74-84FB-4CAE-BC78-A4050CDC6433}" type="datetimeFigureOut">
              <a:rPr lang="en-US" smtClean="0"/>
              <a:pPr/>
              <a:t>10/2/2011</a:t>
            </a:fld>
            <a:endParaRPr lang="en-US"/>
          </a:p>
        </p:txBody>
      </p:sp>
      <p:sp>
        <p:nvSpPr>
          <p:cNvPr id="12" name="Slide Number Placeholder 11"/>
          <p:cNvSpPr>
            <a:spLocks noGrp="1"/>
          </p:cNvSpPr>
          <p:nvPr>
            <p:ph type="sldNum" sz="quarter" idx="16"/>
          </p:nvPr>
        </p:nvSpPr>
        <p:spPr/>
        <p:txBody>
          <a:bodyPr rtlCol="0"/>
          <a:lstStyle/>
          <a:p>
            <a:fld id="{E8359E6E-38A2-4F50-9647-58E73601CC2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FB2E74-84FB-4CAE-BC78-A4050CDC6433}" type="datetimeFigureOut">
              <a:rPr lang="en-US" smtClean="0"/>
              <a:pPr/>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8359E6E-38A2-4F50-9647-58E73601CC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B2E74-84FB-4CAE-BC78-A4050CDC6433}" type="datetimeFigureOut">
              <a:rPr lang="en-US" smtClean="0"/>
              <a:pPr/>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8359E6E-38A2-4F50-9647-58E73601CC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5FB2E74-84FB-4CAE-BC78-A4050CDC6433}"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8359E6E-38A2-4F50-9647-58E73601CC2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5FB2E74-84FB-4CAE-BC78-A4050CDC6433}" type="datetimeFigureOut">
              <a:rPr lang="en-US" smtClean="0"/>
              <a:pPr/>
              <a:t>10/2/2011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8359E6E-38A2-4F50-9647-58E73601CC2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5FB2E74-84FB-4CAE-BC78-A4050CDC6433}" type="datetimeFigureOut">
              <a:rPr lang="en-US" smtClean="0"/>
              <a:pPr/>
              <a:t>10/2/2011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8359E6E-38A2-4F50-9647-58E73601CC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iblegateway.com/passage/?search=Acts+1&amp;version=NKJ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828800"/>
            <a:ext cx="6477000" cy="1828800"/>
          </a:xfrm>
        </p:spPr>
        <p:txBody>
          <a:bodyPr>
            <a:normAutofit/>
          </a:bodyPr>
          <a:lstStyle/>
          <a:p>
            <a:r>
              <a:rPr lang="en-US" sz="6600" dirty="0" smtClean="0"/>
              <a:t>Weird is Better</a:t>
            </a:r>
            <a:endParaRPr lang="en-US" sz="6600" dirty="0"/>
          </a:p>
        </p:txBody>
      </p:sp>
      <p:sp>
        <p:nvSpPr>
          <p:cNvPr id="3" name="Subtitle 2"/>
          <p:cNvSpPr>
            <a:spLocks noGrp="1"/>
          </p:cNvSpPr>
          <p:nvPr>
            <p:ph type="subTitle" idx="1"/>
          </p:nvPr>
        </p:nvSpPr>
        <p:spPr/>
        <p:txBody>
          <a:bodyPr/>
          <a:lstStyle/>
          <a:p>
            <a:r>
              <a:rPr lang="en-US" dirty="0" smtClean="0"/>
              <a:t>Weird Series Light and Life Fall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solidFill>
                  <a:schemeClr val="tx1"/>
                </a:solidFill>
                <a:latin typeface="Calibri" pitchFamily="34" charset="0"/>
                <a:ea typeface="Calibri" pitchFamily="34" charset="0"/>
                <a:cs typeface="Times New Roman" pitchFamily="18" charset="0"/>
              </a:rPr>
              <a:t/>
            </a:r>
            <a:br>
              <a:rPr lang="en-US" b="1" u="sng" dirty="0" smtClean="0">
                <a:solidFill>
                  <a:schemeClr val="tx1"/>
                </a:solidFill>
                <a:latin typeface="Calibri" pitchFamily="34" charset="0"/>
                <a:ea typeface="Calibri" pitchFamily="34" charset="0"/>
                <a:cs typeface="Times New Roman" pitchFamily="18" charset="0"/>
              </a:rPr>
            </a:br>
            <a:r>
              <a:rPr lang="en-US" b="1" u="sng" dirty="0" smtClean="0">
                <a:solidFill>
                  <a:schemeClr val="tx1"/>
                </a:solidFill>
                <a:latin typeface="Calibri" pitchFamily="34" charset="0"/>
                <a:ea typeface="Calibri" pitchFamily="34" charset="0"/>
                <a:cs typeface="Times New Roman" pitchFamily="18" charset="0"/>
              </a:rPr>
              <a:t>Inward pressure- the need to please</a:t>
            </a:r>
            <a:r>
              <a:rPr lang="en-US" sz="6600" dirty="0" smtClean="0">
                <a:solidFill>
                  <a:schemeClr val="tx1"/>
                </a:solidFill>
                <a:latin typeface="Arial" pitchFamily="34" charset="0"/>
                <a:cs typeface="Arial" pitchFamily="34" charset="0"/>
              </a:rPr>
              <a:t/>
            </a:r>
            <a:br>
              <a:rPr lang="en-US" sz="6600" dirty="0" smtClean="0">
                <a:solidFill>
                  <a:schemeClr val="tx1"/>
                </a:solidFill>
                <a:latin typeface="Arial" pitchFamily="34" charset="0"/>
                <a:cs typeface="Arial" pitchFamily="34" charset="0"/>
              </a:rPr>
            </a:b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905000" y="1943100"/>
            <a:ext cx="5333999" cy="42291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Proverbs 29:25</a:t>
            </a:r>
            <a:endParaRPr lang="en-US" dirty="0"/>
          </a:p>
        </p:txBody>
      </p:sp>
      <p:sp>
        <p:nvSpPr>
          <p:cNvPr id="3" name="Content Placeholder 2"/>
          <p:cNvSpPr>
            <a:spLocks noGrp="1"/>
          </p:cNvSpPr>
          <p:nvPr>
            <p:ph sz="quarter" idx="1"/>
          </p:nvPr>
        </p:nvSpPr>
        <p:spPr/>
        <p:txBody>
          <a:bodyPr>
            <a:normAutofit/>
          </a:bodyPr>
          <a:lstStyle/>
          <a:p>
            <a:pPr lvl="0" algn="ctr">
              <a:buNone/>
            </a:pPr>
            <a:endParaRPr lang="en-US" sz="4400" b="1" i="1" dirty="0" smtClean="0"/>
          </a:p>
          <a:p>
            <a:pPr lvl="0" algn="ctr">
              <a:buNone/>
            </a:pPr>
            <a:r>
              <a:rPr lang="en-US" sz="4400" b="1" i="1" dirty="0" smtClean="0"/>
              <a:t>“The fear of man brings a snare, </a:t>
            </a:r>
            <a:br>
              <a:rPr lang="en-US" sz="4400" b="1" i="1" dirty="0" smtClean="0"/>
            </a:br>
            <a:r>
              <a:rPr lang="en-US" sz="4400" b="1" i="1" dirty="0" smtClean="0"/>
              <a:t>      But whoever trusts in the LORD shall be safe.” </a:t>
            </a:r>
            <a:endParaRPr lang="en-US" sz="4400" dirty="0" smtClean="0"/>
          </a:p>
          <a:p>
            <a:endParaRPr 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normAutofit/>
          </a:bodyPr>
          <a:lstStyle/>
          <a:p>
            <a:r>
              <a:rPr lang="en-US" sz="3600" dirty="0" smtClean="0"/>
              <a:t>“</a:t>
            </a:r>
            <a:r>
              <a:rPr lang="en-US" sz="3600" dirty="0" err="1" smtClean="0"/>
              <a:t>Moquesh</a:t>
            </a:r>
            <a:r>
              <a:rPr lang="en-US" sz="3600" dirty="0" smtClean="0"/>
              <a:t>”- Hebrew word for trap or snare; literally word used to describe a ring put into an animal’s nose</a:t>
            </a:r>
            <a:endParaRPr lang="en-US" sz="3600" dirty="0"/>
          </a:p>
        </p:txBody>
      </p:sp>
      <p:pic>
        <p:nvPicPr>
          <p:cNvPr id="24578" name="Picture 2"/>
          <p:cNvPicPr>
            <a:picLocks noGrp="1" noChangeAspect="1" noChangeArrowheads="1"/>
          </p:cNvPicPr>
          <p:nvPr>
            <p:ph sz="quarter" idx="2"/>
          </p:nvPr>
        </p:nvPicPr>
        <p:blipFill>
          <a:blip r:embed="rId2" cstate="print"/>
          <a:srcRect/>
          <a:stretch>
            <a:fillRect/>
          </a:stretch>
        </p:blipFill>
        <p:spPr bwMode="auto">
          <a:xfrm>
            <a:off x="5257800" y="1828800"/>
            <a:ext cx="3352801" cy="3962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dirty="0" smtClean="0"/>
          </a:p>
          <a:p>
            <a:pPr algn="ctr">
              <a:buNone/>
            </a:pPr>
            <a:r>
              <a:rPr lang="en-US" sz="3600" dirty="0" smtClean="0"/>
              <a:t>Becoming obsessed with what people think about you is the </a:t>
            </a:r>
            <a:r>
              <a:rPr lang="en-US" sz="3600" b="1" dirty="0" smtClean="0"/>
              <a:t>quickest way to forget what God thinks about you</a:t>
            </a:r>
            <a:endParaRPr lang="en-US"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1:10</a:t>
            </a:r>
            <a:endParaRPr lang="en-US" dirty="0"/>
          </a:p>
        </p:txBody>
      </p:sp>
      <p:sp>
        <p:nvSpPr>
          <p:cNvPr id="3" name="Content Placeholder 2"/>
          <p:cNvSpPr>
            <a:spLocks noGrp="1"/>
          </p:cNvSpPr>
          <p:nvPr>
            <p:ph sz="quarter" idx="1"/>
          </p:nvPr>
        </p:nvSpPr>
        <p:spPr/>
        <p:txBody>
          <a:bodyPr>
            <a:normAutofit/>
          </a:bodyPr>
          <a:lstStyle/>
          <a:p>
            <a:pPr algn="ctr">
              <a:buNone/>
            </a:pPr>
            <a:r>
              <a:rPr lang="en-US" sz="5400" b="1" dirty="0" smtClean="0"/>
              <a:t>“ If I still pleased men, I would not be a bondservant of Christ.”</a:t>
            </a:r>
            <a:endParaRPr lang="en-US"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Romans 6:16</a:t>
            </a:r>
            <a:endParaRPr lang="en-US" dirty="0"/>
          </a:p>
        </p:txBody>
      </p:sp>
      <p:sp>
        <p:nvSpPr>
          <p:cNvPr id="3" name="Content Placeholder 2"/>
          <p:cNvSpPr>
            <a:spLocks noGrp="1"/>
          </p:cNvSpPr>
          <p:nvPr>
            <p:ph sz="quarter" idx="1"/>
          </p:nvPr>
        </p:nvSpPr>
        <p:spPr/>
        <p:txBody>
          <a:bodyPr/>
          <a:lstStyle/>
          <a:p>
            <a:pPr lvl="0" algn="ctr">
              <a:buNone/>
            </a:pPr>
            <a:r>
              <a:rPr lang="en-US" sz="3600" b="1" i="1" dirty="0" smtClean="0"/>
              <a:t>“</a:t>
            </a:r>
            <a:r>
              <a:rPr lang="en-US" sz="3600" b="1" i="1" baseline="30000" dirty="0" smtClean="0"/>
              <a:t>16</a:t>
            </a:r>
            <a:r>
              <a:rPr lang="en-US" sz="3600" b="1" i="1" dirty="0" smtClean="0"/>
              <a:t> Do you not know that to whom you present yourselves slaves to obey, you are that one’s slaves whom you obey, whether of sin leading to death, or of obedience leading to righteousness?”</a:t>
            </a:r>
            <a:r>
              <a:rPr lang="en-US" dirty="0" smtClean="0">
                <a:hlinkClick r:id="rId2" tooltip="Go to Acts 1"/>
              </a:rPr>
              <a:t/>
            </a:r>
            <a:br>
              <a:rPr lang="en-US" dirty="0" smtClean="0">
                <a:hlinkClick r:id="rId2" tooltip="Go to Acts 1"/>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Family Identity</a:t>
            </a:r>
            <a:endParaRPr lang="en-US" dirty="0"/>
          </a:p>
        </p:txBody>
      </p:sp>
      <p:sp>
        <p:nvSpPr>
          <p:cNvPr id="3" name="Content Placeholder 2"/>
          <p:cNvSpPr>
            <a:spLocks noGrp="1"/>
          </p:cNvSpPr>
          <p:nvPr>
            <p:ph sz="quarter" idx="1"/>
          </p:nvPr>
        </p:nvSpPr>
        <p:spPr/>
        <p:txBody>
          <a:bodyPr>
            <a:normAutofit fontScale="92500" lnSpcReduction="10000"/>
          </a:bodyPr>
          <a:lstStyle/>
          <a:p>
            <a:pPr lvl="0">
              <a:buNone/>
            </a:pPr>
            <a:r>
              <a:rPr lang="en-US" sz="3600" b="1" i="1" dirty="0" smtClean="0"/>
              <a:t>Wherever family identity is strong, peer pressure is going to be weak. But wherever family identity is weak, which is normal, peer pressure is going to be strong.</a:t>
            </a:r>
            <a:r>
              <a:rPr lang="en-US" sz="3600" dirty="0" smtClean="0"/>
              <a:t> </a:t>
            </a:r>
          </a:p>
          <a:p>
            <a:endParaRPr lang="en-US" dirty="0"/>
          </a:p>
        </p:txBody>
      </p:sp>
      <p:pic>
        <p:nvPicPr>
          <p:cNvPr id="25602" name="Picture 2"/>
          <p:cNvPicPr>
            <a:picLocks noGrp="1" noChangeAspect="1" noChangeArrowheads="1"/>
          </p:cNvPicPr>
          <p:nvPr>
            <p:ph sz="quarter" idx="2"/>
          </p:nvPr>
        </p:nvPicPr>
        <p:blipFill>
          <a:blip r:embed="rId2" cstate="print"/>
          <a:srcRect/>
          <a:stretch>
            <a:fillRect/>
          </a:stretch>
        </p:blipFill>
        <p:spPr bwMode="auto">
          <a:xfrm>
            <a:off x="5029200" y="2133600"/>
            <a:ext cx="3030537" cy="33527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Outward pressure - CRITICISM</a:t>
            </a:r>
            <a:endParaRPr lang="en-US" dirty="0"/>
          </a:p>
        </p:txBody>
      </p:sp>
      <p:pic>
        <p:nvPicPr>
          <p:cNvPr id="26626" name="Picture 2"/>
          <p:cNvPicPr>
            <a:picLocks noGrp="1" noChangeAspect="1" noChangeArrowheads="1"/>
          </p:cNvPicPr>
          <p:nvPr>
            <p:ph sz="quarter" idx="1"/>
          </p:nvPr>
        </p:nvPicPr>
        <p:blipFill>
          <a:blip r:embed="rId2" cstate="print"/>
          <a:srcRect/>
          <a:stretch>
            <a:fillRect/>
          </a:stretch>
        </p:blipFill>
        <p:spPr bwMode="auto">
          <a:xfrm>
            <a:off x="1524000" y="1981200"/>
            <a:ext cx="5410200" cy="3657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John 15:18-20</a:t>
            </a:r>
            <a:endParaRPr lang="en-US" dirty="0"/>
          </a:p>
        </p:txBody>
      </p:sp>
      <p:sp>
        <p:nvSpPr>
          <p:cNvPr id="3" name="Content Placeholder 2"/>
          <p:cNvSpPr>
            <a:spLocks noGrp="1"/>
          </p:cNvSpPr>
          <p:nvPr>
            <p:ph sz="quarter" idx="1"/>
          </p:nvPr>
        </p:nvSpPr>
        <p:spPr/>
        <p:txBody>
          <a:bodyPr/>
          <a:lstStyle/>
          <a:p>
            <a:pPr>
              <a:buNone/>
            </a:pPr>
            <a:r>
              <a:rPr lang="en-US" sz="3200" b="1" i="1" dirty="0" smtClean="0"/>
              <a:t>“If the world hates you, you know that it hated Me before it hated you. </a:t>
            </a:r>
            <a:r>
              <a:rPr lang="en-US" sz="3200" b="1" i="1" baseline="30000" dirty="0" smtClean="0"/>
              <a:t>19</a:t>
            </a:r>
            <a:r>
              <a:rPr lang="en-US" sz="3200" b="1" i="1" dirty="0" smtClean="0"/>
              <a:t> If you were of the world, the world would love its own. Yet because you are not of the world, but I chose you out of the world, therefore the world hates you. </a:t>
            </a:r>
            <a:r>
              <a:rPr lang="en-US" sz="3200" b="1" i="1" baseline="30000" dirty="0" smtClean="0"/>
              <a:t>20</a:t>
            </a:r>
            <a:r>
              <a:rPr lang="en-US" sz="3200" b="1" i="1" dirty="0" smtClean="0"/>
              <a:t> Remember the word that I said to you, ‘A servant is not greater than his master.’ If they persecuted Me, they will also persecute you. If they kept My word, they will keep yours also.”</a:t>
            </a:r>
            <a:endParaRPr lang="en-US" sz="3200"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Rejoice in persecution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'Blessed are those who are persecuted because of righteousness, for theirs is the kingdom of heaven and blessed are you when people insult you, persecute you and falsely say all kinds of evil against you because of me. Rejoice and be glad, because great is your reward in heaven....'</a:t>
            </a:r>
          </a:p>
          <a:p>
            <a:endParaRPr lang="en-US" dirty="0"/>
          </a:p>
        </p:txBody>
      </p:sp>
      <p:pic>
        <p:nvPicPr>
          <p:cNvPr id="27651" name="Picture 3"/>
          <p:cNvPicPr>
            <a:picLocks noGrp="1" noChangeAspect="1" noChangeArrowheads="1"/>
          </p:cNvPicPr>
          <p:nvPr>
            <p:ph sz="quarter" idx="2"/>
          </p:nvPr>
        </p:nvPicPr>
        <p:blipFill>
          <a:blip r:embed="rId2" cstate="print"/>
          <a:srcRect/>
          <a:stretch>
            <a:fillRect/>
          </a:stretch>
        </p:blipFill>
        <p:spPr bwMode="auto">
          <a:xfrm>
            <a:off x="4845050" y="1828800"/>
            <a:ext cx="3886200"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Key Thought</a:t>
            </a:r>
            <a:endParaRPr lang="en-US" sz="4800" dirty="0"/>
          </a:p>
        </p:txBody>
      </p:sp>
      <p:sp>
        <p:nvSpPr>
          <p:cNvPr id="3" name="Content Placeholder 2"/>
          <p:cNvSpPr>
            <a:spLocks noGrp="1"/>
          </p:cNvSpPr>
          <p:nvPr>
            <p:ph sz="quarter" idx="1"/>
          </p:nvPr>
        </p:nvSpPr>
        <p:spPr/>
        <p:txBody>
          <a:bodyPr/>
          <a:lstStyle/>
          <a:p>
            <a:pPr lvl="0"/>
            <a:endParaRPr lang="en-US" sz="3600" b="1" dirty="0" smtClean="0"/>
          </a:p>
          <a:p>
            <a:pPr lvl="0">
              <a:buNone/>
            </a:pPr>
            <a:r>
              <a:rPr lang="en-US" sz="3600" b="1" dirty="0" smtClean="0"/>
              <a:t>If you want what normal people have, do what normal people do. </a:t>
            </a:r>
          </a:p>
          <a:p>
            <a:pPr lvl="0">
              <a:buNone/>
            </a:pPr>
            <a:endParaRPr lang="en-US" sz="3600" b="1" dirty="0" smtClean="0"/>
          </a:p>
          <a:p>
            <a:pPr lvl="0">
              <a:buNone/>
            </a:pPr>
            <a:r>
              <a:rPr lang="en-US" sz="3600" b="1" dirty="0" smtClean="0"/>
              <a:t>If you want what few people have, do what few people do</a:t>
            </a:r>
            <a:r>
              <a:rPr lang="en-US" sz="3600" dirty="0" smtClean="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Truth</a:t>
            </a:r>
            <a:endParaRPr lang="en-US" dirty="0"/>
          </a:p>
        </p:txBody>
      </p:sp>
      <p:sp>
        <p:nvSpPr>
          <p:cNvPr id="3" name="Content Placeholder 2"/>
          <p:cNvSpPr>
            <a:spLocks noGrp="1"/>
          </p:cNvSpPr>
          <p:nvPr>
            <p:ph sz="quarter" idx="1"/>
          </p:nvPr>
        </p:nvSpPr>
        <p:spPr/>
        <p:txBody>
          <a:bodyPr/>
          <a:lstStyle/>
          <a:p>
            <a:pPr>
              <a:buNone/>
            </a:pPr>
            <a:r>
              <a:rPr lang="en-US" b="1" dirty="0" smtClean="0"/>
              <a:t>It’s not just that it’s OK to be different, but when you are led by the Spirit of God </a:t>
            </a:r>
          </a:p>
          <a:p>
            <a:pPr>
              <a:buNone/>
            </a:pPr>
            <a:endParaRPr lang="en-US" b="1" dirty="0" smtClean="0"/>
          </a:p>
          <a:p>
            <a:pPr algn="ctr">
              <a:buNone/>
            </a:pPr>
            <a:r>
              <a:rPr lang="en-US" sz="3600" b="1" dirty="0" smtClean="0"/>
              <a:t> </a:t>
            </a:r>
            <a:r>
              <a:rPr lang="en-US" sz="3600" b="1" u="sng" dirty="0" smtClean="0"/>
              <a:t>ITS WAY BETTER TO BE DIFFERENT</a:t>
            </a:r>
            <a:endParaRPr lang="en-US" sz="3600"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1 Peter 1:15-16 </a:t>
            </a:r>
            <a:endParaRPr lang="en-US" dirty="0"/>
          </a:p>
        </p:txBody>
      </p:sp>
      <p:sp>
        <p:nvSpPr>
          <p:cNvPr id="3" name="Content Placeholder 2"/>
          <p:cNvSpPr>
            <a:spLocks noGrp="1"/>
          </p:cNvSpPr>
          <p:nvPr>
            <p:ph sz="quarter" idx="1"/>
          </p:nvPr>
        </p:nvSpPr>
        <p:spPr/>
        <p:txBody>
          <a:bodyPr/>
          <a:lstStyle/>
          <a:p>
            <a:pPr algn="ctr">
              <a:buNone/>
            </a:pPr>
            <a:r>
              <a:rPr lang="en-US" sz="3600" b="1" dirty="0" smtClean="0"/>
              <a:t>“But as He who called you is holy, you also be holy in all your conduct, because it is written, “</a:t>
            </a:r>
            <a:r>
              <a:rPr lang="en-US" sz="3600" b="1" i="1" dirty="0" smtClean="0"/>
              <a:t>Be holy, for I am Holy.”</a:t>
            </a:r>
          </a:p>
          <a:p>
            <a:pPr algn="ctr">
              <a:buNone/>
            </a:pPr>
            <a:r>
              <a:rPr lang="en-US" sz="3600" b="1" i="1" dirty="0" smtClean="0"/>
              <a:t> 				</a:t>
            </a:r>
            <a:endParaRPr lang="en-US" sz="36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Greek word for Holy</a:t>
            </a:r>
            <a:endParaRPr lang="en-US" dirty="0"/>
          </a:p>
        </p:txBody>
      </p:sp>
      <p:sp>
        <p:nvSpPr>
          <p:cNvPr id="3" name="Content Placeholder 2"/>
          <p:cNvSpPr>
            <a:spLocks noGrp="1"/>
          </p:cNvSpPr>
          <p:nvPr>
            <p:ph sz="quarter" idx="1"/>
          </p:nvPr>
        </p:nvSpPr>
        <p:spPr/>
        <p:txBody>
          <a:bodyPr>
            <a:normAutofit/>
          </a:bodyPr>
          <a:lstStyle/>
          <a:p>
            <a:pPr>
              <a:buNone/>
            </a:pPr>
            <a:r>
              <a:rPr lang="en-US" sz="4000" b="1" u="sng" dirty="0" smtClean="0"/>
              <a:t>“</a:t>
            </a:r>
            <a:r>
              <a:rPr lang="en-US" sz="4000" b="1" u="sng" dirty="0" err="1" smtClean="0"/>
              <a:t>Hagios</a:t>
            </a:r>
            <a:r>
              <a:rPr lang="en-US" sz="4000" dirty="0" smtClean="0"/>
              <a:t>”- </a:t>
            </a:r>
            <a:r>
              <a:rPr lang="en-US" sz="4000" b="1" dirty="0" smtClean="0"/>
              <a:t>to be pure; it means to be set apart, it literally means to be different </a:t>
            </a:r>
            <a:endParaRPr lang="en-US" sz="4000" b="1"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724400" y="2590800"/>
            <a:ext cx="4083050" cy="2971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0" algn="ctr">
              <a:buNone/>
            </a:pPr>
            <a:endParaRPr lang="en-US" sz="4400" dirty="0" smtClean="0"/>
          </a:p>
          <a:p>
            <a:pPr lvl="0" algn="ctr">
              <a:buNone/>
            </a:pPr>
            <a:r>
              <a:rPr lang="en-US" sz="4400" dirty="0" smtClean="0"/>
              <a:t>Goal is not weird for weird sake, </a:t>
            </a:r>
            <a:r>
              <a:rPr lang="en-US" sz="4400" b="1" u="sng" dirty="0" smtClean="0"/>
              <a:t>your goal is to please God. </a:t>
            </a:r>
          </a:p>
          <a:p>
            <a:pPr algn="ctr">
              <a:buNone/>
            </a:pP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Psalm 69:9-12</a:t>
            </a:r>
            <a:endParaRPr lang="en-US" dirty="0"/>
          </a:p>
        </p:txBody>
      </p:sp>
      <p:sp>
        <p:nvSpPr>
          <p:cNvPr id="3" name="Content Placeholder 2"/>
          <p:cNvSpPr>
            <a:spLocks noGrp="1"/>
          </p:cNvSpPr>
          <p:nvPr>
            <p:ph sz="quarter" idx="1"/>
          </p:nvPr>
        </p:nvSpPr>
        <p:spPr>
          <a:xfrm>
            <a:off x="612648" y="1600200"/>
            <a:ext cx="8150352" cy="4953000"/>
          </a:xfrm>
        </p:spPr>
        <p:txBody>
          <a:bodyPr>
            <a:noAutofit/>
          </a:bodyPr>
          <a:lstStyle/>
          <a:p>
            <a:pPr>
              <a:buNone/>
            </a:pPr>
            <a:r>
              <a:rPr lang="en-US" sz="3200" dirty="0" smtClean="0"/>
              <a:t>“Because zeal for Your house has eaten me up,</a:t>
            </a:r>
            <a:br>
              <a:rPr lang="en-US" sz="3200" dirty="0" smtClean="0"/>
            </a:br>
            <a:r>
              <a:rPr lang="en-US" sz="3200" dirty="0" smtClean="0"/>
              <a:t>         And the reproaches of those who reproach You have fallen on me.</a:t>
            </a:r>
            <a:br>
              <a:rPr lang="en-US" sz="3200" dirty="0" smtClean="0"/>
            </a:br>
            <a:r>
              <a:rPr lang="en-US" sz="3200" dirty="0" smtClean="0"/>
              <a:t> </a:t>
            </a:r>
            <a:r>
              <a:rPr lang="en-US" sz="3200" baseline="30000" dirty="0" smtClean="0"/>
              <a:t>10</a:t>
            </a:r>
            <a:r>
              <a:rPr lang="en-US" sz="3200" dirty="0" smtClean="0"/>
              <a:t> When I wept </a:t>
            </a:r>
            <a:r>
              <a:rPr lang="en-US" sz="3200" i="1" dirty="0" smtClean="0"/>
              <a:t>and chastened</a:t>
            </a:r>
            <a:r>
              <a:rPr lang="en-US" sz="3200" dirty="0" smtClean="0"/>
              <a:t> my soul with fasting, That became my reproach.</a:t>
            </a:r>
            <a:br>
              <a:rPr lang="en-US" sz="3200" dirty="0" smtClean="0"/>
            </a:br>
            <a:r>
              <a:rPr lang="en-US" sz="3200" dirty="0" smtClean="0"/>
              <a:t> </a:t>
            </a:r>
            <a:r>
              <a:rPr lang="en-US" sz="3200" baseline="30000" dirty="0" smtClean="0"/>
              <a:t>11</a:t>
            </a:r>
            <a:r>
              <a:rPr lang="en-US" sz="3200" dirty="0" smtClean="0"/>
              <a:t> I also made sackcloth my garment;</a:t>
            </a:r>
            <a:br>
              <a:rPr lang="en-US" sz="3200" dirty="0" smtClean="0"/>
            </a:br>
            <a:r>
              <a:rPr lang="en-US" sz="3200" dirty="0" smtClean="0"/>
              <a:t>         I became a byword to them.</a:t>
            </a:r>
            <a:br>
              <a:rPr lang="en-US" sz="3200" dirty="0" smtClean="0"/>
            </a:br>
            <a:r>
              <a:rPr lang="en-US" sz="3200" dirty="0" smtClean="0"/>
              <a:t> </a:t>
            </a:r>
            <a:r>
              <a:rPr lang="en-US" sz="3200" baseline="30000" dirty="0" smtClean="0"/>
              <a:t>12</a:t>
            </a:r>
            <a:r>
              <a:rPr lang="en-US" sz="3200" dirty="0" smtClean="0"/>
              <a:t> Those who sit in the gate speak against me,</a:t>
            </a:r>
            <a:br>
              <a:rPr lang="en-US" sz="3200" dirty="0" smtClean="0"/>
            </a:br>
            <a:r>
              <a:rPr lang="en-US" sz="3200" dirty="0" smtClean="0"/>
              <a:t>         And I </a:t>
            </a:r>
            <a:r>
              <a:rPr lang="en-US" sz="3200" i="1" dirty="0" smtClean="0"/>
              <a:t>am</a:t>
            </a:r>
            <a:r>
              <a:rPr lang="en-US" sz="3200" dirty="0" smtClean="0"/>
              <a:t> the song of the drunkards.”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4000" b="1" dirty="0" smtClean="0"/>
          </a:p>
          <a:p>
            <a:pPr algn="ctr">
              <a:buNone/>
            </a:pPr>
            <a:r>
              <a:rPr lang="en-US" sz="4000" b="1" dirty="0" smtClean="0"/>
              <a:t>This is passion for </a:t>
            </a:r>
          </a:p>
          <a:p>
            <a:pPr algn="ctr">
              <a:buNone/>
            </a:pPr>
            <a:r>
              <a:rPr lang="en-US" sz="4000" b="1" u="sng" dirty="0" smtClean="0"/>
              <a:t>what matters to God</a:t>
            </a:r>
            <a:endParaRPr lang="en-US" sz="4000" u="sng" dirty="0" smtClean="0"/>
          </a:p>
          <a:p>
            <a:endParaRPr lang="en-US"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953000" y="1828800"/>
            <a:ext cx="3263900" cy="4267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Don’t get stuck in the bucket!</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828800" y="1905000"/>
            <a:ext cx="5715000" cy="3962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TotalTime>
  <Words>445</Words>
  <Application>Microsoft Office PowerPoint</Application>
  <PresentationFormat>On-screen Show (4:3)</PresentationFormat>
  <Paragraphs>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Weird is Better</vt:lpstr>
      <vt:lpstr>Key Thought</vt:lpstr>
      <vt:lpstr>Truth</vt:lpstr>
      <vt:lpstr> 1 Peter 1:15-16 </vt:lpstr>
      <vt:lpstr>Greek word for Holy</vt:lpstr>
      <vt:lpstr>Slide 6</vt:lpstr>
      <vt:lpstr>Psalm 69:9-12</vt:lpstr>
      <vt:lpstr>Slide 8</vt:lpstr>
      <vt:lpstr>Don’t get stuck in the bucket!</vt:lpstr>
      <vt:lpstr> Inward pressure- the need to please </vt:lpstr>
      <vt:lpstr>Proverbs 29:25</vt:lpstr>
      <vt:lpstr>Slide 12</vt:lpstr>
      <vt:lpstr>Slide 13</vt:lpstr>
      <vt:lpstr>Galatians 1:10</vt:lpstr>
      <vt:lpstr>Romans 6:16</vt:lpstr>
      <vt:lpstr>Family Identity</vt:lpstr>
      <vt:lpstr>Outward pressure - CRITICISM</vt:lpstr>
      <vt:lpstr>John 15:18-20</vt:lpstr>
      <vt:lpstr>Rejoice in persecution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Weird is Better</dc:title>
  <dc:creator>Deacon</dc:creator>
  <cp:lastModifiedBy>deacon</cp:lastModifiedBy>
  <cp:revision>5</cp:revision>
  <dcterms:created xsi:type="dcterms:W3CDTF">2011-10-02T01:47:09Z</dcterms:created>
  <dcterms:modified xsi:type="dcterms:W3CDTF">2011-10-02T16:15:38Z</dcterms:modified>
</cp:coreProperties>
</file>