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3600E-9D03-4D91-88F1-7529BEB77993}" type="datetimeFigureOut">
              <a:rPr lang="en-US" smtClean="0"/>
              <a:t>11/3/2010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7AF0A98-7D6F-45A9-A09A-E165393F0E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3600E-9D03-4D91-88F1-7529BEB77993}" type="datetimeFigureOut">
              <a:rPr lang="en-US" smtClean="0"/>
              <a:t>11/3/2010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F0A98-7D6F-45A9-A09A-E165393F0E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3600E-9D03-4D91-88F1-7529BEB77993}" type="datetimeFigureOut">
              <a:rPr lang="en-US" smtClean="0"/>
              <a:t>11/3/2010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F0A98-7D6F-45A9-A09A-E165393F0E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3600E-9D03-4D91-88F1-7529BEB77993}" type="datetimeFigureOut">
              <a:rPr lang="en-US" smtClean="0"/>
              <a:t>11/3/2010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7AF0A98-7D6F-45A9-A09A-E165393F0E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3600E-9D03-4D91-88F1-7529BEB77993}" type="datetimeFigureOut">
              <a:rPr lang="en-US" smtClean="0"/>
              <a:t>11/3/2010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F0A98-7D6F-45A9-A09A-E165393F0E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3600E-9D03-4D91-88F1-7529BEB77993}" type="datetimeFigureOut">
              <a:rPr lang="en-US" smtClean="0"/>
              <a:t>11/3/2010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F0A98-7D6F-45A9-A09A-E165393F0E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3600E-9D03-4D91-88F1-7529BEB77993}" type="datetimeFigureOut">
              <a:rPr lang="en-US" smtClean="0"/>
              <a:t>11/3/2010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7AF0A98-7D6F-45A9-A09A-E165393F0EB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3600E-9D03-4D91-88F1-7529BEB77993}" type="datetimeFigureOut">
              <a:rPr lang="en-US" smtClean="0"/>
              <a:t>11/3/2010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F0A98-7D6F-45A9-A09A-E165393F0E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3600E-9D03-4D91-88F1-7529BEB77993}" type="datetimeFigureOut">
              <a:rPr lang="en-US" smtClean="0"/>
              <a:t>11/3/2010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F0A98-7D6F-45A9-A09A-E165393F0E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3600E-9D03-4D91-88F1-7529BEB77993}" type="datetimeFigureOut">
              <a:rPr lang="en-US" smtClean="0"/>
              <a:t>11/3/2010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F0A98-7D6F-45A9-A09A-E165393F0E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3600E-9D03-4D91-88F1-7529BEB77993}" type="datetimeFigureOut">
              <a:rPr lang="en-US" smtClean="0"/>
              <a:t>11/3/2010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F0A98-7D6F-45A9-A09A-E165393F0EB2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AD3600E-9D03-4D91-88F1-7529BEB77993}" type="datetimeFigureOut">
              <a:rPr lang="en-US" smtClean="0"/>
              <a:t>11/3/2010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7AF0A98-7D6F-45A9-A09A-E165393F0EB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Dogmatic </a:t>
            </a:r>
            <a:r>
              <a:rPr lang="en-US" b="1" dirty="0" smtClean="0"/>
              <a:t>Theology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Servants </a:t>
            </a:r>
            <a:r>
              <a:rPr lang="en-US" dirty="0" smtClean="0"/>
              <a:t>meeting November 3, </a:t>
            </a:r>
            <a:r>
              <a:rPr lang="en-US" dirty="0" smtClean="0"/>
              <a:t>2010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Dogmatic theology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latin typeface="Calibri"/>
                <a:ea typeface="Calibri"/>
                <a:cs typeface="Arial"/>
              </a:rPr>
              <a:t>6. </a:t>
            </a:r>
            <a:r>
              <a:rPr lang="en-US" b="1" dirty="0" smtClean="0">
                <a:latin typeface="Calibri"/>
                <a:ea typeface="Calibri"/>
                <a:cs typeface="Arial"/>
              </a:rPr>
              <a:t>Heaven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 smtClean="0">
              <a:latin typeface="Calibri"/>
              <a:ea typeface="Calibri"/>
              <a:cs typeface="Arial"/>
            </a:endParaRPr>
          </a:p>
          <a:p>
            <a:pPr lvl="1">
              <a:spcBef>
                <a:spcPts val="0"/>
              </a:spcBef>
              <a:buFont typeface="Symbol"/>
              <a:buChar char=""/>
            </a:pPr>
            <a:r>
              <a:rPr lang="en-US" dirty="0" smtClean="0">
                <a:latin typeface="Calibri"/>
                <a:ea typeface="Calibri"/>
                <a:cs typeface="Arial"/>
              </a:rPr>
              <a:t>Eschatology</a:t>
            </a:r>
            <a:endParaRPr lang="en-US" sz="2000" dirty="0" smtClean="0">
              <a:latin typeface="Calibri"/>
              <a:ea typeface="Calibri"/>
              <a:cs typeface="Arial"/>
            </a:endParaRPr>
          </a:p>
          <a:p>
            <a:pPr lvl="1">
              <a:spcBef>
                <a:spcPts val="0"/>
              </a:spcBef>
              <a:buFont typeface="Symbol"/>
              <a:buChar char=""/>
            </a:pPr>
            <a:r>
              <a:rPr lang="en-US" dirty="0" smtClean="0">
                <a:latin typeface="Calibri"/>
                <a:ea typeface="Calibri"/>
                <a:cs typeface="Arial"/>
              </a:rPr>
              <a:t>The Everlasting Life</a:t>
            </a:r>
            <a:endParaRPr lang="en-US" sz="2000" dirty="0" smtClean="0">
              <a:latin typeface="Calibri"/>
              <a:ea typeface="Calibri"/>
              <a:cs typeface="Arial"/>
            </a:endParaRPr>
          </a:p>
          <a:p>
            <a:pPr lvl="1">
              <a:spcBef>
                <a:spcPts val="0"/>
              </a:spcBef>
              <a:buFont typeface="Symbol"/>
              <a:buChar char=""/>
            </a:pPr>
            <a:r>
              <a:rPr lang="en-US" dirty="0" smtClean="0">
                <a:latin typeface="Calibri"/>
                <a:ea typeface="Calibri"/>
                <a:cs typeface="Arial"/>
              </a:rPr>
              <a:t>Hades and Paradise</a:t>
            </a:r>
            <a:endParaRPr lang="en-US" sz="2000" dirty="0" smtClean="0">
              <a:latin typeface="Calibri"/>
              <a:ea typeface="Calibri"/>
              <a:cs typeface="Arial"/>
            </a:endParaRPr>
          </a:p>
          <a:p>
            <a:pPr lvl="1">
              <a:spcBef>
                <a:spcPts val="0"/>
              </a:spcBef>
              <a:buFont typeface="Symbol"/>
              <a:buChar char=""/>
            </a:pPr>
            <a:r>
              <a:rPr lang="en-US" dirty="0" smtClean="0">
                <a:latin typeface="Calibri"/>
                <a:ea typeface="Calibri"/>
                <a:cs typeface="Arial"/>
              </a:rPr>
              <a:t>Heaven and Hell</a:t>
            </a:r>
            <a:endParaRPr lang="en-US" sz="2000" dirty="0" smtClean="0">
              <a:latin typeface="Calibri"/>
              <a:ea typeface="Calibri"/>
              <a:cs typeface="Arial"/>
            </a:endParaRPr>
          </a:p>
          <a:p>
            <a:pPr lvl="1">
              <a:spcBef>
                <a:spcPts val="0"/>
              </a:spcBef>
              <a:buFont typeface="Symbol"/>
              <a:buChar char=""/>
            </a:pPr>
            <a:r>
              <a:rPr lang="en-US" dirty="0" smtClean="0">
                <a:latin typeface="Calibri"/>
                <a:ea typeface="Calibri"/>
                <a:cs typeface="Arial"/>
              </a:rPr>
              <a:t>The second coming its heresies (Millennium, rapture …etc.)</a:t>
            </a:r>
            <a:endParaRPr lang="en-US" sz="2000" dirty="0" smtClean="0">
              <a:latin typeface="Calibri"/>
              <a:ea typeface="Calibri"/>
              <a:cs typeface="Arial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Dogmatic theology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latin typeface="Calibri"/>
                <a:ea typeface="Calibri"/>
                <a:cs typeface="Arial"/>
              </a:rPr>
              <a:t>7. </a:t>
            </a:r>
            <a:r>
              <a:rPr lang="en-US" b="1" dirty="0" smtClean="0">
                <a:latin typeface="Calibri"/>
                <a:ea typeface="Calibri"/>
                <a:cs typeface="Arial"/>
              </a:rPr>
              <a:t>Angels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 smtClean="0">
              <a:latin typeface="Calibri"/>
              <a:ea typeface="Calibri"/>
              <a:cs typeface="Arial"/>
            </a:endParaRPr>
          </a:p>
          <a:p>
            <a:pPr lvl="1">
              <a:spcBef>
                <a:spcPts val="0"/>
              </a:spcBef>
              <a:buFont typeface="Symbol"/>
              <a:buChar char=""/>
            </a:pPr>
            <a:r>
              <a:rPr lang="en-US" dirty="0" smtClean="0">
                <a:latin typeface="Calibri"/>
                <a:ea typeface="Calibri"/>
                <a:cs typeface="Arial"/>
              </a:rPr>
              <a:t>Angels and their Role in our Salvation</a:t>
            </a:r>
            <a:endParaRPr lang="en-US" sz="2000" dirty="0" smtClean="0">
              <a:latin typeface="Calibri"/>
              <a:ea typeface="Calibri"/>
              <a:cs typeface="Arial"/>
            </a:endParaRPr>
          </a:p>
          <a:p>
            <a:pPr lvl="1">
              <a:spcBef>
                <a:spcPts val="0"/>
              </a:spcBef>
              <a:buFont typeface="Symbol"/>
              <a:buChar char=""/>
            </a:pPr>
            <a:r>
              <a:rPr lang="en-US" dirty="0" smtClean="0">
                <a:latin typeface="Calibri"/>
                <a:ea typeface="Calibri"/>
                <a:cs typeface="Arial"/>
              </a:rPr>
              <a:t>The Fall of Angles and Devil</a:t>
            </a:r>
            <a:endParaRPr lang="en-US" sz="2000" dirty="0" smtClean="0">
              <a:latin typeface="Calibri"/>
              <a:ea typeface="Calibri"/>
              <a:cs typeface="Arial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Dogmatic theology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alibri"/>
                <a:ea typeface="Calibri"/>
                <a:cs typeface="Arial"/>
              </a:rPr>
              <a:t>Now it all these 7 points; they must have the following:</a:t>
            </a:r>
            <a:endParaRPr lang="en-US" sz="2400" dirty="0" smtClean="0">
              <a:latin typeface="Calibri"/>
              <a:ea typeface="Calibri"/>
              <a:cs typeface="Arial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alibri"/>
                <a:ea typeface="Calibri"/>
                <a:cs typeface="Arial"/>
              </a:rPr>
              <a:t> </a:t>
            </a:r>
            <a:endParaRPr lang="en-US" sz="2400" dirty="0" smtClean="0">
              <a:latin typeface="Calibri"/>
              <a:ea typeface="Calibri"/>
              <a:cs typeface="Arial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latin typeface="Calibri"/>
                <a:ea typeface="Calibri"/>
                <a:cs typeface="Arial"/>
              </a:rPr>
              <a:t>1. Biblical Reference</a:t>
            </a:r>
            <a:endParaRPr lang="en-US" sz="2400" dirty="0" smtClean="0">
              <a:latin typeface="Calibri"/>
              <a:ea typeface="Calibri"/>
              <a:cs typeface="Arial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latin typeface="Calibri"/>
                <a:ea typeface="Calibri"/>
                <a:cs typeface="Arial"/>
              </a:rPr>
              <a:t> </a:t>
            </a:r>
            <a:endParaRPr lang="en-US" sz="2400" dirty="0" smtClean="0">
              <a:latin typeface="Calibri"/>
              <a:ea typeface="Calibri"/>
              <a:cs typeface="Arial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latin typeface="Calibri"/>
                <a:ea typeface="Calibri"/>
                <a:cs typeface="Arial"/>
              </a:rPr>
              <a:t>2. Liturgical Life Reference</a:t>
            </a:r>
            <a:endParaRPr lang="en-US" sz="2400" dirty="0" smtClean="0">
              <a:latin typeface="Calibri"/>
              <a:ea typeface="Calibri"/>
              <a:cs typeface="Arial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latin typeface="Calibri"/>
                <a:ea typeface="Calibri"/>
                <a:cs typeface="Arial"/>
              </a:rPr>
              <a:t> </a:t>
            </a:r>
            <a:endParaRPr lang="en-US" sz="2400" dirty="0" smtClean="0">
              <a:latin typeface="Calibri"/>
              <a:ea typeface="Calibri"/>
              <a:cs typeface="Arial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latin typeface="Calibri"/>
                <a:ea typeface="Calibri"/>
                <a:cs typeface="Arial"/>
              </a:rPr>
              <a:t>3.  Patristic Reference</a:t>
            </a:r>
            <a:endParaRPr lang="en-US" sz="2400" dirty="0" smtClean="0">
              <a:latin typeface="Calibri"/>
              <a:ea typeface="Calibri"/>
              <a:cs typeface="Arial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Dogmatic theology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A Dictionary of Early Christian Beliefs"/>
          <p:cNvPicPr/>
          <p:nvPr/>
        </p:nvPicPr>
        <p:blipFill>
          <a:blip r:embed="rId2" cstate="print"/>
          <a:srcRect l="18549" t="12642" r="25803"/>
          <a:stretch>
            <a:fillRect/>
          </a:stretch>
        </p:blipFill>
        <p:spPr bwMode="auto">
          <a:xfrm>
            <a:off x="2590800" y="1143000"/>
            <a:ext cx="41148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Dogmatic theology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Dogmatic Theology</a:t>
            </a:r>
            <a:endParaRPr lang="en-US" dirty="0"/>
          </a:p>
        </p:txBody>
      </p:sp>
      <p:pic>
        <p:nvPicPr>
          <p:cNvPr id="4" name="Content Placeholder 3" descr="http://www-bgr-com.vimg.net/wp-content/uploads/2010/06/iphone-4-facetime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295400"/>
            <a:ext cx="46482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Dogmatic theology</a:t>
            </a:r>
            <a:endParaRPr lang="en-US" dirty="0"/>
          </a:p>
        </p:txBody>
      </p:sp>
      <p:pic>
        <p:nvPicPr>
          <p:cNvPr id="4" name="Content Placeholder 3" descr="http://regmedia.co.uk/2009/06/26/iphone3gs_explode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371600"/>
            <a:ext cx="68580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Dogmatic theology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sz="4000" b="1" dirty="0" smtClean="0"/>
          </a:p>
          <a:p>
            <a:pPr algn="ctr">
              <a:buNone/>
            </a:pPr>
            <a:endParaRPr lang="en-US" sz="4000" b="1" dirty="0" smtClean="0"/>
          </a:p>
          <a:p>
            <a:pPr algn="ctr">
              <a:buNone/>
            </a:pPr>
            <a:r>
              <a:rPr lang="en-US" sz="4000" b="1" dirty="0" smtClean="0"/>
              <a:t>Oh</a:t>
            </a:r>
            <a:r>
              <a:rPr lang="en-US" sz="4000" b="1" dirty="0" smtClean="0"/>
              <a:t>, taste and see that the Lord is good. </a:t>
            </a:r>
            <a:endParaRPr lang="en-US" sz="4000" b="1" dirty="0" smtClean="0"/>
          </a:p>
          <a:p>
            <a:pPr algn="ctr">
              <a:buNone/>
            </a:pPr>
            <a:r>
              <a:rPr lang="en-US" sz="4000" b="1" dirty="0" smtClean="0"/>
              <a:t>Psalms </a:t>
            </a:r>
            <a:r>
              <a:rPr lang="en-US" sz="4000" b="1" dirty="0" smtClean="0"/>
              <a:t>34:8</a:t>
            </a:r>
            <a:endParaRPr lang="en-US" sz="40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Dogmatic theology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latin typeface="Calibri"/>
                <a:ea typeface="Calibri"/>
                <a:cs typeface="Arial"/>
              </a:rPr>
              <a:t>1. God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 smtClean="0">
              <a:latin typeface="Calibri"/>
              <a:ea typeface="Calibri"/>
              <a:cs typeface="Arial"/>
            </a:endParaRPr>
          </a:p>
          <a:p>
            <a:pPr lvl="1">
              <a:spcBef>
                <a:spcPts val="0"/>
              </a:spcBef>
              <a:buFont typeface="Symbol"/>
              <a:buChar char=""/>
            </a:pPr>
            <a:r>
              <a:rPr lang="en-US" dirty="0" smtClean="0">
                <a:latin typeface="Calibri"/>
                <a:ea typeface="Calibri"/>
                <a:cs typeface="Arial"/>
              </a:rPr>
              <a:t>The existence of God</a:t>
            </a:r>
            <a:endParaRPr lang="en-US" sz="2000" dirty="0" smtClean="0">
              <a:latin typeface="Calibri"/>
              <a:ea typeface="Calibri"/>
              <a:cs typeface="Arial"/>
            </a:endParaRPr>
          </a:p>
          <a:p>
            <a:pPr lvl="1">
              <a:spcBef>
                <a:spcPts val="0"/>
              </a:spcBef>
              <a:buFont typeface="Symbol"/>
              <a:buChar char=""/>
            </a:pPr>
            <a:r>
              <a:rPr lang="en-US" dirty="0" smtClean="0">
                <a:latin typeface="Calibri"/>
                <a:ea typeface="Calibri"/>
                <a:cs typeface="Arial"/>
              </a:rPr>
              <a:t>God’s Character </a:t>
            </a:r>
            <a:endParaRPr lang="en-US" sz="2000" dirty="0" smtClean="0">
              <a:latin typeface="Calibri"/>
              <a:ea typeface="Calibri"/>
              <a:cs typeface="Arial"/>
            </a:endParaRPr>
          </a:p>
          <a:p>
            <a:pPr lvl="1">
              <a:spcBef>
                <a:spcPts val="0"/>
              </a:spcBef>
              <a:buFont typeface="Symbol"/>
              <a:buChar char=""/>
            </a:pPr>
            <a:r>
              <a:rPr lang="en-US" dirty="0" smtClean="0">
                <a:latin typeface="Calibri"/>
                <a:ea typeface="Calibri"/>
                <a:cs typeface="Arial"/>
              </a:rPr>
              <a:t>Trinity (divinity of Father, Son and Holy Spirit)</a:t>
            </a:r>
            <a:endParaRPr lang="en-US" sz="2000" dirty="0" smtClean="0">
              <a:latin typeface="Calibri"/>
              <a:ea typeface="Calibri"/>
              <a:cs typeface="Arial"/>
            </a:endParaRPr>
          </a:p>
          <a:p>
            <a:pPr lvl="1">
              <a:spcBef>
                <a:spcPts val="0"/>
              </a:spcBef>
              <a:buFont typeface="Symbol"/>
              <a:buChar char=""/>
            </a:pPr>
            <a:r>
              <a:rPr lang="en-US" dirty="0" smtClean="0">
                <a:latin typeface="Calibri"/>
                <a:ea typeface="Calibri"/>
                <a:cs typeface="Arial"/>
              </a:rPr>
              <a:t>Heresies against Trinity</a:t>
            </a:r>
            <a:endParaRPr lang="en-US" sz="2000" dirty="0" smtClean="0">
              <a:latin typeface="Calibri"/>
              <a:ea typeface="Calibri"/>
              <a:cs typeface="Arial"/>
            </a:endParaRPr>
          </a:p>
          <a:p>
            <a:pPr lvl="1">
              <a:spcBef>
                <a:spcPts val="0"/>
              </a:spcBef>
              <a:buFont typeface="Symbol"/>
              <a:buChar char=""/>
            </a:pPr>
            <a:r>
              <a:rPr lang="en-US" dirty="0" smtClean="0">
                <a:latin typeface="Calibri"/>
                <a:ea typeface="Calibri"/>
                <a:cs typeface="Arial"/>
              </a:rPr>
              <a:t>Creation; good and evil …etc.</a:t>
            </a:r>
            <a:endParaRPr lang="en-US" sz="2000" dirty="0" smtClean="0">
              <a:latin typeface="Calibri"/>
              <a:ea typeface="Calibri"/>
              <a:cs typeface="Arial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Dogmatic theology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latin typeface="Calibri"/>
                <a:ea typeface="Calibri"/>
                <a:cs typeface="Arial"/>
              </a:rPr>
              <a:t>2. </a:t>
            </a:r>
            <a:r>
              <a:rPr lang="en-US" b="1" dirty="0" smtClean="0">
                <a:latin typeface="Calibri"/>
                <a:ea typeface="Calibri"/>
                <a:cs typeface="Arial"/>
              </a:rPr>
              <a:t>Man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 smtClean="0">
              <a:latin typeface="Calibri"/>
              <a:ea typeface="Calibri"/>
              <a:cs typeface="Arial"/>
            </a:endParaRPr>
          </a:p>
          <a:p>
            <a:pPr lvl="1">
              <a:spcBef>
                <a:spcPts val="0"/>
              </a:spcBef>
              <a:buFont typeface="Symbol"/>
              <a:buChar char=""/>
            </a:pPr>
            <a:r>
              <a:rPr lang="en-US" dirty="0" smtClean="0">
                <a:latin typeface="Calibri"/>
                <a:ea typeface="Calibri"/>
                <a:cs typeface="Arial"/>
              </a:rPr>
              <a:t>Man’s creation</a:t>
            </a:r>
            <a:endParaRPr lang="en-US" sz="2000" dirty="0" smtClean="0">
              <a:latin typeface="Calibri"/>
              <a:ea typeface="Calibri"/>
              <a:cs typeface="Arial"/>
            </a:endParaRPr>
          </a:p>
          <a:p>
            <a:pPr lvl="1">
              <a:spcBef>
                <a:spcPts val="0"/>
              </a:spcBef>
              <a:buFont typeface="Symbol"/>
              <a:buChar char=""/>
            </a:pPr>
            <a:r>
              <a:rPr lang="en-US" dirty="0" smtClean="0">
                <a:latin typeface="Calibri"/>
                <a:ea typeface="Calibri"/>
                <a:cs typeface="Arial"/>
              </a:rPr>
              <a:t>What man is made of (Spirit, Soul and Body)</a:t>
            </a:r>
            <a:endParaRPr lang="en-US" sz="2000" dirty="0" smtClean="0">
              <a:latin typeface="Calibri"/>
              <a:ea typeface="Calibri"/>
              <a:cs typeface="Arial"/>
            </a:endParaRPr>
          </a:p>
          <a:p>
            <a:pPr lvl="1">
              <a:spcBef>
                <a:spcPts val="0"/>
              </a:spcBef>
              <a:buFont typeface="Symbol"/>
              <a:buChar char=""/>
            </a:pPr>
            <a:r>
              <a:rPr lang="en-US" dirty="0" smtClean="0">
                <a:latin typeface="Calibri"/>
                <a:ea typeface="Calibri"/>
                <a:cs typeface="Arial"/>
              </a:rPr>
              <a:t>Man’s Fall and its results</a:t>
            </a:r>
            <a:endParaRPr lang="en-US" sz="2000" dirty="0" smtClean="0">
              <a:latin typeface="Calibri"/>
              <a:ea typeface="Calibri"/>
              <a:cs typeface="Arial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Dogmatic theology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latin typeface="Calibri"/>
                <a:ea typeface="Calibri"/>
                <a:cs typeface="Arial"/>
              </a:rPr>
              <a:t>3. </a:t>
            </a:r>
            <a:r>
              <a:rPr lang="en-US" b="1" dirty="0" smtClean="0">
                <a:latin typeface="Calibri"/>
                <a:ea typeface="Calibri"/>
                <a:cs typeface="Arial"/>
              </a:rPr>
              <a:t>Christ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 smtClean="0">
              <a:latin typeface="Calibri"/>
              <a:ea typeface="Calibri"/>
              <a:cs typeface="Arial"/>
            </a:endParaRPr>
          </a:p>
          <a:p>
            <a:pPr lvl="1">
              <a:spcBef>
                <a:spcPts val="0"/>
              </a:spcBef>
              <a:buFont typeface="Symbol"/>
              <a:buChar char=""/>
            </a:pPr>
            <a:r>
              <a:rPr lang="en-US" dirty="0" smtClean="0">
                <a:latin typeface="Calibri"/>
                <a:ea typeface="Calibri"/>
                <a:cs typeface="Arial"/>
              </a:rPr>
              <a:t>Incarnation</a:t>
            </a:r>
            <a:endParaRPr lang="en-US" sz="2000" dirty="0" smtClean="0">
              <a:latin typeface="Calibri"/>
              <a:ea typeface="Calibri"/>
              <a:cs typeface="Arial"/>
            </a:endParaRPr>
          </a:p>
          <a:p>
            <a:pPr lvl="1">
              <a:spcBef>
                <a:spcPts val="0"/>
              </a:spcBef>
              <a:buFont typeface="Symbol"/>
              <a:buChar char=""/>
            </a:pPr>
            <a:r>
              <a:rPr lang="en-US" dirty="0" smtClean="0">
                <a:latin typeface="Calibri"/>
                <a:ea typeface="Calibri"/>
                <a:cs typeface="Arial"/>
              </a:rPr>
              <a:t>The Nature of Christ</a:t>
            </a:r>
            <a:endParaRPr lang="en-US" sz="2000" dirty="0" smtClean="0">
              <a:latin typeface="Calibri"/>
              <a:ea typeface="Calibri"/>
              <a:cs typeface="Arial"/>
            </a:endParaRPr>
          </a:p>
          <a:p>
            <a:pPr lvl="1">
              <a:spcBef>
                <a:spcPts val="0"/>
              </a:spcBef>
              <a:buFont typeface="Symbol"/>
              <a:buChar char=""/>
            </a:pPr>
            <a:r>
              <a:rPr lang="en-US" dirty="0" smtClean="0">
                <a:latin typeface="Calibri"/>
                <a:ea typeface="Calibri"/>
                <a:cs typeface="Arial"/>
              </a:rPr>
              <a:t>The Divinity of Christ (its proof)</a:t>
            </a:r>
            <a:endParaRPr lang="en-US" sz="2000" dirty="0" smtClean="0">
              <a:latin typeface="Calibri"/>
              <a:ea typeface="Calibri"/>
              <a:cs typeface="Arial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Dogmatic theology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latin typeface="Calibri"/>
                <a:ea typeface="Calibri"/>
                <a:cs typeface="Arial"/>
              </a:rPr>
              <a:t>4. Salvation and </a:t>
            </a:r>
            <a:r>
              <a:rPr lang="en-US" b="1" dirty="0" smtClean="0">
                <a:latin typeface="Calibri"/>
                <a:ea typeface="Calibri"/>
                <a:cs typeface="Arial"/>
              </a:rPr>
              <a:t>Redemption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 smtClean="0">
              <a:latin typeface="Calibri"/>
              <a:ea typeface="Calibri"/>
              <a:cs typeface="Arial"/>
            </a:endParaRPr>
          </a:p>
          <a:p>
            <a:pPr lvl="1">
              <a:spcBef>
                <a:spcPts val="0"/>
              </a:spcBef>
              <a:buFont typeface="Symbol"/>
              <a:buChar char=""/>
            </a:pPr>
            <a:r>
              <a:rPr lang="en-US" dirty="0" smtClean="0">
                <a:latin typeface="Calibri"/>
                <a:ea typeface="Calibri"/>
                <a:cs typeface="Arial"/>
              </a:rPr>
              <a:t>The Necessity of Incarnation</a:t>
            </a:r>
            <a:endParaRPr lang="en-US" sz="2000" dirty="0" smtClean="0">
              <a:latin typeface="Calibri"/>
              <a:ea typeface="Calibri"/>
              <a:cs typeface="Arial"/>
            </a:endParaRPr>
          </a:p>
          <a:p>
            <a:pPr lvl="1">
              <a:spcBef>
                <a:spcPts val="0"/>
              </a:spcBef>
              <a:buFont typeface="Symbol"/>
              <a:buChar char=""/>
            </a:pPr>
            <a:r>
              <a:rPr lang="en-US" dirty="0" smtClean="0">
                <a:latin typeface="Calibri"/>
                <a:ea typeface="Calibri"/>
                <a:cs typeface="Arial"/>
              </a:rPr>
              <a:t>The Need for Redemption</a:t>
            </a:r>
            <a:endParaRPr lang="en-US" sz="2000" dirty="0" smtClean="0">
              <a:latin typeface="Calibri"/>
              <a:ea typeface="Calibri"/>
              <a:cs typeface="Arial"/>
            </a:endParaRPr>
          </a:p>
          <a:p>
            <a:pPr lvl="1">
              <a:spcBef>
                <a:spcPts val="0"/>
              </a:spcBef>
              <a:buFont typeface="Symbol"/>
              <a:buChar char=""/>
            </a:pPr>
            <a:r>
              <a:rPr lang="en-US" dirty="0" smtClean="0">
                <a:latin typeface="Calibri"/>
                <a:ea typeface="Calibri"/>
                <a:cs typeface="Arial"/>
              </a:rPr>
              <a:t>The Need for a Savior and His Characteristics</a:t>
            </a:r>
            <a:endParaRPr lang="en-US" sz="2000" dirty="0" smtClean="0">
              <a:latin typeface="Calibri"/>
              <a:ea typeface="Calibri"/>
              <a:cs typeface="Arial"/>
            </a:endParaRPr>
          </a:p>
          <a:p>
            <a:pPr lvl="1">
              <a:spcBef>
                <a:spcPts val="0"/>
              </a:spcBef>
              <a:buFont typeface="Symbol"/>
              <a:buChar char=""/>
            </a:pPr>
            <a:r>
              <a:rPr lang="en-US" dirty="0" smtClean="0">
                <a:latin typeface="Calibri"/>
                <a:ea typeface="Calibri"/>
                <a:cs typeface="Arial"/>
              </a:rPr>
              <a:t>Prophecies on Salvation and the Savior</a:t>
            </a:r>
            <a:endParaRPr lang="en-US" sz="2000" dirty="0" smtClean="0">
              <a:latin typeface="Calibri"/>
              <a:ea typeface="Calibri"/>
              <a:cs typeface="Arial"/>
            </a:endParaRPr>
          </a:p>
          <a:p>
            <a:pPr lvl="1">
              <a:spcBef>
                <a:spcPts val="0"/>
              </a:spcBef>
              <a:buFont typeface="Symbol"/>
              <a:buChar char=""/>
            </a:pPr>
            <a:r>
              <a:rPr lang="en-US" dirty="0" smtClean="0">
                <a:latin typeface="Calibri"/>
                <a:ea typeface="Calibri"/>
                <a:cs typeface="Arial"/>
              </a:rPr>
              <a:t>The blessings and the benefits of Salvation</a:t>
            </a:r>
            <a:endParaRPr lang="en-US" sz="2000" dirty="0" smtClean="0">
              <a:latin typeface="Calibri"/>
              <a:ea typeface="Calibri"/>
              <a:cs typeface="Arial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Dogmatic theology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latin typeface="Calibri"/>
                <a:ea typeface="Calibri"/>
                <a:cs typeface="Arial"/>
              </a:rPr>
              <a:t>5. The </a:t>
            </a:r>
            <a:r>
              <a:rPr lang="en-US" b="1" dirty="0" smtClean="0">
                <a:latin typeface="Calibri"/>
                <a:ea typeface="Calibri"/>
                <a:cs typeface="Arial"/>
              </a:rPr>
              <a:t>church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 smtClean="0">
              <a:latin typeface="Calibri"/>
              <a:ea typeface="Calibri"/>
              <a:cs typeface="Arial"/>
            </a:endParaRPr>
          </a:p>
          <a:p>
            <a:pPr lvl="1">
              <a:spcBef>
                <a:spcPts val="0"/>
              </a:spcBef>
              <a:buFont typeface="Symbol"/>
              <a:buChar char=""/>
            </a:pPr>
            <a:r>
              <a:rPr lang="en-US" dirty="0" smtClean="0">
                <a:latin typeface="Calibri"/>
                <a:ea typeface="Calibri"/>
                <a:cs typeface="Arial"/>
              </a:rPr>
              <a:t>The meaning of the church; its symbols in the OT</a:t>
            </a:r>
            <a:endParaRPr lang="en-US" sz="2000" dirty="0" smtClean="0">
              <a:latin typeface="Calibri"/>
              <a:ea typeface="Calibri"/>
              <a:cs typeface="Arial"/>
            </a:endParaRPr>
          </a:p>
          <a:p>
            <a:pPr lvl="1">
              <a:spcBef>
                <a:spcPts val="0"/>
              </a:spcBef>
              <a:buFont typeface="Symbol"/>
              <a:buChar char=""/>
            </a:pPr>
            <a:r>
              <a:rPr lang="en-US" dirty="0" smtClean="0">
                <a:latin typeface="Calibri"/>
                <a:ea typeface="Calibri"/>
                <a:cs typeface="Arial"/>
              </a:rPr>
              <a:t>The mission of the church</a:t>
            </a:r>
            <a:endParaRPr lang="en-US" sz="2000" dirty="0" smtClean="0">
              <a:latin typeface="Calibri"/>
              <a:ea typeface="Calibri"/>
              <a:cs typeface="Arial"/>
            </a:endParaRPr>
          </a:p>
          <a:p>
            <a:pPr lvl="1">
              <a:spcBef>
                <a:spcPts val="0"/>
              </a:spcBef>
              <a:buFont typeface="Symbol"/>
              <a:buChar char=""/>
            </a:pPr>
            <a:r>
              <a:rPr lang="en-US" dirty="0" smtClean="0">
                <a:latin typeface="Calibri"/>
                <a:ea typeface="Calibri"/>
                <a:cs typeface="Arial"/>
              </a:rPr>
              <a:t>Worship in Church</a:t>
            </a:r>
            <a:endParaRPr lang="en-US" sz="2000" dirty="0" smtClean="0">
              <a:latin typeface="Calibri"/>
              <a:ea typeface="Calibri"/>
              <a:cs typeface="Arial"/>
            </a:endParaRPr>
          </a:p>
          <a:p>
            <a:pPr lvl="1">
              <a:spcBef>
                <a:spcPts val="0"/>
              </a:spcBef>
              <a:buFont typeface="Symbol"/>
              <a:buChar char=""/>
            </a:pPr>
            <a:r>
              <a:rPr lang="en-US" dirty="0" smtClean="0">
                <a:latin typeface="Calibri"/>
                <a:ea typeface="Calibri"/>
                <a:cs typeface="Arial"/>
              </a:rPr>
              <a:t>Rites in the church (prayers, </a:t>
            </a:r>
            <a:r>
              <a:rPr lang="en-US" dirty="0" err="1" smtClean="0">
                <a:latin typeface="Calibri"/>
                <a:ea typeface="Calibri"/>
                <a:cs typeface="Arial"/>
              </a:rPr>
              <a:t>fastings</a:t>
            </a:r>
            <a:r>
              <a:rPr lang="en-US" dirty="0" smtClean="0">
                <a:latin typeface="Calibri"/>
                <a:ea typeface="Calibri"/>
                <a:cs typeface="Arial"/>
              </a:rPr>
              <a:t>, feasts, saints …etc.)</a:t>
            </a:r>
            <a:endParaRPr lang="en-US" sz="2000" dirty="0" smtClean="0">
              <a:latin typeface="Calibri"/>
              <a:ea typeface="Calibri"/>
              <a:cs typeface="Arial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</TotalTime>
  <Words>242</Words>
  <Application>Microsoft Office PowerPoint</Application>
  <PresentationFormat>On-screen Show (4:3)</PresentationFormat>
  <Paragraphs>67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Trek</vt:lpstr>
      <vt:lpstr>Dogmatic Theology</vt:lpstr>
      <vt:lpstr>Dogmatic Theology</vt:lpstr>
      <vt:lpstr>Dogmatic theology</vt:lpstr>
      <vt:lpstr>Dogmatic theology</vt:lpstr>
      <vt:lpstr>Dogmatic theology</vt:lpstr>
      <vt:lpstr>Dogmatic theology</vt:lpstr>
      <vt:lpstr>Dogmatic theology</vt:lpstr>
      <vt:lpstr>Dogmatic theology</vt:lpstr>
      <vt:lpstr>Dogmatic theology</vt:lpstr>
      <vt:lpstr>Dogmatic theology</vt:lpstr>
      <vt:lpstr>Dogmatic theology</vt:lpstr>
      <vt:lpstr>Dogmatic theology</vt:lpstr>
      <vt:lpstr>Dogmatic theology</vt:lpstr>
      <vt:lpstr>Dogmatic theology</vt:lpstr>
    </vt:vector>
  </TitlesOfParts>
  <Company>LFCS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Dogmatic Theology</dc:title>
  <dc:creator>user</dc:creator>
  <cp:lastModifiedBy>user</cp:lastModifiedBy>
  <cp:revision>2</cp:revision>
  <dcterms:created xsi:type="dcterms:W3CDTF">2010-11-03T21:08:21Z</dcterms:created>
  <dcterms:modified xsi:type="dcterms:W3CDTF">2010-11-03T21:20:39Z</dcterms:modified>
</cp:coreProperties>
</file>