
<file path=[Content_Types].xml><?xml version="1.0" encoding="utf-8"?>
<Types xmlns="http://schemas.openxmlformats.org/package/2006/content-types">
  <Override PartName="/ppt/slides/slide17.xml" ContentType="application/vnd.openxmlformats-officedocument.presentationml.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s/slide15.xml" ContentType="application/vnd.openxmlformats-officedocument.presentationml.slide+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7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3300"/>
    <a:srgbClr val="000066"/>
    <a:srgbClr val="0066CC"/>
    <a:srgbClr val="0066FF"/>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64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D14E0-6217-4CD2-8308-91A4E4177B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702A30-E1EE-4652-9A5E-EC959EE7D96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4AEFFF-BE24-4277-AB23-69207B9B3F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AA733D-9C79-4960-843C-984B246860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79F95A-F0C6-4594-A09B-DFB04A84B1B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780FAF-AF03-43E4-8865-5978FFFC450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A1ECAD-B7B8-4858-AF71-1C728A87DB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0DD241-8E28-44B3-857A-B91FC21491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57D0F2-E771-4022-86F4-B6A23640BF2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446331-C171-460C-9DC0-4C4A49942FB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20D7C5-E50A-4073-8BD4-36484875F5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FADE8C15-6750-45EE-B761-0C7DA060B4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biblegateway.com/passage/?search=1%20John%204:3&amp;version=NKJV%23fen-NKJV-30607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524000" y="5105400"/>
            <a:ext cx="6400800" cy="1371600"/>
          </a:xfrm>
        </p:spPr>
        <p:txBody>
          <a:bodyPr/>
          <a:lstStyle/>
          <a:p>
            <a:pPr eaLnBrk="1" hangingPunct="1"/>
            <a:r>
              <a:rPr lang="en-US" sz="4800" b="1" dirty="0" smtClean="0">
                <a:solidFill>
                  <a:schemeClr val="bg1"/>
                </a:solidFill>
              </a:rPr>
              <a:t>Eyes to See the Spiritual World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r>
              <a:rPr lang="en-US" sz="3200" dirty="0" smtClean="0">
                <a:solidFill>
                  <a:srgbClr val="FF6600"/>
                </a:solidFill>
              </a:rPr>
              <a:t/>
            </a:r>
            <a:br>
              <a:rPr lang="en-US" sz="3200" dirty="0" smtClean="0">
                <a:solidFill>
                  <a:srgbClr val="FF6600"/>
                </a:solidFill>
              </a:rPr>
            </a:br>
            <a:r>
              <a:rPr lang="en-US" sz="3200" dirty="0" smtClean="0">
                <a:solidFill>
                  <a:srgbClr val="FF6600"/>
                </a:solidFill>
              </a:rPr>
              <a:t>Satan is using the things of the world to lead everything to the kingdom of the antichrist</a:t>
            </a:r>
            <a:br>
              <a:rPr lang="en-US" sz="3200" dirty="0" smtClean="0">
                <a:solidFill>
                  <a:srgbClr val="FF6600"/>
                </a:solidFill>
              </a:rPr>
            </a:br>
            <a:endParaRPr lang="en-US" sz="3200" dirty="0"/>
          </a:p>
        </p:txBody>
      </p:sp>
      <p:sp>
        <p:nvSpPr>
          <p:cNvPr id="3" name="Content Placeholder 2"/>
          <p:cNvSpPr>
            <a:spLocks noGrp="1"/>
          </p:cNvSpPr>
          <p:nvPr>
            <p:ph idx="1"/>
          </p:nvPr>
        </p:nvSpPr>
        <p:spPr>
          <a:xfrm>
            <a:off x="457200" y="2590800"/>
            <a:ext cx="8229600" cy="3535363"/>
          </a:xfrm>
        </p:spPr>
        <p:txBody>
          <a:bodyPr/>
          <a:lstStyle/>
          <a:p>
            <a:endParaRPr lang="en-US" dirty="0"/>
          </a:p>
        </p:txBody>
      </p:sp>
      <p:pic>
        <p:nvPicPr>
          <p:cNvPr id="4" name="Picture 3"/>
          <p:cNvPicPr>
            <a:picLocks noChangeAspect="1"/>
          </p:cNvPicPr>
          <p:nvPr/>
        </p:nvPicPr>
        <p:blipFill>
          <a:blip r:embed="rId2"/>
          <a:stretch>
            <a:fillRect/>
          </a:stretch>
        </p:blipFill>
        <p:spPr>
          <a:xfrm>
            <a:off x="2590800" y="2286000"/>
            <a:ext cx="3962400" cy="3917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6600"/>
                </a:solidFill>
              </a:rPr>
              <a:t>1 John 4:3 </a:t>
            </a:r>
            <a:endParaRPr lang="en-US" dirty="0"/>
          </a:p>
        </p:txBody>
      </p:sp>
      <p:sp>
        <p:nvSpPr>
          <p:cNvPr id="3" name="Content Placeholder 2"/>
          <p:cNvSpPr>
            <a:spLocks noGrp="1"/>
          </p:cNvSpPr>
          <p:nvPr>
            <p:ph idx="1"/>
          </p:nvPr>
        </p:nvSpPr>
        <p:spPr/>
        <p:txBody>
          <a:bodyPr/>
          <a:lstStyle/>
          <a:p>
            <a:pPr algn="ctr">
              <a:buNone/>
            </a:pPr>
            <a:r>
              <a:rPr lang="en-US" b="1" i="1" dirty="0" smtClean="0">
                <a:solidFill>
                  <a:srgbClr val="FF6600"/>
                </a:solidFill>
              </a:rPr>
              <a:t>“and every spirit that does not confess </a:t>
            </a:r>
            <a:r>
              <a:rPr lang="en-US" b="1" i="1" dirty="0" err="1" smtClean="0">
                <a:solidFill>
                  <a:srgbClr val="FF6600"/>
                </a:solidFill>
              </a:rPr>
              <a:t>that</a:t>
            </a:r>
            <a:r>
              <a:rPr lang="en-US" b="1" i="1" baseline="30000" dirty="0" err="1" smtClean="0">
                <a:solidFill>
                  <a:srgbClr val="FF6600"/>
                </a:solidFill>
              </a:rPr>
              <a:t>[</a:t>
            </a:r>
            <a:r>
              <a:rPr lang="en-US" b="1" i="1" u="sng" baseline="30000" dirty="0" err="1" smtClean="0">
                <a:solidFill>
                  <a:srgbClr val="FF6600"/>
                </a:solidFill>
                <a:hlinkClick r:id="rId2"/>
              </a:rPr>
              <a:t>a</a:t>
            </a:r>
            <a:r>
              <a:rPr lang="en-US" b="1" i="1" baseline="30000" dirty="0" smtClean="0">
                <a:solidFill>
                  <a:srgbClr val="FF6600"/>
                </a:solidFill>
              </a:rPr>
              <a:t>]</a:t>
            </a:r>
            <a:r>
              <a:rPr lang="en-US" b="1" i="1" dirty="0" smtClean="0">
                <a:solidFill>
                  <a:srgbClr val="FF6600"/>
                </a:solidFill>
              </a:rPr>
              <a:t> Jesus Christ has come in the flesh is not of God. </a:t>
            </a:r>
            <a:r>
              <a:rPr lang="en-US" b="1" i="1" u="sng" dirty="0" smtClean="0">
                <a:solidFill>
                  <a:srgbClr val="FF6600"/>
                </a:solidFill>
              </a:rPr>
              <a:t>And this is the spirit of the Antichrist, which you have heard was coming, and is now already in the world</a:t>
            </a:r>
            <a:r>
              <a:rPr lang="en-US" b="1" i="1" dirty="0" smtClean="0">
                <a:solidFill>
                  <a:srgbClr val="FF6600"/>
                </a:solidFill>
              </a:rPr>
              <a:t>.”</a:t>
            </a:r>
            <a:endParaRPr lang="en-US" dirty="0" smtClean="0">
              <a:solidFill>
                <a:srgbClr val="FF6600"/>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6600"/>
                </a:solidFill>
              </a:rPr>
              <a:t> </a:t>
            </a:r>
            <a:r>
              <a:rPr lang="en-US" dirty="0" smtClean="0">
                <a:solidFill>
                  <a:srgbClr val="FF6600"/>
                </a:solidFill>
              </a:rPr>
              <a:t>2 Thessalonians 2:9-10</a:t>
            </a:r>
            <a:endParaRPr lang="en-US" dirty="0">
              <a:solidFill>
                <a:srgbClr val="FF6600"/>
              </a:solidFill>
            </a:endParaRPr>
          </a:p>
        </p:txBody>
      </p:sp>
      <p:sp>
        <p:nvSpPr>
          <p:cNvPr id="3" name="Content Placeholder 2"/>
          <p:cNvSpPr>
            <a:spLocks noGrp="1"/>
          </p:cNvSpPr>
          <p:nvPr>
            <p:ph idx="1"/>
          </p:nvPr>
        </p:nvSpPr>
        <p:spPr/>
        <p:txBody>
          <a:bodyPr/>
          <a:lstStyle/>
          <a:p>
            <a:pPr>
              <a:buNone/>
            </a:pPr>
            <a:r>
              <a:rPr lang="en-US" b="1" i="1" dirty="0" smtClean="0">
                <a:solidFill>
                  <a:srgbClr val="FF6600"/>
                </a:solidFill>
              </a:rPr>
              <a:t>“The coming of the lawless one is according to the working of Satan, with all power, signs, and lying wonders, </a:t>
            </a:r>
            <a:r>
              <a:rPr lang="en-US" b="1" i="1" baseline="30000" dirty="0" smtClean="0">
                <a:solidFill>
                  <a:srgbClr val="FF6600"/>
                </a:solidFill>
              </a:rPr>
              <a:t>10 </a:t>
            </a:r>
            <a:r>
              <a:rPr lang="en-US" b="1" i="1" dirty="0" smtClean="0">
                <a:solidFill>
                  <a:srgbClr val="FF6600"/>
                </a:solidFill>
              </a:rPr>
              <a:t>and with all unrighteous deception among those who perish, because they did not receive the love of the truth, that they might be saved.”</a:t>
            </a:r>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lstStyle/>
          <a:p>
            <a:r>
              <a:rPr lang="en-US" dirty="0" smtClean="0">
                <a:solidFill>
                  <a:srgbClr val="FF6600"/>
                </a:solidFill>
              </a:rPr>
              <a:t>How do identify the world in my life?</a:t>
            </a:r>
            <a:endParaRPr lang="en-US" dirty="0">
              <a:solidFill>
                <a:srgbClr val="FF6600"/>
              </a:solidFill>
            </a:endParaRPr>
          </a:p>
        </p:txBody>
      </p:sp>
      <p:sp>
        <p:nvSpPr>
          <p:cNvPr id="3" name="Content Placeholder 2"/>
          <p:cNvSpPr>
            <a:spLocks noGrp="1"/>
          </p:cNvSpPr>
          <p:nvPr>
            <p:ph idx="1"/>
          </p:nvPr>
        </p:nvSpPr>
        <p:spPr/>
        <p:txBody>
          <a:bodyPr/>
          <a:lstStyle/>
          <a:p>
            <a:endParaRPr lang="en-US" dirty="0" smtClean="0"/>
          </a:p>
          <a:p>
            <a:pPr algn="ctr">
              <a:buNone/>
            </a:pPr>
            <a:r>
              <a:rPr lang="en-US" dirty="0" smtClean="0">
                <a:solidFill>
                  <a:srgbClr val="FF6600"/>
                </a:solidFill>
              </a:rPr>
              <a:t>It can be anything that distracts you from God or causes you to put the things of God on the back burner of your life </a:t>
            </a:r>
            <a:endParaRPr lang="en-US" dirty="0">
              <a:solidFill>
                <a:srgbClr val="FF66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6600"/>
                </a:solidFill>
              </a:rPr>
              <a:t>1 John 2:15-1</a:t>
            </a:r>
            <a:r>
              <a:rPr lang="en-US" dirty="0" smtClean="0">
                <a:solidFill>
                  <a:srgbClr val="FF6600"/>
                </a:solidFill>
              </a:rPr>
              <a:t>6</a:t>
            </a:r>
            <a:endParaRPr lang="en-US" dirty="0"/>
          </a:p>
        </p:txBody>
      </p:sp>
      <p:sp>
        <p:nvSpPr>
          <p:cNvPr id="3" name="Content Placeholder 2"/>
          <p:cNvSpPr>
            <a:spLocks noGrp="1"/>
          </p:cNvSpPr>
          <p:nvPr>
            <p:ph idx="1"/>
          </p:nvPr>
        </p:nvSpPr>
        <p:spPr/>
        <p:txBody>
          <a:bodyPr/>
          <a:lstStyle/>
          <a:p>
            <a:pPr>
              <a:buNone/>
            </a:pPr>
            <a:r>
              <a:rPr lang="en-US" b="1" i="1" dirty="0" smtClean="0">
                <a:solidFill>
                  <a:srgbClr val="FF6600"/>
                </a:solidFill>
              </a:rPr>
              <a:t>“Do not love the world or the things in the world. If anyone loves the world, the love of the Father is not in him. </a:t>
            </a:r>
            <a:r>
              <a:rPr lang="en-US" b="1" i="1" u="sng" baseline="30000" dirty="0" smtClean="0">
                <a:solidFill>
                  <a:srgbClr val="FF6600"/>
                </a:solidFill>
              </a:rPr>
              <a:t>16 </a:t>
            </a:r>
            <a:r>
              <a:rPr lang="en-US" b="1" i="1" u="sng" dirty="0" smtClean="0">
                <a:solidFill>
                  <a:srgbClr val="FF6600"/>
                </a:solidFill>
              </a:rPr>
              <a:t>For all that is in the world</a:t>
            </a:r>
            <a:r>
              <a:rPr lang="en-US" b="1" i="1" dirty="0" smtClean="0">
                <a:solidFill>
                  <a:srgbClr val="FF6600"/>
                </a:solidFill>
              </a:rPr>
              <a:t>—the lust of the flesh, the lust of the eyes, and the pride of life—is not of the Father but is of the world.”</a:t>
            </a:r>
            <a:endParaRPr lang="en-US" dirty="0">
              <a:solidFill>
                <a:srgbClr val="FF66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6600"/>
                </a:solidFill>
              </a:rPr>
              <a:t>James 4:4 </a:t>
            </a:r>
            <a:endParaRPr lang="en-US" dirty="0"/>
          </a:p>
        </p:txBody>
      </p:sp>
      <p:sp>
        <p:nvSpPr>
          <p:cNvPr id="3" name="Content Placeholder 2"/>
          <p:cNvSpPr>
            <a:spLocks noGrp="1"/>
          </p:cNvSpPr>
          <p:nvPr>
            <p:ph idx="1"/>
          </p:nvPr>
        </p:nvSpPr>
        <p:spPr/>
        <p:txBody>
          <a:bodyPr/>
          <a:lstStyle/>
          <a:p>
            <a:pPr algn="ctr">
              <a:buNone/>
            </a:pPr>
            <a:r>
              <a:rPr lang="en-US" b="1" i="1" dirty="0" smtClean="0">
                <a:solidFill>
                  <a:srgbClr val="FF6600"/>
                </a:solidFill>
              </a:rPr>
              <a:t>“Do you not know that friendship with the world is enmity with God? Whoever therefore wants to be a friend of the world makes himself an enemy of God.”</a:t>
            </a:r>
            <a:endParaRPr lang="en-US" dirty="0" smtClean="0">
              <a:solidFill>
                <a:srgbClr val="FF6600"/>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1 John 2:16</a:t>
            </a:r>
            <a:endParaRPr lang="en-US" dirty="0">
              <a:solidFill>
                <a:srgbClr val="FF6600"/>
              </a:solidFill>
            </a:endParaRPr>
          </a:p>
        </p:txBody>
      </p:sp>
      <p:sp>
        <p:nvSpPr>
          <p:cNvPr id="3" name="Content Placeholder 2"/>
          <p:cNvSpPr>
            <a:spLocks noGrp="1"/>
          </p:cNvSpPr>
          <p:nvPr>
            <p:ph idx="1"/>
          </p:nvPr>
        </p:nvSpPr>
        <p:spPr/>
        <p:txBody>
          <a:bodyPr/>
          <a:lstStyle/>
          <a:p>
            <a:pPr>
              <a:buNone/>
            </a:pPr>
            <a:r>
              <a:rPr lang="en-US" b="1" i="1" dirty="0" smtClean="0">
                <a:solidFill>
                  <a:srgbClr val="FF6600"/>
                </a:solidFill>
              </a:rPr>
              <a:t>“For all that is in the world—the lust of the flesh, the lust of the eyes, and the pride of life—is not of the Father but is of the world. ways that the devil draws to love the world:”</a:t>
            </a:r>
            <a:endParaRPr lang="en-US" dirty="0" smtClean="0">
              <a:solidFill>
                <a:srgbClr val="FF6600"/>
              </a:solidFill>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4000" dirty="0" smtClean="0">
                <a:solidFill>
                  <a:srgbClr val="FF6600"/>
                </a:solidFill>
              </a:rPr>
              <a:t>3 ways the devil draws you to perceive world the way he wants you to</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Lust of the flesh</a:t>
            </a:r>
            <a:endParaRPr lang="en-US" dirty="0">
              <a:solidFill>
                <a:srgbClr val="FF6600"/>
              </a:solidFill>
            </a:endParaRPr>
          </a:p>
        </p:txBody>
      </p:sp>
      <p:sp>
        <p:nvSpPr>
          <p:cNvPr id="3" name="Content Placeholder 2"/>
          <p:cNvSpPr>
            <a:spLocks noGrp="1"/>
          </p:cNvSpPr>
          <p:nvPr>
            <p:ph idx="1"/>
          </p:nvPr>
        </p:nvSpPr>
        <p:spPr/>
        <p:txBody>
          <a:bodyPr/>
          <a:lstStyle/>
          <a:p>
            <a:pPr algn="ctr">
              <a:buNone/>
            </a:pPr>
            <a:r>
              <a:rPr lang="en-US" b="1" i="1" dirty="0" smtClean="0">
                <a:solidFill>
                  <a:srgbClr val="FF6600"/>
                </a:solidFill>
              </a:rPr>
              <a:t>“The lamp of the body is the eye. If therefore your eye is good, your whole body will be full of light. </a:t>
            </a:r>
            <a:r>
              <a:rPr lang="en-US" b="1" i="1" baseline="30000" dirty="0" smtClean="0">
                <a:solidFill>
                  <a:srgbClr val="FF6600"/>
                </a:solidFill>
              </a:rPr>
              <a:t>23 </a:t>
            </a:r>
            <a:r>
              <a:rPr lang="en-US" b="1" i="1" dirty="0" smtClean="0">
                <a:solidFill>
                  <a:srgbClr val="FF6600"/>
                </a:solidFill>
              </a:rPr>
              <a:t>But if your eye is bad, your whole body will be full of darkness. If therefore the light that is in you is darkness, how great is that darkness!” Matthew 6:22-23</a:t>
            </a:r>
            <a:endParaRPr lang="en-US" dirty="0" smtClean="0">
              <a:solidFill>
                <a:srgbClr val="FF6600"/>
              </a:solidFil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The Lust of the Eyes</a:t>
            </a:r>
            <a:endParaRPr lang="en-US" dirty="0">
              <a:solidFill>
                <a:srgbClr val="FF6600"/>
              </a:solidFill>
            </a:endParaRPr>
          </a:p>
        </p:txBody>
      </p:sp>
      <p:sp>
        <p:nvSpPr>
          <p:cNvPr id="4" name="Content Placeholder 3"/>
          <p:cNvSpPr>
            <a:spLocks noGrp="1"/>
          </p:cNvSpPr>
          <p:nvPr>
            <p:ph sz="half" idx="1"/>
          </p:nvPr>
        </p:nvSpPr>
        <p:spPr/>
        <p:txBody>
          <a:bodyPr/>
          <a:lstStyle/>
          <a:p>
            <a:pPr>
              <a:buNone/>
            </a:pPr>
            <a:r>
              <a:rPr lang="en-US" b="1" i="1" dirty="0" smtClean="0">
                <a:solidFill>
                  <a:srgbClr val="FF6600"/>
                </a:solidFill>
              </a:rPr>
              <a:t>"You have made us for yourself, O Lord, and our heart is restless until it rests in you."</a:t>
            </a:r>
            <a:r>
              <a:rPr lang="en-US" dirty="0" smtClean="0">
                <a:solidFill>
                  <a:srgbClr val="FF6600"/>
                </a:solidFill>
              </a:rPr>
              <a:t> </a:t>
            </a:r>
          </a:p>
          <a:p>
            <a:pPr>
              <a:buNone/>
            </a:pPr>
            <a:endParaRPr lang="en-US" dirty="0" smtClean="0">
              <a:solidFill>
                <a:srgbClr val="FF6600"/>
              </a:solidFill>
            </a:endParaRPr>
          </a:p>
          <a:p>
            <a:pPr>
              <a:buNone/>
            </a:pPr>
            <a:r>
              <a:rPr lang="en-US" dirty="0" smtClean="0">
                <a:solidFill>
                  <a:srgbClr val="FF6600"/>
                </a:solidFill>
              </a:rPr>
              <a:t>       St Augustine</a:t>
            </a:r>
            <a:endParaRPr lang="en-US" dirty="0">
              <a:solidFill>
                <a:srgbClr val="FF6600"/>
              </a:solidFill>
            </a:endParaRPr>
          </a:p>
        </p:txBody>
      </p:sp>
      <p:sp>
        <p:nvSpPr>
          <p:cNvPr id="5" name="Content Placeholder 4"/>
          <p:cNvSpPr>
            <a:spLocks noGrp="1"/>
          </p:cNvSpPr>
          <p:nvPr>
            <p:ph sz="half" idx="2"/>
          </p:nvPr>
        </p:nvSpPr>
        <p:spPr/>
        <p:txBody>
          <a:bodyPr/>
          <a:lstStyle/>
          <a:p>
            <a:endParaRPr lang="en-US" dirty="0"/>
          </a:p>
        </p:txBody>
      </p:sp>
      <p:pic>
        <p:nvPicPr>
          <p:cNvPr id="6" name="Picture 5"/>
          <p:cNvPicPr>
            <a:picLocks noChangeAspect="1"/>
          </p:cNvPicPr>
          <p:nvPr/>
        </p:nvPicPr>
        <p:blipFill>
          <a:blip r:embed="rId2"/>
          <a:stretch>
            <a:fillRect/>
          </a:stretch>
        </p:blipFill>
        <p:spPr>
          <a:xfrm>
            <a:off x="4953000" y="1600200"/>
            <a:ext cx="3657600" cy="4699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81000"/>
            <a:ext cx="8229600" cy="914400"/>
          </a:xfrm>
        </p:spPr>
        <p:txBody>
          <a:bodyPr/>
          <a:lstStyle/>
          <a:p>
            <a:pPr eaLnBrk="1" hangingPunct="1"/>
            <a:endParaRPr lang="en-US" sz="4000" b="1" dirty="0" smtClean="0">
              <a:solidFill>
                <a:srgbClr val="FFFF00"/>
              </a:solidFill>
            </a:endParaRPr>
          </a:p>
        </p:txBody>
      </p:sp>
      <p:sp>
        <p:nvSpPr>
          <p:cNvPr id="3075" name="Rectangle 3"/>
          <p:cNvSpPr>
            <a:spLocks noGrp="1" noChangeArrowheads="1"/>
          </p:cNvSpPr>
          <p:nvPr>
            <p:ph type="body" idx="1"/>
          </p:nvPr>
        </p:nvSpPr>
        <p:spPr/>
        <p:txBody>
          <a:bodyPr/>
          <a:lstStyle/>
          <a:p>
            <a:pPr eaLnBrk="1" hangingPunct="1"/>
            <a:r>
              <a:rPr lang="en-US" dirty="0" smtClean="0">
                <a:solidFill>
                  <a:schemeClr val="bg1"/>
                </a:solidFill>
              </a:rPr>
              <a:t>Text should be in white</a:t>
            </a:r>
          </a:p>
        </p:txBody>
      </p:sp>
      <p:pic>
        <p:nvPicPr>
          <p:cNvPr id="4" name="Picture 3"/>
          <p:cNvPicPr>
            <a:picLocks noChangeAspect="1"/>
          </p:cNvPicPr>
          <p:nvPr/>
        </p:nvPicPr>
        <p:blipFill>
          <a:blip r:embed="rId2"/>
          <a:stretch>
            <a:fillRect/>
          </a:stretch>
        </p:blipFill>
        <p:spPr>
          <a:xfrm>
            <a:off x="54769" y="0"/>
            <a:ext cx="9089231"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The Pride of Life</a:t>
            </a:r>
            <a:endParaRPr lang="en-US" dirty="0">
              <a:solidFill>
                <a:srgbClr val="FF6600"/>
              </a:solidFill>
            </a:endParaRPr>
          </a:p>
        </p:txBody>
      </p:sp>
      <p:sp>
        <p:nvSpPr>
          <p:cNvPr id="3" name="Content Placeholder 2"/>
          <p:cNvSpPr>
            <a:spLocks noGrp="1"/>
          </p:cNvSpPr>
          <p:nvPr>
            <p:ph idx="1"/>
          </p:nvPr>
        </p:nvSpPr>
        <p:spPr/>
        <p:txBody>
          <a:bodyPr/>
          <a:lstStyle/>
          <a:p>
            <a:pPr algn="ctr">
              <a:buNone/>
            </a:pPr>
            <a:r>
              <a:rPr lang="en-US" dirty="0" smtClean="0">
                <a:solidFill>
                  <a:srgbClr val="FF6600"/>
                </a:solidFill>
              </a:rPr>
              <a:t>“For God knows that in the day you eat of it your eyes will be opened, and you will be like God, knowing good and evil.” </a:t>
            </a:r>
          </a:p>
          <a:p>
            <a:pPr algn="ctr">
              <a:buNone/>
            </a:pPr>
            <a:r>
              <a:rPr lang="en-US" dirty="0" smtClean="0">
                <a:solidFill>
                  <a:srgbClr val="FF6600"/>
                </a:solidFill>
              </a:rPr>
              <a:t>Genesis 3:5</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solidFill>
                  <a:srgbClr val="FF6600"/>
                </a:solidFill>
              </a:rPr>
              <a:t>The World</a:t>
            </a:r>
            <a:endParaRPr lang="en-US" dirty="0">
              <a:solidFill>
                <a:srgbClr val="FF6600"/>
              </a:solidFill>
            </a:endParaRPr>
          </a:p>
        </p:txBody>
      </p:sp>
      <p:sp>
        <p:nvSpPr>
          <p:cNvPr id="3" name="Content Placeholder 2"/>
          <p:cNvSpPr>
            <a:spLocks noGrp="1"/>
          </p:cNvSpPr>
          <p:nvPr>
            <p:ph sz="half" idx="1"/>
          </p:nvPr>
        </p:nvSpPr>
        <p:spPr>
          <a:xfrm>
            <a:off x="457200" y="1219200"/>
            <a:ext cx="4191000" cy="4953000"/>
          </a:xfrm>
        </p:spPr>
        <p:txBody>
          <a:bodyPr/>
          <a:lstStyle/>
          <a:p>
            <a:pPr marL="971550" lvl="1" indent="-514350">
              <a:buFont typeface="+mj-lt"/>
              <a:buAutoNum type="arabicPeriod"/>
            </a:pPr>
            <a:r>
              <a:rPr lang="en-US" b="1" u="sng" dirty="0" smtClean="0">
                <a:solidFill>
                  <a:srgbClr val="FF6600"/>
                </a:solidFill>
              </a:rPr>
              <a:t>physical world</a:t>
            </a:r>
            <a:r>
              <a:rPr lang="en-US" dirty="0" smtClean="0">
                <a:solidFill>
                  <a:srgbClr val="FF6600"/>
                </a:solidFill>
              </a:rPr>
              <a:t> </a:t>
            </a:r>
          </a:p>
          <a:p>
            <a:pPr marL="971550" lvl="1" indent="-514350">
              <a:buNone/>
            </a:pPr>
            <a:r>
              <a:rPr lang="en-US" dirty="0" smtClean="0">
                <a:solidFill>
                  <a:srgbClr val="FF6600"/>
                </a:solidFill>
              </a:rPr>
              <a:t>“God who made the world and everything in it” Acts 17:2</a:t>
            </a:r>
          </a:p>
          <a:p>
            <a:pPr marL="971550" lvl="1" indent="-514350">
              <a:buNone/>
            </a:pPr>
            <a:r>
              <a:rPr lang="en-US" b="1" dirty="0" smtClean="0">
                <a:solidFill>
                  <a:srgbClr val="FF6600"/>
                </a:solidFill>
              </a:rPr>
              <a:t>2.  </a:t>
            </a:r>
            <a:r>
              <a:rPr lang="en-US" b="1" u="sng" dirty="0" smtClean="0">
                <a:solidFill>
                  <a:srgbClr val="FF6600"/>
                </a:solidFill>
              </a:rPr>
              <a:t>inhabitants of the</a:t>
            </a:r>
            <a:r>
              <a:rPr lang="en-US" dirty="0" smtClean="0">
                <a:solidFill>
                  <a:srgbClr val="FF6600"/>
                </a:solidFill>
              </a:rPr>
              <a:t> </a:t>
            </a:r>
            <a:r>
              <a:rPr lang="en-US" b="1" u="sng" dirty="0" smtClean="0">
                <a:solidFill>
                  <a:srgbClr val="FF6600"/>
                </a:solidFill>
              </a:rPr>
              <a:t>world</a:t>
            </a:r>
            <a:r>
              <a:rPr lang="en-US" dirty="0" smtClean="0">
                <a:solidFill>
                  <a:srgbClr val="FF6600"/>
                </a:solidFill>
              </a:rPr>
              <a:t> </a:t>
            </a:r>
          </a:p>
          <a:p>
            <a:pPr marL="914400" lvl="1" indent="-457200">
              <a:buNone/>
            </a:pPr>
            <a:r>
              <a:rPr lang="en-US" dirty="0" smtClean="0">
                <a:solidFill>
                  <a:srgbClr val="FF6600"/>
                </a:solidFill>
              </a:rPr>
              <a:t>“Not as the world gives do I give to you” John 14:27</a:t>
            </a:r>
          </a:p>
          <a:p>
            <a:pPr marL="914400" lvl="1" indent="-457200">
              <a:buNone/>
            </a:pPr>
            <a:r>
              <a:rPr lang="en-US" dirty="0" smtClean="0">
                <a:solidFill>
                  <a:srgbClr val="FF6600"/>
                </a:solidFill>
              </a:rPr>
              <a:t> “If the </a:t>
            </a:r>
            <a:r>
              <a:rPr lang="en-US" b="1" u="sng" dirty="0" smtClean="0">
                <a:solidFill>
                  <a:srgbClr val="FF6600"/>
                </a:solidFill>
              </a:rPr>
              <a:t>world</a:t>
            </a:r>
            <a:r>
              <a:rPr lang="en-US" dirty="0" smtClean="0">
                <a:solidFill>
                  <a:srgbClr val="FF6600"/>
                </a:solidFill>
              </a:rPr>
              <a:t> hates you, you know that it hated Me before it hated you.” John 15:18</a:t>
            </a:r>
          </a:p>
          <a:p>
            <a:pPr lvl="1">
              <a:buNone/>
            </a:pPr>
            <a:endParaRPr lang="en-US" dirty="0">
              <a:solidFill>
                <a:srgbClr val="FF6600"/>
              </a:solidFill>
            </a:endParaRPr>
          </a:p>
        </p:txBody>
      </p:sp>
      <p:sp>
        <p:nvSpPr>
          <p:cNvPr id="8" name="Content Placeholder 7"/>
          <p:cNvSpPr>
            <a:spLocks noGrp="1"/>
          </p:cNvSpPr>
          <p:nvPr>
            <p:ph sz="half" idx="2"/>
          </p:nvPr>
        </p:nvSpPr>
        <p:spPr>
          <a:xfrm>
            <a:off x="4724400" y="1219201"/>
            <a:ext cx="4038600" cy="4495800"/>
          </a:xfrm>
        </p:spPr>
        <p:txBody>
          <a:bodyPr/>
          <a:lstStyle/>
          <a:p>
            <a:endParaRPr lang="en-US" dirty="0"/>
          </a:p>
        </p:txBody>
      </p:sp>
      <p:pic>
        <p:nvPicPr>
          <p:cNvPr id="9" name="Picture 8"/>
          <p:cNvPicPr>
            <a:picLocks noChangeAspect="1"/>
          </p:cNvPicPr>
          <p:nvPr/>
        </p:nvPicPr>
        <p:blipFill>
          <a:blip r:embed="rId2"/>
          <a:stretch>
            <a:fillRect/>
          </a:stretch>
        </p:blipFill>
        <p:spPr>
          <a:xfrm>
            <a:off x="4724400" y="1600200"/>
            <a:ext cx="3962400" cy="3657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World</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solidFill>
                  <a:srgbClr val="FF6600"/>
                </a:solidFill>
              </a:rPr>
              <a:t>3- worldly affairs </a:t>
            </a:r>
          </a:p>
          <a:p>
            <a:pPr>
              <a:buNone/>
            </a:pPr>
            <a:r>
              <a:rPr lang="en-US" dirty="0" smtClean="0">
                <a:solidFill>
                  <a:srgbClr val="FF6600"/>
                </a:solidFill>
              </a:rPr>
              <a:t>“Do not love the world or the things in the world.” </a:t>
            </a:r>
            <a:endParaRPr lang="en-US" dirty="0">
              <a:solidFill>
                <a:srgbClr val="FF6600"/>
              </a:solidFill>
            </a:endParaRPr>
          </a:p>
        </p:txBody>
      </p:sp>
      <p:sp>
        <p:nvSpPr>
          <p:cNvPr id="6" name="Content Placeholder 5"/>
          <p:cNvSpPr>
            <a:spLocks noGrp="1"/>
          </p:cNvSpPr>
          <p:nvPr>
            <p:ph sz="half" idx="2"/>
          </p:nvPr>
        </p:nvSpPr>
        <p:spPr/>
        <p:txBody>
          <a:bodyPr/>
          <a:lstStyle/>
          <a:p>
            <a:endParaRPr lang="en-US" dirty="0"/>
          </a:p>
        </p:txBody>
      </p:sp>
      <p:pic>
        <p:nvPicPr>
          <p:cNvPr id="7" name="Picture 6"/>
          <p:cNvPicPr>
            <a:picLocks noChangeAspect="1"/>
          </p:cNvPicPr>
          <p:nvPr/>
        </p:nvPicPr>
        <p:blipFill>
          <a:blip r:embed="rId2"/>
          <a:stretch>
            <a:fillRect/>
          </a:stretch>
        </p:blipFill>
        <p:spPr>
          <a:xfrm>
            <a:off x="4572000" y="1600200"/>
            <a:ext cx="4165600" cy="4495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r>
              <a:rPr lang="en-US" b="1" dirty="0" smtClean="0">
                <a:solidFill>
                  <a:srgbClr val="FF6600"/>
                </a:solidFill>
              </a:rPr>
              <a:t>There is a spiritual world order governed behind the scenes by Satan</a:t>
            </a:r>
            <a:r>
              <a:rPr lang="en-US" dirty="0" smtClean="0">
                <a:solidFill>
                  <a:srgbClr val="FF6600"/>
                </a:solidFill>
              </a:rPr>
              <a:t> </a:t>
            </a:r>
            <a:br>
              <a:rPr lang="en-US" dirty="0" smtClean="0">
                <a:solidFill>
                  <a:srgbClr val="FF6600"/>
                </a:solidFill>
              </a:rPr>
            </a:br>
            <a:endParaRPr lang="en-US" dirty="0"/>
          </a:p>
        </p:txBody>
      </p:sp>
      <p:pic>
        <p:nvPicPr>
          <p:cNvPr id="4" name="Picture 3"/>
          <p:cNvPicPr>
            <a:picLocks noChangeAspect="1"/>
          </p:cNvPicPr>
          <p:nvPr/>
        </p:nvPicPr>
        <p:blipFill>
          <a:blip r:embed="rId2"/>
          <a:stretch>
            <a:fillRect/>
          </a:stretch>
        </p:blipFill>
        <p:spPr>
          <a:xfrm>
            <a:off x="1981200" y="2057400"/>
            <a:ext cx="4953000" cy="4038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i="1" dirty="0" smtClean="0">
                <a:solidFill>
                  <a:srgbClr val="FF6600"/>
                </a:solidFill>
              </a:rPr>
              <a:t>1 John 5:19</a:t>
            </a:r>
            <a:endParaRPr lang="en-US" dirty="0"/>
          </a:p>
        </p:txBody>
      </p:sp>
      <p:sp>
        <p:nvSpPr>
          <p:cNvPr id="6" name="Content Placeholder 5"/>
          <p:cNvSpPr>
            <a:spLocks noGrp="1"/>
          </p:cNvSpPr>
          <p:nvPr>
            <p:ph idx="1"/>
          </p:nvPr>
        </p:nvSpPr>
        <p:spPr/>
        <p:txBody>
          <a:bodyPr/>
          <a:lstStyle/>
          <a:p>
            <a:pPr lvl="0">
              <a:buNone/>
            </a:pPr>
            <a:r>
              <a:rPr lang="en-US" sz="4000" b="1" i="1" dirty="0" smtClean="0">
                <a:solidFill>
                  <a:srgbClr val="FF6600"/>
                </a:solidFill>
              </a:rPr>
              <a:t>“We know that we are of God, </a:t>
            </a:r>
            <a:r>
              <a:rPr lang="en-US" sz="4000" b="1" i="1" u="sng" dirty="0" smtClean="0">
                <a:solidFill>
                  <a:srgbClr val="FF6600"/>
                </a:solidFill>
              </a:rPr>
              <a:t>and the whole world</a:t>
            </a:r>
            <a:r>
              <a:rPr lang="en-US" sz="4000" b="1" i="1" dirty="0" smtClean="0">
                <a:solidFill>
                  <a:srgbClr val="FF6600"/>
                </a:solidFill>
              </a:rPr>
              <a:t> lies under the sway of the wicked one.”</a:t>
            </a:r>
            <a:endParaRPr lang="en-US" sz="4000" dirty="0" smtClean="0">
              <a:solidFill>
                <a:srgbClr val="FF6600"/>
              </a:solidFill>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00"/>
                </a:solidFill>
              </a:rPr>
              <a:t>” Ephesians 4:17-19</a:t>
            </a:r>
            <a:endParaRPr lang="en-US" dirty="0">
              <a:solidFill>
                <a:srgbClr val="FF6600"/>
              </a:solidFill>
            </a:endParaRPr>
          </a:p>
        </p:txBody>
      </p:sp>
      <p:sp>
        <p:nvSpPr>
          <p:cNvPr id="3" name="Content Placeholder 2"/>
          <p:cNvSpPr>
            <a:spLocks noGrp="1"/>
          </p:cNvSpPr>
          <p:nvPr>
            <p:ph idx="1"/>
          </p:nvPr>
        </p:nvSpPr>
        <p:spPr>
          <a:xfrm>
            <a:off x="381000" y="1295400"/>
            <a:ext cx="8229600" cy="5029200"/>
          </a:xfrm>
        </p:spPr>
        <p:txBody>
          <a:bodyPr/>
          <a:lstStyle/>
          <a:p>
            <a:pPr>
              <a:buNone/>
            </a:pPr>
            <a:r>
              <a:rPr lang="en-US" sz="2800" b="1" dirty="0" smtClean="0">
                <a:solidFill>
                  <a:srgbClr val="FF6600"/>
                </a:solidFill>
              </a:rPr>
              <a:t>“</a:t>
            </a:r>
            <a:r>
              <a:rPr lang="en-US" sz="2800" baseline="30000" dirty="0" smtClean="0">
                <a:solidFill>
                  <a:srgbClr val="FF6600"/>
                </a:solidFill>
              </a:rPr>
              <a:t> </a:t>
            </a:r>
            <a:r>
              <a:rPr lang="en-US" sz="2800" dirty="0" smtClean="0">
                <a:solidFill>
                  <a:srgbClr val="FF6600"/>
                </a:solidFill>
              </a:rPr>
              <a:t>This I say, therefore, and testify in the Lord, that you should no longer walk as the rest of the Gentiles walk, </a:t>
            </a:r>
            <a:r>
              <a:rPr lang="en-US" sz="2800" b="1" u="sng" dirty="0" smtClean="0">
                <a:solidFill>
                  <a:srgbClr val="FF6600"/>
                </a:solidFill>
              </a:rPr>
              <a:t>in the futility of their mind, </a:t>
            </a:r>
            <a:r>
              <a:rPr lang="en-US" sz="2800" b="1" u="sng" baseline="30000" dirty="0" smtClean="0">
                <a:solidFill>
                  <a:srgbClr val="FF6600"/>
                </a:solidFill>
              </a:rPr>
              <a:t>18 </a:t>
            </a:r>
            <a:r>
              <a:rPr lang="en-US" sz="2800" b="1" u="sng" dirty="0" smtClean="0">
                <a:solidFill>
                  <a:srgbClr val="FF6600"/>
                </a:solidFill>
              </a:rPr>
              <a:t>having their understanding darkened, being alienated from the life of God, because of the ignorance that is in them, because of the blindness of their heart</a:t>
            </a:r>
            <a:r>
              <a:rPr lang="en-US" sz="2800" dirty="0" smtClean="0">
                <a:solidFill>
                  <a:srgbClr val="FF6600"/>
                </a:solidFill>
              </a:rPr>
              <a:t>; </a:t>
            </a:r>
            <a:r>
              <a:rPr lang="en-US" sz="2800" baseline="30000" dirty="0" smtClean="0">
                <a:solidFill>
                  <a:srgbClr val="FF6600"/>
                </a:solidFill>
              </a:rPr>
              <a:t>19 </a:t>
            </a:r>
            <a:r>
              <a:rPr lang="en-US" sz="2800" dirty="0" smtClean="0">
                <a:solidFill>
                  <a:srgbClr val="FF6600"/>
                </a:solidFill>
              </a:rPr>
              <a:t>who, being past feeling, have given themselves over to lewdness, to work all uncleanness with greediness.</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u="sng" dirty="0" smtClean="0">
              <a:solidFill>
                <a:srgbClr val="FF6600"/>
              </a:solidFill>
            </a:endParaRPr>
          </a:p>
          <a:p>
            <a:pPr algn="ctr">
              <a:buNone/>
            </a:pPr>
            <a:r>
              <a:rPr lang="en-US" sz="3600" b="1" u="sng" dirty="0" smtClean="0">
                <a:solidFill>
                  <a:srgbClr val="FF6600"/>
                </a:solidFill>
              </a:rPr>
              <a:t>What are the things of that make up the world?</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6600"/>
                </a:solidFill>
              </a:rPr>
              <a:t>2 Corinthians 4:3-4</a:t>
            </a:r>
            <a:r>
              <a:rPr lang="en-US" dirty="0" smtClean="0">
                <a:solidFill>
                  <a:srgbClr val="FF6600"/>
                </a:solidFill>
              </a:rPr>
              <a:t> </a:t>
            </a:r>
            <a:br>
              <a:rPr lang="en-US" dirty="0" smtClean="0">
                <a:solidFill>
                  <a:srgbClr val="FF6600"/>
                </a:solidFill>
              </a:rPr>
            </a:br>
            <a:endParaRPr lang="en-US" dirty="0"/>
          </a:p>
        </p:txBody>
      </p:sp>
      <p:sp>
        <p:nvSpPr>
          <p:cNvPr id="3" name="Content Placeholder 2"/>
          <p:cNvSpPr>
            <a:spLocks noGrp="1"/>
          </p:cNvSpPr>
          <p:nvPr>
            <p:ph idx="1"/>
          </p:nvPr>
        </p:nvSpPr>
        <p:spPr/>
        <p:txBody>
          <a:bodyPr/>
          <a:lstStyle/>
          <a:p>
            <a:pPr>
              <a:buNone/>
            </a:pPr>
            <a:r>
              <a:rPr lang="en-US" b="1" i="1" dirty="0" smtClean="0">
                <a:solidFill>
                  <a:srgbClr val="FF6600"/>
                </a:solidFill>
              </a:rPr>
              <a:t> “And even if our gospel is veiled, it is veiled to those who are perishing. </a:t>
            </a:r>
            <a:r>
              <a:rPr lang="en-US" b="1" i="1" u="sng" baseline="30000" dirty="0" smtClean="0">
                <a:solidFill>
                  <a:srgbClr val="FF6600"/>
                </a:solidFill>
              </a:rPr>
              <a:t>4 </a:t>
            </a:r>
            <a:r>
              <a:rPr lang="en-US" b="1" i="1" u="sng" dirty="0" smtClean="0">
                <a:solidFill>
                  <a:srgbClr val="FF6600"/>
                </a:solidFill>
              </a:rPr>
              <a:t>The god of this age has blinded the minds of unbelievers</a:t>
            </a:r>
            <a:r>
              <a:rPr lang="en-US" b="1" i="1" dirty="0" smtClean="0">
                <a:solidFill>
                  <a:srgbClr val="FF6600"/>
                </a:solidFill>
              </a:rPr>
              <a:t>, so that they </a:t>
            </a:r>
            <a:r>
              <a:rPr lang="en-US" b="1" i="1" u="sng" dirty="0" smtClean="0">
                <a:solidFill>
                  <a:srgbClr val="FF6600"/>
                </a:solidFill>
              </a:rPr>
              <a:t>cannot see</a:t>
            </a:r>
            <a:r>
              <a:rPr lang="en-US" b="1" i="1" dirty="0" smtClean="0">
                <a:solidFill>
                  <a:srgbClr val="FF6600"/>
                </a:solidFill>
              </a:rPr>
              <a:t> the light of the gospel that displays the glory of Christ, who is the image of God.”</a:t>
            </a:r>
            <a:endParaRPr lang="en-US" dirty="0">
              <a:solidFill>
                <a:srgbClr val="FF6600"/>
              </a:solidFil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TotalTime>
  <Words>805</Words>
  <Application>Microsoft Macintosh PowerPoint</Application>
  <PresentationFormat>On-screen Show (4:3)</PresentationFormat>
  <Paragraphs>45</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Default Design</vt:lpstr>
      <vt:lpstr>Slide 1</vt:lpstr>
      <vt:lpstr>Slide 2</vt:lpstr>
      <vt:lpstr>The World</vt:lpstr>
      <vt:lpstr>The World</vt:lpstr>
      <vt:lpstr>There is a spiritual world order governed behind the scenes by Satan  </vt:lpstr>
      <vt:lpstr>1 John 5:19</vt:lpstr>
      <vt:lpstr>” Ephesians 4:17-19</vt:lpstr>
      <vt:lpstr>Slide 8</vt:lpstr>
      <vt:lpstr>2 Corinthians 4:3-4  </vt:lpstr>
      <vt:lpstr> Satan is using the things of the world to lead everything to the kingdom of the antichrist </vt:lpstr>
      <vt:lpstr>1 John 4:3 </vt:lpstr>
      <vt:lpstr> 2 Thessalonians 2:9-10</vt:lpstr>
      <vt:lpstr>How do identify the world in my life?</vt:lpstr>
      <vt:lpstr>1 John 2:15-16</vt:lpstr>
      <vt:lpstr>James 4:4 </vt:lpstr>
      <vt:lpstr>1 John 2:16</vt:lpstr>
      <vt:lpstr>Slide 17</vt:lpstr>
      <vt:lpstr>Lust of the flesh</vt:lpstr>
      <vt:lpstr>The Lust of the Eyes</vt:lpstr>
      <vt:lpstr>The Pride of Life</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 Introduction</dc:title>
  <dc:creator>george.bishara</dc:creator>
  <cp:lastModifiedBy>girguis</cp:lastModifiedBy>
  <cp:revision>19</cp:revision>
  <dcterms:created xsi:type="dcterms:W3CDTF">2012-08-08T20:18:41Z</dcterms:created>
  <dcterms:modified xsi:type="dcterms:W3CDTF">2012-08-08T20:21:13Z</dcterms:modified>
</cp:coreProperties>
</file>