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E4CE"/>
          </a:solidFill>
        </a:fill>
      </a:tcStyle>
    </a:wholeTbl>
    <a:band2H>
      <a:tcTxStyle b="def" i="def"/>
      <a:tcStyle>
        <a:tcBdr/>
        <a:fill>
          <a:solidFill>
            <a:srgbClr val="F8F2E8"/>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DCC"/>
          </a:solidFill>
        </a:fill>
      </a:tcStyle>
    </a:wholeTbl>
    <a:band2H>
      <a:tcTxStyle b="def" i="def"/>
      <a:tcStyle>
        <a:tcBdr/>
        <a:fill>
          <a:solidFill>
            <a:srgbClr val="F2E7E7"/>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D9D2"/>
          </a:solidFill>
        </a:fill>
      </a:tcStyle>
    </a:wholeTbl>
    <a:band2H>
      <a:tcTxStyle b="def" i="def"/>
      <a:tcStyle>
        <a:tcBdr/>
        <a:fill>
          <a:solidFill>
            <a:srgbClr val="ECEDEA"/>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aramond"/>
          <a:ea typeface="Garamond"/>
          <a:cs typeface="Garamon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aramond"/>
          <a:ea typeface="Garamond"/>
          <a:cs typeface="Garamon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aramond"/>
          <a:ea typeface="Garamond"/>
          <a:cs typeface="Garamon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aramond"/>
          <a:ea typeface="Garamond"/>
          <a:cs typeface="Garamon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aramond"/>
          <a:ea typeface="Garamond"/>
          <a:cs typeface="Garam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aramond"/>
          <a:ea typeface="Garamond"/>
          <a:cs typeface="Garam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aramond"/>
          <a:ea typeface="Garamond"/>
          <a:cs typeface="Garam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6" name="Shape 176"/>
          <p:cNvSpPr/>
          <p:nvPr>
            <p:ph type="sldImg"/>
          </p:nvPr>
        </p:nvSpPr>
        <p:spPr>
          <a:xfrm>
            <a:off x="1143000" y="685800"/>
            <a:ext cx="4572000" cy="3429000"/>
          </a:xfrm>
          <a:prstGeom prst="rect">
            <a:avLst/>
          </a:prstGeom>
        </p:spPr>
        <p:txBody>
          <a:bodyPr/>
          <a:lstStyle/>
          <a:p>
            <a:pPr/>
          </a:p>
        </p:txBody>
      </p:sp>
      <p:sp>
        <p:nvSpPr>
          <p:cNvPr id="177" name="Shape 17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Poll – Sin Disease Psychological Defect</a:t>
            </a:r>
          </a:p>
          <a:p>
            <a:pPr/>
            <a:r>
              <a:t>All 3</a:t>
            </a:r>
          </a:p>
          <a:p>
            <a:pPr/>
            <a:r>
              <a:t>Disease model really emphasized 1970-present </a:t>
            </a:r>
          </a:p>
          <a:p>
            <a:pPr/>
            <a:r>
              <a:t>Spiritual aspects get renewed focus 1995-now</a:t>
            </a:r>
          </a:p>
          <a:p>
            <a:pPr/>
            <a:r>
              <a:t>CAUSES? It is really all 3 and we are going to show how and why</a:t>
            </a:r>
          </a:p>
          <a:p>
            <a:pPr/>
          </a:p>
          <a:p>
            <a:pPr/>
            <a:r>
              <a:t>If we are all Christians, why do we struggle.                 Abundant Living</a:t>
            </a:r>
          </a:p>
          <a:p>
            <a:pPr/>
            <a:r>
              <a:t>We look at all 3 spheres separately. The answer involves looking at all 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lvl1pPr>
              <a:defRPr sz="2100"/>
            </a:lvl1pPr>
          </a:lstStyle>
          <a:p>
            <a:pPr/>
            <a:r>
              <a:t>Draw from audience  the  kinds of changes that they would like to see individuals they know make. Inquire as to whether they have talked with them about making the changes and what the results were.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lnSpc>
                <a:spcPct val="90000"/>
              </a:lnSpc>
              <a:defRPr sz="1900"/>
            </a:pPr>
            <a:r>
              <a:t>Do exercise where participants work with one other person. Each person chooses a behavior they think would be helpful for them to make but that they have not yet successfully changed. Have partners take turns talking with the other person about making that change. </a:t>
            </a:r>
            <a:endParaRPr sz="1100"/>
          </a:p>
          <a:p>
            <a:pPr>
              <a:lnSpc>
                <a:spcPct val="90000"/>
              </a:lnSpc>
              <a:defRPr sz="1900"/>
            </a:pPr>
            <a:r>
              <a:t>Instruct the convincing partner to point out all the reasons the person should change, offer suggestions for them to change, warn them about what may happen if they don’t change, etc. </a:t>
            </a:r>
            <a:endParaRPr sz="1100"/>
          </a:p>
          <a:p>
            <a:pPr>
              <a:lnSpc>
                <a:spcPct val="90000"/>
              </a:lnSpc>
              <a:defRPr sz="1900"/>
            </a:pPr>
            <a:r>
              <a:t>Process with group how it felt to have someone interact with them in such a confrontational way. How did it make them feel about changing?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a:defRPr b="1" i="1">
                <a:latin typeface="Arial"/>
                <a:ea typeface="Arial"/>
                <a:cs typeface="Arial"/>
                <a:sym typeface="Arial"/>
              </a:defRPr>
            </a:pPr>
            <a:r>
              <a:t>Note: </a:t>
            </a:r>
            <a:r>
              <a:rPr b="0"/>
              <a:t>This slide contains automatic animation. As you are reviewing the bullet points the image of the woman should advance automatically to demonstrate a variety of different emotions. Participants may chuckle or become slightly distracted by the images. They are very effective in making the point about ambivalence.</a:t>
            </a:r>
          </a:p>
          <a:p>
            <a:pPr>
              <a:defRPr i="1">
                <a:latin typeface="Arial"/>
                <a:ea typeface="Arial"/>
                <a:cs typeface="Arial"/>
                <a:sym typeface="Arial"/>
              </a:defRPr>
            </a:pPr>
            <a:r>
              <a:t> </a:t>
            </a:r>
          </a:p>
          <a:p>
            <a:pPr>
              <a:defRPr>
                <a:latin typeface="Arial"/>
                <a:ea typeface="Arial"/>
                <a:cs typeface="Arial"/>
                <a:sym typeface="Arial"/>
              </a:defRPr>
            </a:pPr>
            <a:r>
              <a:t>The first thing to recognize with change is that we all have feelings of ambivalence. </a:t>
            </a:r>
          </a:p>
          <a:p>
            <a:pPr>
              <a:defRPr>
                <a:latin typeface="Arial"/>
                <a:ea typeface="Arial"/>
                <a:cs typeface="Arial"/>
                <a:sym typeface="Arial"/>
              </a:defRPr>
            </a:pPr>
          </a:p>
          <a:p>
            <a:pPr>
              <a:defRPr>
                <a:latin typeface="Arial"/>
                <a:ea typeface="Arial"/>
                <a:cs typeface="Arial"/>
                <a:sym typeface="Arial"/>
              </a:defRPr>
            </a:pPr>
            <a:r>
              <a:t>What is ambivalence? It’s when we feel two ways about something. We may like to drink, but we also don’t like having a hangover. Exploring a person’s ambivalence about change is one way of assessing where they are in the change process. </a:t>
            </a:r>
          </a:p>
          <a:p>
            <a:pPr>
              <a:defRPr>
                <a:latin typeface="Arial"/>
                <a:ea typeface="Arial"/>
                <a:cs typeface="Arial"/>
                <a:sym typeface="Arial"/>
              </a:defRPr>
            </a:pPr>
          </a:p>
          <a:p>
            <a:pPr>
              <a:defRPr>
                <a:latin typeface="Arial"/>
                <a:ea typeface="Arial"/>
                <a:cs typeface="Arial"/>
                <a:sym typeface="Arial"/>
              </a:defRPr>
            </a:pPr>
            <a:r>
              <a:t>An individual’s ambivalence about taking action is rich material that we can use as the basis for the brief intervention. If we can get an individual to talk about his or her ambivalence about making a change, we gain access into their world and can better understand their perspective.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a:defRPr>
                <a:latin typeface="Arial"/>
                <a:ea typeface="Arial"/>
                <a:cs typeface="Arial"/>
                <a:sym typeface="Arial"/>
              </a:defRPr>
            </a:pPr>
            <a:r>
              <a:t>The way we explore ambivalence in motivational interviewing is to ask open-ended questions.</a:t>
            </a:r>
          </a:p>
          <a:p>
            <a:pPr>
              <a:defRPr>
                <a:latin typeface="Arial"/>
                <a:ea typeface="Arial"/>
                <a:cs typeface="Arial"/>
                <a:sym typeface="Arial"/>
              </a:defRPr>
            </a:pPr>
          </a:p>
          <a:p>
            <a:pPr>
              <a:defRPr b="1" i="1">
                <a:latin typeface="Arial"/>
                <a:ea typeface="Arial"/>
                <a:cs typeface="Arial"/>
                <a:sym typeface="Arial"/>
              </a:defRPr>
            </a:pPr>
            <a:r>
              <a:t>Use</a:t>
            </a:r>
            <a:r>
              <a:rPr b="0"/>
              <a:t> pointer to direct attention to related boxes</a:t>
            </a:r>
          </a:p>
          <a:p>
            <a:pPr>
              <a:defRPr i="1">
                <a:latin typeface="Arial"/>
                <a:ea typeface="Arial"/>
                <a:cs typeface="Arial"/>
                <a:sym typeface="Arial"/>
              </a:defRPr>
            </a:pPr>
            <a:r>
              <a:t>Upper Left: </a:t>
            </a:r>
            <a:r>
              <a:rPr i="0"/>
              <a:t>For example, “What are the good things about your substance use?” </a:t>
            </a:r>
            <a:endParaRPr i="0"/>
          </a:p>
          <a:p>
            <a:pPr>
              <a:defRPr i="1">
                <a:latin typeface="Arial"/>
                <a:ea typeface="Arial"/>
                <a:cs typeface="Arial"/>
                <a:sym typeface="Arial"/>
              </a:defRPr>
            </a:pPr>
            <a:r>
              <a:t>Upper Right: </a:t>
            </a:r>
            <a:r>
              <a:rPr i="0"/>
              <a:t>“What about the not-so-good things?”</a:t>
            </a:r>
            <a:endParaRPr i="0"/>
          </a:p>
          <a:p>
            <a:pPr>
              <a:defRPr i="1">
                <a:latin typeface="Arial"/>
                <a:ea typeface="Arial"/>
                <a:cs typeface="Arial"/>
                <a:sym typeface="Arial"/>
              </a:defRPr>
            </a:pPr>
            <a:r>
              <a:t>Lower Left: </a:t>
            </a:r>
            <a:r>
              <a:rPr i="0"/>
              <a:t>“What would be good about using less?”  </a:t>
            </a:r>
            <a:endParaRPr i="0"/>
          </a:p>
          <a:p>
            <a:pPr>
              <a:defRPr i="1">
                <a:latin typeface="Arial"/>
                <a:ea typeface="Arial"/>
                <a:cs typeface="Arial"/>
                <a:sym typeface="Arial"/>
              </a:defRPr>
            </a:pPr>
            <a:r>
              <a:t>Lower Right: </a:t>
            </a:r>
            <a:r>
              <a:rPr i="0"/>
              <a:t>“What would be not so good about cutting back?”  </a:t>
            </a:r>
            <a:endParaRPr i="0"/>
          </a:p>
          <a:p>
            <a:pPr>
              <a:defRPr>
                <a:latin typeface="Arial"/>
                <a:ea typeface="Arial"/>
                <a:cs typeface="Arial"/>
                <a:sym typeface="Arial"/>
              </a:defRPr>
            </a:pPr>
            <a:r>
              <a:t> </a:t>
            </a:r>
          </a:p>
          <a:p>
            <a:pPr>
              <a:defRPr>
                <a:latin typeface="Arial"/>
                <a:ea typeface="Arial"/>
                <a:cs typeface="Arial"/>
                <a:sym typeface="Arial"/>
              </a:defRPr>
            </a:pPr>
            <a:r>
              <a:t>Someone tell me if this is an open or a closed question, “Do you drink when you are alone?” </a:t>
            </a:r>
          </a:p>
          <a:p>
            <a:pPr>
              <a:defRPr b="1" i="1">
                <a:latin typeface="Arial"/>
                <a:ea typeface="Arial"/>
                <a:cs typeface="Arial"/>
                <a:sym typeface="Arial"/>
              </a:defRPr>
            </a:pPr>
            <a:r>
              <a:t>Elicit </a:t>
            </a:r>
            <a:r>
              <a:rPr b="0"/>
              <a:t>responses. Correct answer: This is a closed question. </a:t>
            </a:r>
            <a:endParaRPr b="0"/>
          </a:p>
          <a:p>
            <a:pPr>
              <a:defRPr>
                <a:latin typeface="Arial"/>
                <a:ea typeface="Arial"/>
                <a:cs typeface="Arial"/>
                <a:sym typeface="Arial"/>
              </a:defRPr>
            </a:pPr>
          </a:p>
          <a:p>
            <a:pPr>
              <a:defRPr>
                <a:latin typeface="Arial"/>
                <a:ea typeface="Arial"/>
                <a:cs typeface="Arial"/>
                <a:sym typeface="Arial"/>
              </a:defRPr>
            </a:pPr>
            <a:r>
              <a:t>How could you make it an open-ended question? </a:t>
            </a:r>
          </a:p>
          <a:p>
            <a:pPr>
              <a:defRPr i="1">
                <a:latin typeface="Arial"/>
                <a:ea typeface="Arial"/>
                <a:cs typeface="Arial"/>
                <a:sym typeface="Arial"/>
              </a:defRPr>
            </a:pPr>
            <a:r>
              <a:t>Suggestion: Who do you drink with on a typical day?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hape 325"/>
          <p:cNvSpPr/>
          <p:nvPr>
            <p:ph type="sldImg"/>
          </p:nvPr>
        </p:nvSpPr>
        <p:spPr>
          <a:prstGeom prst="rect">
            <a:avLst/>
          </a:prstGeom>
        </p:spPr>
        <p:txBody>
          <a:bodyPr/>
          <a:lstStyle/>
          <a:p>
            <a:pPr/>
          </a:p>
        </p:txBody>
      </p:sp>
      <p:sp>
        <p:nvSpPr>
          <p:cNvPr id="326" name="Shape 326"/>
          <p:cNvSpPr/>
          <p:nvPr>
            <p:ph type="body" sz="quarter" idx="1"/>
          </p:nvPr>
        </p:nvSpPr>
        <p:spPr>
          <a:prstGeom prst="rect">
            <a:avLst/>
          </a:prstGeom>
        </p:spPr>
        <p:txBody>
          <a:bodyPr/>
          <a:lstStyle>
            <a:lvl1pPr>
              <a:defRPr>
                <a:latin typeface="Arial"/>
                <a:ea typeface="Arial"/>
                <a:cs typeface="Arial"/>
                <a:sym typeface="Arial"/>
              </a:defRPr>
            </a:lvl1pPr>
          </a:lstStyle>
          <a:p>
            <a:pPr/>
            <a:r>
              <a:t>Motivational interviewing strategies help raise awareness and enhance motivation. Reflective listening, showing empathy, avoiding confrontation, exploring ambivalence, and eliciting change talk are core strategies. Let’s take a look at a couple videos that demonstrate a motivational interviewing style.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defRPr sz="1800">
                <a:latin typeface="Arial"/>
                <a:ea typeface="Arial"/>
                <a:cs typeface="Arial"/>
                <a:sym typeface="Arial"/>
              </a:defRPr>
            </a:pPr>
            <a:r>
              <a:t>Patience—sitting in medicaid office</a:t>
            </a:r>
          </a:p>
          <a:p>
            <a:pPr>
              <a:defRPr sz="1800">
                <a:latin typeface="Arial"/>
                <a:ea typeface="Arial"/>
                <a:cs typeface="Arial"/>
                <a:sym typeface="Arial"/>
              </a:defRPr>
            </a:pPr>
            <a:r>
              <a:t>Determination – to get it done</a:t>
            </a:r>
          </a:p>
          <a:p>
            <a:pPr>
              <a:defRPr sz="1800">
                <a:latin typeface="Arial"/>
                <a:ea typeface="Arial"/>
                <a:cs typeface="Arial"/>
                <a:sym typeface="Arial"/>
              </a:defRPr>
            </a:pPr>
            <a:r>
              <a:t>Resilient=survivor</a:t>
            </a:r>
          </a:p>
          <a:p>
            <a:pPr>
              <a:defRPr sz="1800">
                <a:latin typeface="Arial"/>
                <a:ea typeface="Arial"/>
                <a:cs typeface="Arial"/>
                <a:sym typeface="Arial"/>
              </a:defRPr>
            </a:pPr>
          </a:p>
          <a:p>
            <a:pPr>
              <a:defRPr sz="1800">
                <a:latin typeface="Arial"/>
                <a:ea typeface="Arial"/>
                <a:cs typeface="Arial"/>
                <a:sym typeface="Arial"/>
              </a:defRPr>
            </a:pPr>
          </a:p>
          <a:p>
            <a:pPr>
              <a:defRPr sz="1800">
                <a:latin typeface="Arial"/>
                <a:ea typeface="Arial"/>
                <a:cs typeface="Arial"/>
                <a:sym typeface="Arial"/>
              </a:defRPr>
            </a:pPr>
            <a:r>
              <a:t>Begini=ning of Engagement Stage: 2-3 affirmations and then reflection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a:defRPr sz="2000">
                <a:latin typeface="Arial"/>
                <a:ea typeface="Arial"/>
                <a:cs typeface="Arial"/>
                <a:sym typeface="Arial"/>
              </a:defRPr>
            </a:pPr>
            <a:r>
              <a:t>Paraphrase or Complex reflections name that which is “in the air” in the intersubjective field.</a:t>
            </a:r>
          </a:p>
          <a:p>
            <a:pPr>
              <a:defRPr sz="2000">
                <a:latin typeface="Arial"/>
                <a:ea typeface="Arial"/>
                <a:cs typeface="Arial"/>
                <a:sym typeface="Arial"/>
              </a:defRPr>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Shape 347"/>
          <p:cNvSpPr/>
          <p:nvPr>
            <p:ph type="sldImg"/>
          </p:nvPr>
        </p:nvSpPr>
        <p:spPr>
          <a:prstGeom prst="rect">
            <a:avLst/>
          </a:prstGeom>
        </p:spPr>
        <p:txBody>
          <a:bodyPr/>
          <a:lstStyle/>
          <a:p>
            <a:pPr/>
          </a:p>
        </p:txBody>
      </p:sp>
      <p:sp>
        <p:nvSpPr>
          <p:cNvPr id="348" name="Shape 348"/>
          <p:cNvSpPr/>
          <p:nvPr>
            <p:ph type="body" sz="quarter" idx="1"/>
          </p:nvPr>
        </p:nvSpPr>
        <p:spPr>
          <a:prstGeom prst="rect">
            <a:avLst/>
          </a:prstGeom>
        </p:spPr>
        <p:txBody>
          <a:bodyPr/>
          <a:lstStyle/>
          <a:p>
            <a:pPr>
              <a:defRPr sz="2000">
                <a:latin typeface="Arial"/>
                <a:ea typeface="Arial"/>
                <a:cs typeface="Arial"/>
                <a:sym typeface="Arial"/>
              </a:defRPr>
            </a:pPr>
            <a:r>
              <a:t>Simple: “Drinking alcohol lowers anxiety”</a:t>
            </a:r>
          </a:p>
          <a:p>
            <a:pPr>
              <a:defRPr sz="2000">
                <a:latin typeface="Arial"/>
                <a:ea typeface="Arial"/>
                <a:cs typeface="Arial"/>
                <a:sym typeface="Arial"/>
              </a:defRPr>
            </a:pPr>
            <a:r>
              <a:t>Amplified Reflection: “Everyone around you gets absolutely loses it over you rarely drinking”</a:t>
            </a:r>
          </a:p>
          <a:p>
            <a:pPr>
              <a:defRPr sz="2000">
                <a:latin typeface="Arial"/>
                <a:ea typeface="Arial"/>
                <a:cs typeface="Arial"/>
                <a:sym typeface="Arial"/>
              </a:defRPr>
            </a:pPr>
            <a:r>
              <a:t>Another example:</a:t>
            </a:r>
          </a:p>
          <a:p>
            <a:pPr>
              <a:defRPr sz="2000">
                <a:latin typeface="Arial"/>
                <a:ea typeface="Arial"/>
                <a:cs typeface="Arial"/>
                <a:sym typeface="Arial"/>
              </a:defRPr>
            </a:pPr>
            <a:r>
              <a:t>“It sounds like your psychiatrist can’t hear any of what you have to say.”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defRPr>
                <a:latin typeface="Arial"/>
                <a:ea typeface="Arial"/>
                <a:cs typeface="Arial"/>
                <a:sym typeface="Arial"/>
              </a:defRPr>
            </a:pPr>
            <a:r>
              <a:t>Double sided: “on the one hand you would like to be with your boyfriend as often as possible, on the other hand you are afraid he will hit you.”</a:t>
            </a:r>
          </a:p>
          <a:p>
            <a:pPr>
              <a:defRPr>
                <a:latin typeface="Arial"/>
                <a:ea typeface="Arial"/>
                <a:cs typeface="Arial"/>
                <a:sym typeface="Arial"/>
              </a:defRPr>
            </a:pPr>
          </a:p>
          <a:p>
            <a:pPr>
              <a:defRPr>
                <a:latin typeface="Arial"/>
                <a:ea typeface="Arial"/>
                <a:cs typeface="Arial"/>
                <a:sym typeface="Arial"/>
              </a:defRPr>
            </a:pPr>
            <a:r>
              <a:t>Reframing: Your family and caseworker would like you to manage your symptoms with psychiatric medications”</a:t>
            </a:r>
          </a:p>
          <a:p>
            <a:pPr>
              <a:defRPr>
                <a:latin typeface="Arial"/>
                <a:ea typeface="Arial"/>
                <a:cs typeface="Arial"/>
                <a:sym typeface="Arial"/>
              </a:defRPr>
            </a:pPr>
          </a:p>
          <a:p>
            <a:pPr>
              <a:defRPr>
                <a:latin typeface="Arial"/>
                <a:ea typeface="Arial"/>
                <a:cs typeface="Arial"/>
                <a:sym typeface="Arial"/>
              </a:defRPr>
            </a:pPr>
            <a:r>
              <a:t>Reframing: “It sounds like right now you are finding K2 to be more helpful for you than staff support”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Shape 359"/>
          <p:cNvSpPr/>
          <p:nvPr>
            <p:ph type="sldImg"/>
          </p:nvPr>
        </p:nvSpPr>
        <p:spPr>
          <a:prstGeom prst="rect">
            <a:avLst/>
          </a:prstGeom>
        </p:spPr>
        <p:txBody>
          <a:bodyPr/>
          <a:lstStyle/>
          <a:p>
            <a:pPr/>
          </a:p>
        </p:txBody>
      </p:sp>
      <p:sp>
        <p:nvSpPr>
          <p:cNvPr id="360" name="Shape 360"/>
          <p:cNvSpPr/>
          <p:nvPr>
            <p:ph type="body" sz="quarter" idx="1"/>
          </p:nvPr>
        </p:nvSpPr>
        <p:spPr>
          <a:prstGeom prst="rect">
            <a:avLst/>
          </a:prstGeom>
        </p:spPr>
        <p:txBody>
          <a:bodyPr/>
          <a:lstStyle/>
          <a:p>
            <a:pPr>
              <a:defRPr>
                <a:latin typeface="Arial"/>
                <a:ea typeface="Arial"/>
                <a:cs typeface="Arial"/>
                <a:sym typeface="Arial"/>
              </a:defRPr>
            </a:pPr>
            <a:r>
              <a:t>Confrontation is counterproductive to enhancing people’s motivation to change. When we confront people about their substance use, we are arguing with them, or trying to convince them that they have a problem. Arguing with our patients is going to make them defensive, which is the opposite of what we want to accomplish during a brief intervention.  </a:t>
            </a:r>
            <a:r>
              <a:t> </a:t>
            </a:r>
          </a:p>
          <a:p>
            <a:pPr>
              <a:defRPr>
                <a:latin typeface="Arial"/>
                <a:ea typeface="Arial"/>
                <a:cs typeface="Arial"/>
                <a:sym typeface="Arial"/>
              </a:defRPr>
            </a:pPr>
          </a:p>
          <a:p>
            <a:pPr>
              <a:defRPr i="1">
                <a:latin typeface="Arial"/>
                <a:ea typeface="Arial"/>
                <a:cs typeface="Arial"/>
                <a:sym typeface="Arial"/>
              </a:defRPr>
            </a:pPr>
            <a:r>
              <a:t>Bullet 1. </a:t>
            </a:r>
            <a:r>
              <a:rPr i="0"/>
              <a:t>When we confront people we can challenge them, “What do you think you are doing?”</a:t>
            </a:r>
            <a:endParaRPr i="0"/>
          </a:p>
          <a:p>
            <a:pPr>
              <a:defRPr i="1">
                <a:latin typeface="Arial"/>
                <a:ea typeface="Arial"/>
                <a:cs typeface="Arial"/>
                <a:sym typeface="Arial"/>
              </a:defRPr>
            </a:pPr>
            <a:r>
              <a:t>Bullet 2. </a:t>
            </a:r>
            <a:r>
              <a:rPr i="0"/>
              <a:t>Warn them, “You are going to damage your liver.”</a:t>
            </a:r>
            <a:endParaRPr i="0"/>
          </a:p>
          <a:p>
            <a:pPr>
              <a:defRPr i="1">
                <a:latin typeface="Arial"/>
                <a:ea typeface="Arial"/>
                <a:cs typeface="Arial"/>
                <a:sym typeface="Arial"/>
              </a:defRPr>
            </a:pPr>
            <a:r>
              <a:t>Bullet 3. </a:t>
            </a:r>
            <a:r>
              <a:rPr i="0"/>
              <a:t>And tell them what to do, “If you want to be a good student, you must stop drinking on school nights.”</a:t>
            </a:r>
            <a:endParaRPr i="0"/>
          </a:p>
          <a:p>
            <a:pPr>
              <a:defRPr>
                <a:latin typeface="Arial"/>
                <a:ea typeface="Arial"/>
                <a:cs typeface="Arial"/>
                <a:sym typeface="Arial"/>
              </a:defRPr>
            </a:pPr>
            <a:r>
              <a:t> </a:t>
            </a:r>
          </a:p>
          <a:p>
            <a:pPr>
              <a:defRPr>
                <a:latin typeface="Arial"/>
                <a:ea typeface="Arial"/>
                <a:cs typeface="Arial"/>
                <a:sym typeface="Arial"/>
              </a:defRPr>
            </a:pPr>
            <a:r>
              <a:t>What other types of confrontational statements could we make when talking to someone about their substance use? </a:t>
            </a:r>
          </a:p>
          <a:p>
            <a:pPr>
              <a:defRPr>
                <a:latin typeface="Arial"/>
                <a:ea typeface="Arial"/>
                <a:cs typeface="Arial"/>
                <a:sym typeface="Arial"/>
              </a:defRPr>
            </a:pPr>
          </a:p>
          <a:p>
            <a:pPr>
              <a:defRPr b="1" i="1">
                <a:latin typeface="Arial"/>
                <a:ea typeface="Arial"/>
                <a:cs typeface="Arial"/>
                <a:sym typeface="Arial"/>
              </a:defRPr>
            </a:pPr>
            <a:r>
              <a:t>Elicit</a:t>
            </a:r>
            <a:r>
              <a:rPr b="0"/>
              <a:t> a few responses from participants.</a:t>
            </a:r>
            <a:endParaRPr b="0"/>
          </a:p>
          <a:p>
            <a:pPr>
              <a:defRPr>
                <a:latin typeface="Arial"/>
                <a:ea typeface="Arial"/>
                <a:cs typeface="Arial"/>
                <a:sym typeface="Arial"/>
              </a:defRPr>
            </a:pPr>
          </a:p>
          <a:p>
            <a:pPr>
              <a:defRPr b="1" i="1">
                <a:latin typeface="Arial"/>
                <a:ea typeface="Arial"/>
                <a:cs typeface="Arial"/>
                <a:sym typeface="Arial"/>
              </a:defRPr>
            </a:pPr>
            <a:r>
              <a:t>Note: </a:t>
            </a:r>
            <a:r>
              <a:rPr b="0"/>
              <a:t>Other ways of confronting someone include moralizing, giving unwanted advice, shaming, and being sarcastic</a:t>
            </a:r>
            <a:r>
              <a:rPr b="0" i="0"/>
              <a:t>.</a:t>
            </a:r>
            <a:endParaRPr b="0" i="0"/>
          </a:p>
          <a:p>
            <a:pPr>
              <a:defRPr>
                <a:latin typeface="Arial"/>
                <a:ea typeface="Arial"/>
                <a:cs typeface="Arial"/>
                <a:sym typeface="Arial"/>
              </a:defRPr>
            </a:pPr>
            <a: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Poll:    Disease/Biological/Genetic          Psychological/Personality/Will         Sin/Moral/Spiritual</a:t>
            </a:r>
          </a:p>
          <a:p>
            <a:pPr/>
          </a:p>
          <a:p>
            <a:pPr/>
            <a:r>
              <a:t>Disease model really emphasized 1970-present </a:t>
            </a:r>
          </a:p>
          <a:p>
            <a:pPr/>
            <a:r>
              <a:t>Spiritual aspects get renewed focus 1995-now</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defRPr>
                <a:latin typeface="Arial"/>
                <a:ea typeface="Arial"/>
                <a:cs typeface="Arial"/>
                <a:sym typeface="Arial"/>
              </a:defRPr>
            </a:pPr>
            <a:r>
              <a:t>Another key strategy in motivational interviewing is eliciting change talk.</a:t>
            </a:r>
          </a:p>
          <a:p>
            <a:pPr>
              <a:defRPr>
                <a:latin typeface="Arial"/>
                <a:ea typeface="Arial"/>
                <a:cs typeface="Arial"/>
                <a:sym typeface="Arial"/>
              </a:defRPr>
            </a:pPr>
          </a:p>
          <a:p>
            <a:pPr>
              <a:defRPr>
                <a:latin typeface="Arial"/>
                <a:ea typeface="Arial"/>
                <a:cs typeface="Arial"/>
                <a:sym typeface="Arial"/>
              </a:defRPr>
            </a:pPr>
            <a:r>
              <a:t>Change talk consists of self-motivational statements that people make in relation to behavior change. </a:t>
            </a:r>
          </a:p>
          <a:p>
            <a:pPr>
              <a:defRPr i="1">
                <a:latin typeface="Arial"/>
                <a:ea typeface="Arial"/>
                <a:cs typeface="Arial"/>
                <a:sym typeface="Arial"/>
              </a:defRPr>
            </a:pPr>
            <a:r>
              <a:t>Bullet 1. </a:t>
            </a:r>
            <a:r>
              <a:rPr i="0"/>
              <a:t>Patients may say things that suggest they recognize the problem,</a:t>
            </a:r>
          </a:p>
          <a:p>
            <a:pPr>
              <a:defRPr i="1">
                <a:latin typeface="Arial"/>
                <a:ea typeface="Arial"/>
                <a:cs typeface="Arial"/>
                <a:sym typeface="Arial"/>
              </a:defRPr>
            </a:pPr>
            <a:r>
              <a:t>Bullet 2. </a:t>
            </a:r>
            <a:r>
              <a:rPr i="0"/>
              <a:t>have concerns about not changing, </a:t>
            </a:r>
          </a:p>
          <a:p>
            <a:pPr>
              <a:defRPr i="1">
                <a:latin typeface="Arial"/>
                <a:ea typeface="Arial"/>
                <a:cs typeface="Arial"/>
                <a:sym typeface="Arial"/>
              </a:defRPr>
            </a:pPr>
            <a:r>
              <a:t>Bullet 3. </a:t>
            </a:r>
            <a:r>
              <a:rPr i="0"/>
              <a:t>have some intention to change, and </a:t>
            </a:r>
          </a:p>
          <a:p>
            <a:pPr>
              <a:defRPr i="1">
                <a:latin typeface="Arial"/>
                <a:ea typeface="Arial"/>
                <a:cs typeface="Arial"/>
                <a:sym typeface="Arial"/>
              </a:defRPr>
            </a:pPr>
            <a:r>
              <a:t>Bullet 4. </a:t>
            </a:r>
            <a:r>
              <a:rPr i="0"/>
              <a:t>feel optimistic about their ability to make change. </a:t>
            </a:r>
          </a:p>
          <a:p>
            <a:pPr>
              <a:defRPr>
                <a:latin typeface="Arial"/>
                <a:ea typeface="Arial"/>
                <a:cs typeface="Arial"/>
                <a:sym typeface="Arial"/>
              </a:defRPr>
            </a:pPr>
            <a:r>
              <a:t> </a:t>
            </a:r>
          </a:p>
          <a:p>
            <a:pPr>
              <a:defRPr>
                <a:latin typeface="Arial"/>
                <a:ea typeface="Arial"/>
                <a:cs typeface="Arial"/>
                <a:sym typeface="Arial"/>
              </a:defRPr>
            </a:pPr>
            <a:r>
              <a:t>When patients make these statements, they are moving in the direction of being more willing or motivated to change. </a:t>
            </a:r>
          </a:p>
          <a:p>
            <a:pPr>
              <a:defRPr>
                <a:latin typeface="Arial"/>
                <a:ea typeface="Arial"/>
                <a:cs typeface="Arial"/>
                <a:sym typeface="Arial"/>
              </a:defRPr>
            </a:pPr>
            <a: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p>
            <a:pPr>
              <a:defRPr>
                <a:latin typeface="Arial"/>
                <a:ea typeface="Arial"/>
                <a:cs typeface="Arial"/>
                <a:sym typeface="Arial"/>
              </a:defRPr>
            </a:pPr>
            <a:r>
              <a:t>The Stages of Change is a theoretical perspective that we can use to understand where a person is coming from in terms of their substance use. At the top in blue is the first stage called precontemplation. At this stage people do not see a problem with their use and are not considering change. </a:t>
            </a:r>
          </a:p>
          <a:p>
            <a:pPr>
              <a:defRPr>
                <a:latin typeface="Arial"/>
                <a:ea typeface="Arial"/>
                <a:cs typeface="Arial"/>
                <a:sym typeface="Arial"/>
              </a:defRPr>
            </a:pPr>
          </a:p>
          <a:p>
            <a:pPr>
              <a:defRPr b="1" i="1">
                <a:latin typeface="Arial"/>
                <a:ea typeface="Arial"/>
                <a:cs typeface="Arial"/>
                <a:sym typeface="Arial"/>
              </a:defRPr>
            </a:pPr>
            <a:r>
              <a:t>Use </a:t>
            </a:r>
            <a:r>
              <a:rPr b="0"/>
              <a:t>the pointer so participants can follow along on screen</a:t>
            </a:r>
            <a:r>
              <a:rPr b="0" i="0"/>
              <a:t>. </a:t>
            </a:r>
            <a:endParaRPr b="0" i="0"/>
          </a:p>
          <a:p>
            <a:pPr>
              <a:defRPr>
                <a:latin typeface="Arial"/>
                <a:ea typeface="Arial"/>
                <a:cs typeface="Arial"/>
                <a:sym typeface="Arial"/>
              </a:defRPr>
            </a:pPr>
            <a:r>
              <a:t>The stages that follow are contemplation, determination, action, maintenance, and recurrence. </a:t>
            </a:r>
          </a:p>
          <a:p>
            <a:pPr>
              <a:defRPr>
                <a:latin typeface="Arial"/>
                <a:ea typeface="Arial"/>
                <a:cs typeface="Arial"/>
                <a:sym typeface="Arial"/>
              </a:defRPr>
            </a:pPr>
          </a:p>
          <a:p>
            <a:pPr>
              <a:defRPr>
                <a:latin typeface="Arial"/>
                <a:ea typeface="Arial"/>
                <a:cs typeface="Arial"/>
                <a:sym typeface="Arial"/>
              </a:defRPr>
            </a:pPr>
            <a:r>
              <a:t>Contemplation is a stage that we strive to move patients to if they are at risk for substance use related problems. Patients in the contemplation stage can see the possibility of change, but they are ambivalent about changing. The determination stage is where we begin to identify strategies for change. Action is where changes are taking place. Maintenance is where patients have achieved their goal and are working to maintain their new behaviors. Recurrence is when patients may relapse or go back to their old behaviors. Recurrence is part of the process of changing.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hape 429"/>
          <p:cNvSpPr/>
          <p:nvPr>
            <p:ph type="sldImg"/>
          </p:nvPr>
        </p:nvSpPr>
        <p:spPr>
          <a:prstGeom prst="rect">
            <a:avLst/>
          </a:prstGeom>
        </p:spPr>
        <p:txBody>
          <a:bodyPr/>
          <a:lstStyle/>
          <a:p>
            <a:pPr/>
          </a:p>
        </p:txBody>
      </p:sp>
      <p:sp>
        <p:nvSpPr>
          <p:cNvPr id="430" name="Shape 430"/>
          <p:cNvSpPr/>
          <p:nvPr>
            <p:ph type="body" sz="quarter" idx="1"/>
          </p:nvPr>
        </p:nvSpPr>
        <p:spPr>
          <a:prstGeom prst="rect">
            <a:avLst/>
          </a:prstGeom>
        </p:spPr>
        <p:txBody>
          <a:bodyPr/>
          <a:lstStyle/>
          <a:p>
            <a:pPr>
              <a:defRPr>
                <a:latin typeface="Arial"/>
                <a:ea typeface="Arial"/>
                <a:cs typeface="Arial"/>
                <a:sym typeface="Arial"/>
              </a:defRPr>
            </a:pPr>
            <a:r>
              <a:t>This chart shows what strategies we can employ with patients at the different stages of readiness to change. If we look at the first two stages—which are most relevant for people engaging in at-risk levels of substance use—we can see that our goals are just to offer information or feedback, explore the meaning of events, explore pros and cons of substance use, and build self-efficacy. </a:t>
            </a:r>
          </a:p>
          <a:p>
            <a:pPr>
              <a:defRPr>
                <a:latin typeface="Arial"/>
                <a:ea typeface="Arial"/>
                <a:cs typeface="Arial"/>
                <a:sym typeface="Arial"/>
              </a:defRPr>
            </a:pPr>
            <a:r>
              <a:t> </a:t>
            </a:r>
          </a:p>
          <a:p>
            <a:pPr>
              <a:defRPr>
                <a:latin typeface="Arial"/>
                <a:ea typeface="Arial"/>
                <a:cs typeface="Arial"/>
                <a:sym typeface="Arial"/>
              </a:defRPr>
            </a:pPr>
            <a:r>
              <a:t>Patients may not be ready to make a change at the time of this brief intervention. However, they may be willing to explore the pros and cons of their use, or track levels of use to see if they may have a more significant problem than they realized. By linking the interventions to where they are in the stages of change, we can help to move them forward in the stages and increase the likelihood that they will take action. </a:t>
            </a:r>
          </a:p>
          <a:p>
            <a:pPr>
              <a:defRPr>
                <a:latin typeface="Arial"/>
                <a:ea typeface="Arial"/>
                <a:cs typeface="Arial"/>
                <a:sym typeface="Arial"/>
              </a:defRPr>
            </a:pPr>
            <a:r>
              <a:t> </a:t>
            </a:r>
          </a:p>
          <a:p>
            <a:pPr>
              <a:defRPr>
                <a:latin typeface="Arial"/>
                <a:ea typeface="Arial"/>
                <a:cs typeface="Arial"/>
                <a:sym typeface="Arial"/>
              </a:defRPr>
            </a:pPr>
            <a:r>
              <a:t>If we get ahead of them (ask them to take action before they have identified that they even have a problem), we are likely to stimulate resistance.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defRPr b="1">
                <a:latin typeface="Arial"/>
                <a:ea typeface="Arial"/>
                <a:cs typeface="Arial"/>
                <a:sym typeface="Arial"/>
              </a:defRPr>
            </a:pPr>
            <a:r>
              <a:t>How common are substance use disorders?</a:t>
            </a:r>
            <a:br/>
            <a:r>
              <a:rPr b="0"/>
              <a:t>Alcohol use and other substance use disorders, excluding tobacco, contribute to more than 90 000 deaths in the United States annually (3). Despite such dire consequences, these conditions are often inadequately addressed in outpatient care. And yet, substance use disorders have much in common with other medical conditions that are commonly treated in primary care and other medical settings: genetic, environmental and behavioral roots; enduring biological changes that lead to a chronic, relapsing and remitting course; and response to both medical and behavioral treatment (4). </a:t>
            </a:r>
            <a:endParaRPr b="0"/>
          </a:p>
          <a:p>
            <a:pPr>
              <a:defRPr>
                <a:latin typeface="Arial"/>
                <a:ea typeface="Arial"/>
                <a:cs typeface="Arial"/>
                <a:sym typeface="Arial"/>
              </a:defRPr>
            </a:pPr>
            <a:r>
              <a:t>Alcohol use disorders remain the most common substance use disorder in the United States. Nearly 30% of Americans 18 years of age or older exceed recommended limits for alcohol consumption and can be considered “at-risk” or “risky” drinkers (5). Fewer, but still a substantial minority, have consumption patterns indicative of an alcohol use disorder (AUD). The 12-month and lifetime prevalences of AUD among adults in the United States are 14% and 29%, respectively (6).</a:t>
            </a:r>
          </a:p>
          <a:p>
            <a:pPr>
              <a:defRPr>
                <a:latin typeface="Arial"/>
                <a:ea typeface="Arial"/>
                <a:cs typeface="Arial"/>
                <a:sym typeface="Arial"/>
              </a:defRPr>
            </a:pPr>
            <a:r>
              <a:t>Approximately 22.3 million Americans aged 12 years or older were current users of illicit drugs in 2013, representing 9.4% of that population. According to the 2013 National Survey on Drug Use and Health, marijuana was by far the most commonly used drug (7.5%), followed in descending order by prescription drugs (2.5%, most of which are opioids), cocaine (0.6%), hallucinogens (0.5%), inhalants (0.2%), and heroin (0.1%) (7). Of note, prescription opioid use disorders in the United States are increasing and seem to be a gateway to heroin use, which is both cheaper and more abundant in some parts of the country. One consequence is an epidemic of opioid overdoses, with those involving prescription opioids increasing 3-fold, and heroin overdoses increasing 5-fold from 2001 to 2013 (8). Methamphetamine (“crystal meth”), use of which has declined slightly, is uncommon on a population level but remains a major problem in some regions of the country. In addition, concern about designer drug use among young adults is increasing; these drugs include synthetic cannabinoids (also known as K2 or “spice”), which were used more commonly than any drug except cannabis among high school seniors in 2013, and substituted cathiones including mephredone or “bath salts” (9).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defRPr>
                <a:latin typeface="Arial"/>
                <a:ea typeface="Arial"/>
                <a:cs typeface="Arial"/>
                <a:sym typeface="Arial"/>
              </a:defRPr>
            </a:pPr>
            <a:r>
              <a:t>In 2007, the cost of illicit drug use totaled</a:t>
            </a:r>
          </a:p>
          <a:p>
            <a:pPr>
              <a:defRPr>
                <a:latin typeface="Arial"/>
                <a:ea typeface="Arial"/>
                <a:cs typeface="Arial"/>
                <a:sym typeface="Arial"/>
              </a:defRPr>
            </a:pPr>
            <a:r>
              <a:t>more than $193 billion.1 Direct and indirect</a:t>
            </a:r>
          </a:p>
          <a:p>
            <a:pPr>
              <a:defRPr>
                <a:latin typeface="Arial"/>
                <a:ea typeface="Arial"/>
                <a:cs typeface="Arial"/>
                <a:sym typeface="Arial"/>
              </a:defRPr>
            </a:pPr>
            <a:r>
              <a:t>costs attributable to illicit drug use are estimated</a:t>
            </a:r>
          </a:p>
          <a:p>
            <a:pPr>
              <a:defRPr>
                <a:latin typeface="Arial"/>
                <a:ea typeface="Arial"/>
                <a:cs typeface="Arial"/>
                <a:sym typeface="Arial"/>
              </a:defRPr>
            </a:pPr>
            <a:r>
              <a:t>in three principal areas: crime, health,</a:t>
            </a:r>
          </a:p>
          <a:p>
            <a:pPr>
              <a:defRPr>
                <a:latin typeface="Arial"/>
                <a:ea typeface="Arial"/>
                <a:cs typeface="Arial"/>
                <a:sym typeface="Arial"/>
              </a:defRPr>
            </a:pPr>
            <a:r>
              <a:t>and productivity </a:t>
            </a:r>
          </a:p>
          <a:p>
            <a:pPr>
              <a:defRPr>
                <a:latin typeface="Arial"/>
                <a:ea typeface="Arial"/>
                <a:cs typeface="Arial"/>
                <a:sym typeface="Arial"/>
              </a:defRPr>
            </a:pPr>
          </a:p>
          <a:p>
            <a:pPr>
              <a:defRPr>
                <a:latin typeface="Arial"/>
                <a:ea typeface="Arial"/>
                <a:cs typeface="Arial"/>
                <a:sym typeface="Arial"/>
              </a:defRPr>
            </a:pPr>
            <a:r>
              <a:t>As you can see the societal costs of addiction are on par with most other major health concerns in the US.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r>
              <a:t>Drinking four or more drinks per day has a negative effect on diabetes, hypertension and possibly depression.</a:t>
            </a:r>
          </a:p>
          <a:p>
            <a:pPr/>
          </a:p>
          <a:p>
            <a:pPr/>
          </a:p>
          <a:p>
            <a:pPr/>
            <a:r>
              <a:t>The last CDC report indicated that only 15% of adults have ever had a  discussion with their healthcare providers around alcohol. </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defTabSz="913736"/>
            <a:r>
              <a:t>But thankfully, we truly now know much more about the functioning and development of the brain than what that graphic depicts. </a:t>
            </a:r>
          </a:p>
          <a:p>
            <a:pPr defTabSz="913736"/>
          </a:p>
          <a:p>
            <a:pPr defTabSz="913736"/>
            <a:r>
              <a:t>Thanks to technology like fMRI (Functional magnetic resonance imaging), we now can see which parts of the brain are active at different periods of a person’s life. Initially we thought that because the human brain tends to reach its full size by age 10yo, it was fully developed at that time. However, we now know that the full development of neural connections within the brain doesn’t happen until age 24 or 25, and that adolescence is a critical period when a significant amount of that development is happening.</a:t>
            </a:r>
          </a:p>
          <a:p>
            <a:pPr defTabSz="913736"/>
          </a:p>
          <a:p>
            <a:pPr defTabSz="913736"/>
          </a:p>
          <a:p>
            <a:pPr defTabSz="913736"/>
            <a:r>
              <a:t>Get to talking about used to think that at age 10, when brain reaches the same size as an adult brain, that full maturation had been met.</a:t>
            </a:r>
          </a:p>
          <a:p>
            <a:pPr defTabSz="913736"/>
          </a:p>
          <a:p>
            <a:pPr defTabSz="913736"/>
          </a:p>
          <a:p>
            <a:pPr defTabSz="913736"/>
            <a:r>
              <a:t>Adolescence is a time of </a:t>
            </a:r>
            <a:r>
              <a:rPr b="1" u="sng">
                <a:latin typeface="+mn-lt"/>
                <a:ea typeface="+mn-ea"/>
                <a:cs typeface="+mn-cs"/>
                <a:sym typeface="Helvetica"/>
              </a:rPr>
              <a:t>critical</a:t>
            </a:r>
            <a:r>
              <a:rPr b="1">
                <a:latin typeface="+mn-lt"/>
                <a:ea typeface="+mn-ea"/>
                <a:cs typeface="+mn-cs"/>
                <a:sym typeface="Helvetica"/>
              </a:rPr>
              <a:t> </a:t>
            </a:r>
            <a:r>
              <a:t>brain development, especially in the parts of the brain needed for complex tasks, organization, planning and judgment.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defTabSz="913736"/>
            <a:r>
              <a:t>So, remember we talked about the limbic system (amygdala, hippocampus), nucleus accumbens and prefrontal cortex are all developing during adolescence.  </a:t>
            </a:r>
          </a:p>
          <a:p>
            <a:pPr defTabSz="913736"/>
          </a:p>
          <a:p>
            <a:pPr defTabSz="913736"/>
            <a:r>
              <a:t>These components also make up an area in the brain that is called the reward pathway.  This is a system of the brain that drives motivation, reward, and behavior.  It’s function is to remind us to do the important things for survival (e.g. eating, reproduction).  The way that it reminds us is by creating rewards (such as pleasure) for doing those things.</a:t>
            </a:r>
          </a:p>
          <a:p>
            <a:pPr defTabSz="913736"/>
          </a:p>
          <a:p>
            <a:pPr defTabSz="913736">
              <a:defRPr>
                <a:latin typeface="Arial"/>
                <a:ea typeface="Arial"/>
                <a:cs typeface="Arial"/>
                <a:sym typeface="Arial"/>
              </a:defRPr>
            </a:pPr>
            <a:r>
              <a:t>It’s operations are dependent on two neurotranmitters, dopamine and seratonin.</a:t>
            </a:r>
          </a:p>
          <a:p>
            <a:pPr>
              <a:defRPr>
                <a:latin typeface="Arial"/>
                <a:ea typeface="Arial"/>
                <a:cs typeface="Arial"/>
                <a:sym typeface="Arial"/>
              </a:defRPr>
            </a:pPr>
          </a:p>
          <a:p>
            <a:pPr>
              <a:defRPr>
                <a:latin typeface="Arial"/>
                <a:ea typeface="Arial"/>
                <a:cs typeface="Arial"/>
                <a:sym typeface="Arial"/>
              </a:defRPr>
            </a:pPr>
          </a:p>
          <a:p>
            <a:pPr>
              <a:defRPr b="1">
                <a:latin typeface="Arial"/>
                <a:ea typeface="Arial"/>
                <a:cs typeface="Arial"/>
                <a:sym typeface="Arial"/>
              </a:defRPr>
            </a:pPr>
            <a:r>
              <a:t>[VTA = Ventral Tegmental Area]</a:t>
            </a: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r>
              <a:t>Nucleus accumbens</a:t>
            </a:r>
          </a:p>
          <a:p>
            <a:pPr>
              <a:buSzPct val="100000"/>
              <a:buChar char="-"/>
              <a:defRPr>
                <a:latin typeface="Arial"/>
                <a:ea typeface="Arial"/>
                <a:cs typeface="Arial"/>
                <a:sym typeface="Arial"/>
              </a:defRPr>
            </a:pPr>
            <a:r>
              <a:t>Located in the striatum, right next to the septum of the limbic system</a:t>
            </a:r>
          </a:p>
          <a:p>
            <a:pPr>
              <a:defRPr>
                <a:latin typeface="Arial"/>
                <a:ea typeface="Arial"/>
                <a:cs typeface="Arial"/>
                <a:sym typeface="Arial"/>
              </a:defRPr>
            </a:pPr>
            <a:r>
              <a:t>-Main output type of neuron in NA produces GABA, cells output to the prefrontal cortex, striatum, substantia nigra</a:t>
            </a:r>
          </a:p>
          <a:p>
            <a:pPr>
              <a:defRPr>
                <a:latin typeface="Arial"/>
                <a:ea typeface="Arial"/>
                <a:cs typeface="Arial"/>
                <a:sym typeface="Arial"/>
              </a:defRPr>
            </a:pPr>
            <a:r>
              <a:t>- Major input to NA include amygdala, prefrontal association cortices, and dopaminergic neurons in the VTA. Dopaminergic input from VTA modulates activity of NA neurons causing major increase in dopamine levels in the NA. Almost all substances of abuse shown to increase dopamine levels in the NA.</a:t>
            </a:r>
          </a:p>
          <a:p>
            <a:pPr>
              <a:defRPr>
                <a:latin typeface="Arial"/>
                <a:ea typeface="Arial"/>
                <a:cs typeface="Arial"/>
                <a:sym typeface="Arial"/>
              </a:defRPr>
            </a:pPr>
            <a:r>
              <a:t>ALL SUBSTANCES OF ABUSE ACT ON THE REWARD PATHWAY, AMONG OTHER areas.</a:t>
            </a: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r>
              <a:t>Addictive substances, when introduced into the brain, have an impact on neurotransmission. You can see in this slide that different substances effect neurotransmission in various areas of the brain (as indicated by the yellow dots). However, they all end up causing the NA to have a flood of dopamine, which gives us that “high,” while seratonin secretion is decreased, keeping us feeling both like we can never have enough of the substance and disinhibited towards getting more of it.</a:t>
            </a:r>
          </a:p>
          <a:p>
            <a:pPr/>
          </a:p>
          <a:p>
            <a:pPr/>
          </a:p>
          <a:p>
            <a:pPr/>
          </a:p>
          <a:p>
            <a:pPr/>
          </a:p>
          <a:p>
            <a:pPr/>
          </a:p>
          <a:p>
            <a:pPr/>
            <a:r>
              <a:t>In the human brain, THC has been found to increase dopamine release in the reward pathway, just like every other addictive drug. The reward pathway in the brain evolved to give us pleasure when we do the things that help our species survive – eating, sex, spending time with the ones we love. Addictive drugs give “counterfeit” pleasure.</a:t>
            </a:r>
          </a:p>
          <a:p>
            <a:pPr/>
          </a:p>
          <a:p>
            <a:pPr/>
          </a:p>
          <a:p>
            <a:pPr defTabSz="913736"/>
            <a:r>
              <a:t>Yellow dots indicate where different addiction substances have effects on neurotransmission, which vary but which all cause the NA to have a flood of dopamine, which then acts on NA neuron output to other parts of brain.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a:defRPr b="1">
                <a:latin typeface="Arial"/>
                <a:ea typeface="Arial"/>
                <a:cs typeface="Arial"/>
                <a:sym typeface="Arial"/>
              </a:defRPr>
            </a:pPr>
            <a:r>
              <a:t>What are the risk factors? </a:t>
            </a:r>
          </a:p>
          <a:p>
            <a:pPr>
              <a:defRPr>
                <a:latin typeface="Arial"/>
                <a:ea typeface="Arial"/>
                <a:cs typeface="Arial"/>
                <a:sym typeface="Arial"/>
              </a:defRPr>
            </a:pPr>
            <a:r>
              <a:t>Studies suggest that genetic polymorphisms may contribute to as much as 40% to 60% of an individual's risk for addiction (10, 11). Environmental factors in childhood or adolescence may also be particularly important, including age of first exposure to alcohol or drugs (12) and adverse childhood experiences (13). Finally, substance use disorders are commonly associated with psychiatric comorbidities, including depression, anxiety, and bipolar disorder. These conditions may contribute to an individual's vulnerability to addiction; in addition, anxiety and depressive symptoms may be a consequence of long-term substance use.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2"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3" name="Title Text"/>
          <p:cNvSpPr txBox="1"/>
          <p:nvPr>
            <p:ph type="title"/>
          </p:nvPr>
        </p:nvSpPr>
        <p:spPr>
          <a:xfrm>
            <a:off x="2692398" y="1871130"/>
            <a:ext cx="6815670" cy="1515534"/>
          </a:xfrm>
          <a:prstGeom prst="rect">
            <a:avLst/>
          </a:prstGeom>
        </p:spPr>
        <p:txBody>
          <a:bodyPr anchor="b"/>
          <a:lstStyle>
            <a:lvl1pPr>
              <a:defRPr sz="5400"/>
            </a:lvl1pPr>
          </a:lstStyle>
          <a:p>
            <a:pPr/>
            <a:r>
              <a:t>Title Text</a:t>
            </a:r>
          </a:p>
        </p:txBody>
      </p:sp>
      <p:sp>
        <p:nvSpPr>
          <p:cNvPr id="14" name="Body Level One…"/>
          <p:cNvSpPr txBox="1"/>
          <p:nvPr>
            <p:ph type="body" sz="quarter" idx="1"/>
          </p:nvPr>
        </p:nvSpPr>
        <p:spPr>
          <a:xfrm>
            <a:off x="2692398" y="3657596"/>
            <a:ext cx="6815670" cy="1320803"/>
          </a:xfrm>
          <a:prstGeom prst="rect">
            <a:avLst/>
          </a:prstGeom>
        </p:spPr>
        <p:txBody>
          <a:bodyPr/>
          <a:lstStyle>
            <a:lvl1pPr marL="0" indent="0" algn="ctr">
              <a:buClrTx/>
              <a:buSzTx/>
              <a:buFontTx/>
              <a:buNone/>
              <a:defRPr sz="2100">
                <a:solidFill>
                  <a:srgbClr val="000000"/>
                </a:solidFill>
              </a:defRPr>
            </a:lvl1pPr>
            <a:lvl2pPr marL="0" indent="457200" algn="ctr">
              <a:buClrTx/>
              <a:buSzTx/>
              <a:buFontTx/>
              <a:buNone/>
              <a:defRPr sz="2100">
                <a:solidFill>
                  <a:srgbClr val="000000"/>
                </a:solidFill>
              </a:defRPr>
            </a:lvl2pPr>
            <a:lvl3pPr marL="0" indent="914400" algn="ctr">
              <a:buClrTx/>
              <a:buSzTx/>
              <a:buFontTx/>
              <a:buNone/>
              <a:defRPr sz="2100">
                <a:solidFill>
                  <a:srgbClr val="000000"/>
                </a:solidFill>
              </a:defRPr>
            </a:lvl3pPr>
            <a:lvl4pPr marL="0" indent="1371600" algn="ctr">
              <a:buClrTx/>
              <a:buSzTx/>
              <a:buFontTx/>
              <a:buNone/>
              <a:defRPr sz="2100">
                <a:solidFill>
                  <a:srgbClr val="000000"/>
                </a:solidFill>
              </a:defRPr>
            </a:lvl4pPr>
            <a:lvl5pPr marL="0" indent="1828800" algn="ctr">
              <a:buClrTx/>
              <a:buSzTx/>
              <a:buFontTx/>
              <a:buNone/>
              <a:defRPr sz="21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traight Connector 14"/>
          <p:cNvSpPr/>
          <p:nvPr/>
        </p:nvSpPr>
        <p:spPr>
          <a:xfrm>
            <a:off x="2692399" y="3522131"/>
            <a:ext cx="6815667" cy="1"/>
          </a:xfrm>
          <a:prstGeom prst="line">
            <a:avLst/>
          </a:prstGeom>
          <a:ln w="15875">
            <a:solidFill>
              <a:srgbClr val="E8D191"/>
            </a:solidFill>
          </a:ln>
        </p:spPr>
        <p:txBody>
          <a:bodyPr lIns="45719" rIns="45719"/>
          <a:lstStyle/>
          <a:p>
            <a:pPr/>
          </a:p>
        </p:txBody>
      </p:sp>
      <p:sp>
        <p:nvSpPr>
          <p:cNvPr id="16" name="Slide Number"/>
          <p:cNvSpPr txBox="1"/>
          <p:nvPr>
            <p:ph type="sldNum" sz="quarter" idx="2"/>
          </p:nvPr>
        </p:nvSpPr>
        <p:spPr>
          <a:xfrm>
            <a:off x="9284864" y="5055443"/>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anoramic Picture with Caption">
    <p:spTree>
      <p:nvGrpSpPr>
        <p:cNvPr id="1" name=""/>
        <p:cNvGrpSpPr/>
        <p:nvPr/>
      </p:nvGrpSpPr>
      <p:grpSpPr>
        <a:xfrm>
          <a:off x="0" y="0"/>
          <a:ext cx="0" cy="0"/>
          <a:chOff x="0" y="0"/>
          <a:chExt cx="0" cy="0"/>
        </a:xfrm>
      </p:grpSpPr>
      <p:pic>
        <p:nvPicPr>
          <p:cNvPr id="105"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06" name="Title Text"/>
          <p:cNvSpPr txBox="1"/>
          <p:nvPr>
            <p:ph type="title"/>
          </p:nvPr>
        </p:nvSpPr>
        <p:spPr>
          <a:xfrm>
            <a:off x="1295400" y="4815414"/>
            <a:ext cx="9609668" cy="566739"/>
          </a:xfrm>
          <a:prstGeom prst="rect">
            <a:avLst/>
          </a:prstGeom>
        </p:spPr>
        <p:txBody>
          <a:bodyPr anchor="b"/>
          <a:lstStyle>
            <a:lvl1pPr>
              <a:defRPr sz="2400"/>
            </a:lvl1pPr>
          </a:lstStyle>
          <a:p>
            <a:pPr/>
            <a:r>
              <a:t>Title Text</a:t>
            </a:r>
          </a:p>
        </p:txBody>
      </p:sp>
      <p:sp>
        <p:nvSpPr>
          <p:cNvPr id="107" name="Picture Placeholder 2"/>
          <p:cNvSpPr/>
          <p:nvPr>
            <p:ph type="pic" idx="13"/>
          </p:nvPr>
        </p:nvSpPr>
        <p:spPr>
          <a:xfrm>
            <a:off x="1041426" y="1041399"/>
            <a:ext cx="10105974" cy="3335869"/>
          </a:xfrm>
          <a:prstGeom prst="rect">
            <a:avLst/>
          </a:prstGeom>
          <a:ln w="57150">
            <a:solidFill>
              <a:srgbClr val="808080"/>
            </a:solidFill>
            <a:miter lim="800000"/>
          </a:ln>
        </p:spPr>
        <p:txBody>
          <a:bodyPr lIns="91439" rIns="91439">
            <a:noAutofit/>
          </a:bodyPr>
          <a:lstStyle/>
          <a:p>
            <a:pPr/>
          </a:p>
        </p:txBody>
      </p:sp>
      <p:sp>
        <p:nvSpPr>
          <p:cNvPr id="108" name="Body Level One…"/>
          <p:cNvSpPr txBox="1"/>
          <p:nvPr>
            <p:ph type="body" sz="quarter" idx="1"/>
          </p:nvPr>
        </p:nvSpPr>
        <p:spPr>
          <a:xfrm>
            <a:off x="1295400" y="5382152"/>
            <a:ext cx="9609668" cy="493713"/>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aption">
    <p:spTree>
      <p:nvGrpSpPr>
        <p:cNvPr id="1" name=""/>
        <p:cNvGrpSpPr/>
        <p:nvPr/>
      </p:nvGrpSpPr>
      <p:grpSpPr>
        <a:xfrm>
          <a:off x="0" y="0"/>
          <a:ext cx="0" cy="0"/>
          <a:chOff x="0" y="0"/>
          <a:chExt cx="0" cy="0"/>
        </a:xfrm>
      </p:grpSpPr>
      <p:pic>
        <p:nvPicPr>
          <p:cNvPr id="116"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17" name="Title Text"/>
          <p:cNvSpPr txBox="1"/>
          <p:nvPr>
            <p:ph type="title"/>
          </p:nvPr>
        </p:nvSpPr>
        <p:spPr>
          <a:xfrm>
            <a:off x="1303867" y="982132"/>
            <a:ext cx="9592734" cy="2954869"/>
          </a:xfrm>
          <a:prstGeom prst="rect">
            <a:avLst/>
          </a:prstGeom>
        </p:spPr>
        <p:txBody>
          <a:bodyPr/>
          <a:lstStyle>
            <a:lvl1pPr>
              <a:defRPr sz="3200"/>
            </a:lvl1pPr>
          </a:lstStyle>
          <a:p>
            <a:pPr/>
            <a:r>
              <a:t>Title Text</a:t>
            </a:r>
          </a:p>
        </p:txBody>
      </p:sp>
      <p:sp>
        <p:nvSpPr>
          <p:cNvPr id="118" name="Body Level One…"/>
          <p:cNvSpPr txBox="1"/>
          <p:nvPr>
            <p:ph type="body" sz="quarter" idx="1"/>
          </p:nvPr>
        </p:nvSpPr>
        <p:spPr>
          <a:xfrm>
            <a:off x="1303867" y="4343398"/>
            <a:ext cx="9592734" cy="1532468"/>
          </a:xfrm>
          <a:prstGeom prst="rect">
            <a:avLst/>
          </a:prstGeom>
        </p:spPr>
        <p:txBody>
          <a:bodyPr anchor="ctr"/>
          <a:lstStyle>
            <a:lvl1pPr marL="0" indent="0" algn="ctr">
              <a:buClrTx/>
              <a:buSzTx/>
              <a:buFontTx/>
              <a:buNone/>
              <a:defRPr sz="2000">
                <a:solidFill>
                  <a:srgbClr val="000000"/>
                </a:solidFill>
              </a:defRPr>
            </a:lvl1pPr>
            <a:lvl2pPr marL="0" indent="457200" algn="ctr">
              <a:buClrTx/>
              <a:buSzTx/>
              <a:buFontTx/>
              <a:buNone/>
              <a:defRPr sz="2000">
                <a:solidFill>
                  <a:srgbClr val="000000"/>
                </a:solidFill>
              </a:defRPr>
            </a:lvl2pPr>
            <a:lvl3pPr marL="0" indent="914400" algn="ctr">
              <a:buClrTx/>
              <a:buSzTx/>
              <a:buFontTx/>
              <a:buNone/>
              <a:defRPr sz="2000">
                <a:solidFill>
                  <a:srgbClr val="000000"/>
                </a:solidFill>
              </a:defRPr>
            </a:lvl3pPr>
            <a:lvl4pPr marL="0" indent="1371600" algn="ctr">
              <a:buClrTx/>
              <a:buSzTx/>
              <a:buFontTx/>
              <a:buNone/>
              <a:defRPr sz="2000">
                <a:solidFill>
                  <a:srgbClr val="000000"/>
                </a:solidFill>
              </a:defRPr>
            </a:lvl4pPr>
            <a:lvl5pPr marL="0" indent="1828800" algn="ctr">
              <a:buClrTx/>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19" name="Straight Connector 14"/>
          <p:cNvSpPr/>
          <p:nvPr/>
        </p:nvSpPr>
        <p:spPr>
          <a:xfrm>
            <a:off x="1396169" y="4140198"/>
            <a:ext cx="9407299" cy="1"/>
          </a:xfrm>
          <a:prstGeom prst="line">
            <a:avLst/>
          </a:prstGeom>
          <a:ln w="15875">
            <a:solidFill>
              <a:srgbClr val="E8D191"/>
            </a:solidFill>
          </a:ln>
        </p:spPr>
        <p:txBody>
          <a:bodyPr lIns="45719" rIns="4571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with Caption">
    <p:spTree>
      <p:nvGrpSpPr>
        <p:cNvPr id="1" name=""/>
        <p:cNvGrpSpPr/>
        <p:nvPr/>
      </p:nvGrpSpPr>
      <p:grpSpPr>
        <a:xfrm>
          <a:off x="0" y="0"/>
          <a:ext cx="0" cy="0"/>
          <a:chOff x="0" y="0"/>
          <a:chExt cx="0" cy="0"/>
        </a:xfrm>
      </p:grpSpPr>
      <p:pic>
        <p:nvPicPr>
          <p:cNvPr id="127"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28" name="Title Text"/>
          <p:cNvSpPr txBox="1"/>
          <p:nvPr>
            <p:ph type="title"/>
          </p:nvPr>
        </p:nvSpPr>
        <p:spPr>
          <a:xfrm>
            <a:off x="1446212" y="982132"/>
            <a:ext cx="9296399" cy="2370669"/>
          </a:xfrm>
          <a:prstGeom prst="rect">
            <a:avLst/>
          </a:prstGeom>
        </p:spPr>
        <p:txBody>
          <a:bodyPr/>
          <a:lstStyle>
            <a:lvl1pPr>
              <a:defRPr sz="3200">
                <a:solidFill>
                  <a:srgbClr val="000000"/>
                </a:solidFill>
              </a:defRPr>
            </a:lvl1pPr>
          </a:lstStyle>
          <a:p>
            <a:pPr/>
            <a:r>
              <a:t>Title Text</a:t>
            </a:r>
          </a:p>
        </p:txBody>
      </p:sp>
      <p:sp>
        <p:nvSpPr>
          <p:cNvPr id="129" name="Body Level One…"/>
          <p:cNvSpPr txBox="1"/>
          <p:nvPr>
            <p:ph type="body" sz="quarter" idx="1"/>
          </p:nvPr>
        </p:nvSpPr>
        <p:spPr>
          <a:xfrm>
            <a:off x="1674811" y="3352800"/>
            <a:ext cx="8839204" cy="584200"/>
          </a:xfrm>
          <a:prstGeom prst="rect">
            <a:avLst/>
          </a:prstGeom>
        </p:spPr>
        <p:txBody>
          <a:bodyPr anchor="ctr"/>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0" name="Text Placeholder 2"/>
          <p:cNvSpPr/>
          <p:nvPr>
            <p:ph type="body" sz="quarter" idx="13"/>
          </p:nvPr>
        </p:nvSpPr>
        <p:spPr>
          <a:xfrm>
            <a:off x="1295400" y="4343398"/>
            <a:ext cx="9609668" cy="1532468"/>
          </a:xfrm>
          <a:prstGeom prst="rect">
            <a:avLst/>
          </a:prstGeom>
        </p:spPr>
        <p:txBody>
          <a:bodyPr anchor="ctr"/>
          <a:lstStyle/>
          <a:p>
            <a:pPr marL="0" indent="0" algn="ctr">
              <a:buClrTx/>
              <a:buSzTx/>
              <a:buFontTx/>
              <a:buNone/>
              <a:defRPr sz="2000">
                <a:solidFill>
                  <a:srgbClr val="000000"/>
                </a:solidFill>
              </a:defRPr>
            </a:pPr>
          </a:p>
        </p:txBody>
      </p:sp>
      <p:sp>
        <p:nvSpPr>
          <p:cNvPr id="131" name="TextBox 13"/>
          <p:cNvSpPr txBox="1"/>
          <p:nvPr/>
        </p:nvSpPr>
        <p:spPr>
          <a:xfrm>
            <a:off x="907732" y="555129"/>
            <a:ext cx="51816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lvl1pPr>
          </a:lstStyle>
          <a:p>
            <a:pPr/>
            <a:r>
              <a:t>“</a:t>
            </a:r>
          </a:p>
        </p:txBody>
      </p:sp>
      <p:sp>
        <p:nvSpPr>
          <p:cNvPr id="132" name="TextBox 14"/>
          <p:cNvSpPr txBox="1"/>
          <p:nvPr/>
        </p:nvSpPr>
        <p:spPr>
          <a:xfrm>
            <a:off x="10645986" y="2503038"/>
            <a:ext cx="51816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8000"/>
            </a:lvl1pPr>
          </a:lstStyle>
          <a:p>
            <a:pPr/>
            <a:r>
              <a:t>”</a:t>
            </a:r>
          </a:p>
        </p:txBody>
      </p:sp>
      <p:sp>
        <p:nvSpPr>
          <p:cNvPr id="133" name="Straight Connector 18"/>
          <p:cNvSpPr/>
          <p:nvPr/>
        </p:nvSpPr>
        <p:spPr>
          <a:xfrm>
            <a:off x="1396169" y="4140198"/>
            <a:ext cx="9407299" cy="1"/>
          </a:xfrm>
          <a:prstGeom prst="line">
            <a:avLst/>
          </a:prstGeom>
          <a:ln w="15875">
            <a:solidFill>
              <a:srgbClr val="E8D191"/>
            </a:solidFill>
          </a:ln>
        </p:spPr>
        <p:txBody>
          <a:bodyPr lIns="45719" rIns="45719"/>
          <a:lstStyle/>
          <a:p>
            <a:pPr/>
          </a:p>
        </p:txBody>
      </p:sp>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me Card">
    <p:spTree>
      <p:nvGrpSpPr>
        <p:cNvPr id="1" name=""/>
        <p:cNvGrpSpPr/>
        <p:nvPr/>
      </p:nvGrpSpPr>
      <p:grpSpPr>
        <a:xfrm>
          <a:off x="0" y="0"/>
          <a:ext cx="0" cy="0"/>
          <a:chOff x="0" y="0"/>
          <a:chExt cx="0" cy="0"/>
        </a:xfrm>
      </p:grpSpPr>
      <p:pic>
        <p:nvPicPr>
          <p:cNvPr id="141"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42" name="Title Text"/>
          <p:cNvSpPr txBox="1"/>
          <p:nvPr>
            <p:ph type="title"/>
          </p:nvPr>
        </p:nvSpPr>
        <p:spPr>
          <a:xfrm>
            <a:off x="1295402" y="3308580"/>
            <a:ext cx="9609668" cy="1468801"/>
          </a:xfrm>
          <a:prstGeom prst="rect">
            <a:avLst/>
          </a:prstGeom>
        </p:spPr>
        <p:txBody>
          <a:bodyPr anchor="b"/>
          <a:lstStyle>
            <a:lvl1pPr algn="l">
              <a:defRPr sz="3200"/>
            </a:lvl1pPr>
          </a:lstStyle>
          <a:p>
            <a:pPr/>
            <a:r>
              <a:t>Title Text</a:t>
            </a:r>
          </a:p>
        </p:txBody>
      </p:sp>
      <p:sp>
        <p:nvSpPr>
          <p:cNvPr id="143" name="Body Level One…"/>
          <p:cNvSpPr txBox="1"/>
          <p:nvPr>
            <p:ph type="body" sz="quarter" idx="1"/>
          </p:nvPr>
        </p:nvSpPr>
        <p:spPr>
          <a:xfrm>
            <a:off x="1295400" y="4777380"/>
            <a:ext cx="9609669" cy="860401"/>
          </a:xfrm>
          <a:prstGeom prst="rect">
            <a:avLst/>
          </a:prstGeom>
        </p:spPr>
        <p:txBody>
          <a:bodyPr/>
          <a:lstStyle>
            <a:lvl1pPr marL="0" indent="0">
              <a:buClrTx/>
              <a:buSzTx/>
              <a:buFontTx/>
              <a:buNone/>
              <a:defRPr sz="2000">
                <a:solidFill>
                  <a:srgbClr val="000000"/>
                </a:solidFill>
              </a:defRPr>
            </a:lvl1pPr>
            <a:lvl2pPr marL="0" indent="457200">
              <a:buClrTx/>
              <a:buSzTx/>
              <a:buFontTx/>
              <a:buNone/>
              <a:defRPr sz="2000">
                <a:solidFill>
                  <a:srgbClr val="000000"/>
                </a:solidFill>
              </a:defRPr>
            </a:lvl2pPr>
            <a:lvl3pPr marL="0" indent="914400">
              <a:buClrTx/>
              <a:buSzTx/>
              <a:buFontTx/>
              <a:buNone/>
              <a:defRPr sz="2000">
                <a:solidFill>
                  <a:srgbClr val="000000"/>
                </a:solidFill>
              </a:defRPr>
            </a:lvl3pPr>
            <a:lvl4pPr marL="0" indent="1371600">
              <a:buClrTx/>
              <a:buSzTx/>
              <a:buFontTx/>
              <a:buNone/>
              <a:defRPr sz="2000">
                <a:solidFill>
                  <a:srgbClr val="000000"/>
                </a:solidFill>
              </a:defRPr>
            </a:lvl4pPr>
            <a:lvl5pPr marL="0" indent="1828800">
              <a:buClrTx/>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Name Card">
    <p:spTree>
      <p:nvGrpSpPr>
        <p:cNvPr id="1" name=""/>
        <p:cNvGrpSpPr/>
        <p:nvPr/>
      </p:nvGrpSpPr>
      <p:grpSpPr>
        <a:xfrm>
          <a:off x="0" y="0"/>
          <a:ext cx="0" cy="0"/>
          <a:chOff x="0" y="0"/>
          <a:chExt cx="0" cy="0"/>
        </a:xfrm>
      </p:grpSpPr>
      <p:pic>
        <p:nvPicPr>
          <p:cNvPr id="151"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52" name="Title Text"/>
          <p:cNvSpPr txBox="1"/>
          <p:nvPr>
            <p:ph type="title"/>
          </p:nvPr>
        </p:nvSpPr>
        <p:spPr>
          <a:xfrm>
            <a:off x="1446212" y="982132"/>
            <a:ext cx="9296399" cy="2243669"/>
          </a:xfrm>
          <a:prstGeom prst="rect">
            <a:avLst/>
          </a:prstGeom>
        </p:spPr>
        <p:txBody>
          <a:bodyPr/>
          <a:lstStyle>
            <a:lvl1pPr>
              <a:defRPr sz="3200">
                <a:solidFill>
                  <a:srgbClr val="000000"/>
                </a:solidFill>
              </a:defRPr>
            </a:lvl1pPr>
          </a:lstStyle>
          <a:p>
            <a:pPr/>
            <a:r>
              <a:t>Title Text</a:t>
            </a:r>
          </a:p>
        </p:txBody>
      </p:sp>
      <p:sp>
        <p:nvSpPr>
          <p:cNvPr id="153" name="Body Level One…"/>
          <p:cNvSpPr txBox="1"/>
          <p:nvPr>
            <p:ph type="body" sz="quarter" idx="1"/>
          </p:nvPr>
        </p:nvSpPr>
        <p:spPr>
          <a:xfrm>
            <a:off x="1295400" y="3639311"/>
            <a:ext cx="9609669" cy="886969"/>
          </a:xfrm>
          <a:prstGeom prst="rect">
            <a:avLst/>
          </a:prstGeom>
        </p:spPr>
        <p:txBody>
          <a:bodyPr anchor="b"/>
          <a:lstStyle>
            <a:lvl1pPr marL="0" indent="0">
              <a:buClrTx/>
              <a:buSzTx/>
              <a:buFontTx/>
              <a:buNone/>
              <a:defRPr>
                <a:solidFill>
                  <a:srgbClr val="000000"/>
                </a:solidFill>
              </a:defRPr>
            </a:lvl1pPr>
            <a:lvl2pPr marL="0" indent="457200">
              <a:buClrTx/>
              <a:buSzTx/>
              <a:buFontTx/>
              <a:buNone/>
              <a:defRPr>
                <a:solidFill>
                  <a:srgbClr val="000000"/>
                </a:solidFill>
              </a:defRPr>
            </a:lvl2pPr>
            <a:lvl3pPr marL="0" indent="914400">
              <a:buClrTx/>
              <a:buSzTx/>
              <a:buFontTx/>
              <a:buNone/>
              <a:defRPr>
                <a:solidFill>
                  <a:srgbClr val="000000"/>
                </a:solidFill>
              </a:defRPr>
            </a:lvl3pPr>
            <a:lvl4pPr marL="0" indent="1371600">
              <a:buClrTx/>
              <a:buSzTx/>
              <a:buFontTx/>
              <a:buNone/>
              <a:defRPr>
                <a:solidFill>
                  <a:srgbClr val="000000"/>
                </a:solidFill>
              </a:defRPr>
            </a:lvl4pPr>
            <a:lvl5pPr marL="0" indent="1828800">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4" name="Text Placeholder 2"/>
          <p:cNvSpPr/>
          <p:nvPr>
            <p:ph type="body" sz="quarter" idx="13"/>
          </p:nvPr>
        </p:nvSpPr>
        <p:spPr>
          <a:xfrm>
            <a:off x="1295400" y="4529666"/>
            <a:ext cx="9609670" cy="1346201"/>
          </a:xfrm>
          <a:prstGeom prst="rect">
            <a:avLst/>
          </a:prstGeom>
        </p:spPr>
        <p:txBody>
          <a:bodyPr/>
          <a:lstStyle/>
          <a:p>
            <a:pPr marL="0" indent="0">
              <a:buClrTx/>
              <a:buSzTx/>
              <a:buFontTx/>
              <a:buNone/>
              <a:defRPr sz="1800">
                <a:solidFill>
                  <a:srgbClr val="000000"/>
                </a:solidFill>
              </a:defRPr>
            </a:pPr>
          </a:p>
        </p:txBody>
      </p:sp>
      <p:sp>
        <p:nvSpPr>
          <p:cNvPr id="155" name="TextBox 11"/>
          <p:cNvSpPr txBox="1"/>
          <p:nvPr/>
        </p:nvSpPr>
        <p:spPr>
          <a:xfrm>
            <a:off x="907732" y="555129"/>
            <a:ext cx="51816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lvl1pPr>
          </a:lstStyle>
          <a:p>
            <a:pPr/>
            <a:r>
              <a:t>“</a:t>
            </a:r>
          </a:p>
        </p:txBody>
      </p:sp>
      <p:sp>
        <p:nvSpPr>
          <p:cNvPr id="156" name="TextBox 12"/>
          <p:cNvSpPr txBox="1"/>
          <p:nvPr/>
        </p:nvSpPr>
        <p:spPr>
          <a:xfrm>
            <a:off x="10645986" y="2274428"/>
            <a:ext cx="51816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8000"/>
            </a:lvl1pPr>
          </a:lstStyle>
          <a:p>
            <a:pPr/>
            <a:r>
              <a:t>”</a:t>
            </a:r>
          </a:p>
        </p:txBody>
      </p:sp>
      <p:sp>
        <p:nvSpPr>
          <p:cNvPr id="157" name="Straight Connector 25"/>
          <p:cNvSpPr/>
          <p:nvPr/>
        </p:nvSpPr>
        <p:spPr>
          <a:xfrm>
            <a:off x="1396169" y="3429000"/>
            <a:ext cx="9407299" cy="0"/>
          </a:xfrm>
          <a:prstGeom prst="line">
            <a:avLst/>
          </a:prstGeom>
          <a:ln w="15875">
            <a:solidFill>
              <a:srgbClr val="E8D191"/>
            </a:solidFill>
          </a:ln>
        </p:spPr>
        <p:txBody>
          <a:bodyPr lIns="45719" rIns="45719"/>
          <a:lstStyle/>
          <a:p>
            <a:pPr/>
          </a:p>
        </p:txBody>
      </p:sp>
      <p:sp>
        <p:nvSpPr>
          <p:cNvPr id="1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ue or False">
    <p:spTree>
      <p:nvGrpSpPr>
        <p:cNvPr id="1" name=""/>
        <p:cNvGrpSpPr/>
        <p:nvPr/>
      </p:nvGrpSpPr>
      <p:grpSpPr>
        <a:xfrm>
          <a:off x="0" y="0"/>
          <a:ext cx="0" cy="0"/>
          <a:chOff x="0" y="0"/>
          <a:chExt cx="0" cy="0"/>
        </a:xfrm>
      </p:grpSpPr>
      <p:pic>
        <p:nvPicPr>
          <p:cNvPr id="165"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66" name="Title Text"/>
          <p:cNvSpPr txBox="1"/>
          <p:nvPr>
            <p:ph type="title"/>
          </p:nvPr>
        </p:nvSpPr>
        <p:spPr>
          <a:xfrm>
            <a:off x="1295400" y="982132"/>
            <a:ext cx="9609668" cy="2243669"/>
          </a:xfrm>
          <a:prstGeom prst="rect">
            <a:avLst/>
          </a:prstGeom>
        </p:spPr>
        <p:txBody>
          <a:bodyPr/>
          <a:lstStyle/>
          <a:p>
            <a:pPr/>
            <a:r>
              <a:t>Title Text</a:t>
            </a:r>
          </a:p>
        </p:txBody>
      </p:sp>
      <p:sp>
        <p:nvSpPr>
          <p:cNvPr id="167" name="Body Level One…"/>
          <p:cNvSpPr txBox="1"/>
          <p:nvPr>
            <p:ph type="body" sz="quarter" idx="1"/>
          </p:nvPr>
        </p:nvSpPr>
        <p:spPr>
          <a:xfrm>
            <a:off x="1295400" y="3630167"/>
            <a:ext cx="9609669" cy="841249"/>
          </a:xfrm>
          <a:prstGeom prst="rect">
            <a:avLst/>
          </a:prstGeom>
        </p:spPr>
        <p:txBody>
          <a:bodyPr anchor="b"/>
          <a:lstStyle>
            <a:lvl1pPr marL="0" indent="0">
              <a:buClrTx/>
              <a:buSzTx/>
              <a:buFontTx/>
              <a:buNone/>
              <a:defRPr sz="2800">
                <a:solidFill>
                  <a:srgbClr val="000000"/>
                </a:solidFill>
              </a:defRPr>
            </a:lvl1pPr>
            <a:lvl2pPr marL="0" indent="457200">
              <a:buClrTx/>
              <a:buSzTx/>
              <a:buFontTx/>
              <a:buNone/>
              <a:defRPr sz="2800">
                <a:solidFill>
                  <a:srgbClr val="000000"/>
                </a:solidFill>
              </a:defRPr>
            </a:lvl2pPr>
            <a:lvl3pPr marL="0" indent="914400">
              <a:buClrTx/>
              <a:buSzTx/>
              <a:buFontTx/>
              <a:buNone/>
              <a:defRPr sz="2800">
                <a:solidFill>
                  <a:srgbClr val="000000"/>
                </a:solidFill>
              </a:defRPr>
            </a:lvl3pPr>
            <a:lvl4pPr marL="0" indent="1371600">
              <a:buClrTx/>
              <a:buSzTx/>
              <a:buFontTx/>
              <a:buNone/>
              <a:defRPr sz="2800">
                <a:solidFill>
                  <a:srgbClr val="000000"/>
                </a:solidFill>
              </a:defRPr>
            </a:lvl4pPr>
            <a:lvl5pPr marL="0" indent="1828800">
              <a:buClrTx/>
              <a:buSzTx/>
              <a:buFontTx/>
              <a:buNone/>
              <a:defRPr sz="28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68" name="Text Placeholder 2"/>
          <p:cNvSpPr/>
          <p:nvPr>
            <p:ph type="body" sz="quarter" idx="13"/>
          </p:nvPr>
        </p:nvSpPr>
        <p:spPr>
          <a:xfrm>
            <a:off x="1295400" y="4470398"/>
            <a:ext cx="9609671" cy="1405468"/>
          </a:xfrm>
          <a:prstGeom prst="rect">
            <a:avLst/>
          </a:prstGeom>
        </p:spPr>
        <p:txBody>
          <a:bodyPr/>
          <a:lstStyle/>
          <a:p>
            <a:pPr marL="0" indent="0">
              <a:buClrTx/>
              <a:buSzTx/>
              <a:buFontTx/>
              <a:buNone/>
              <a:defRPr sz="1800">
                <a:solidFill>
                  <a:srgbClr val="000000"/>
                </a:solidFill>
              </a:defRPr>
            </a:pPr>
          </a:p>
        </p:txBody>
      </p:sp>
      <p:sp>
        <p:nvSpPr>
          <p:cNvPr id="169" name="Straight Connector 14"/>
          <p:cNvSpPr/>
          <p:nvPr/>
        </p:nvSpPr>
        <p:spPr>
          <a:xfrm>
            <a:off x="1396169" y="3429000"/>
            <a:ext cx="9407299" cy="0"/>
          </a:xfrm>
          <a:prstGeom prst="line">
            <a:avLst/>
          </a:prstGeom>
          <a:ln w="15875">
            <a:solidFill>
              <a:srgbClr val="E8D191"/>
            </a:solidFill>
          </a:ln>
        </p:spPr>
        <p:txBody>
          <a:bodyPr lIns="45719" rIns="45719"/>
          <a:lstStyle/>
          <a:p>
            <a:pPr/>
          </a:p>
        </p:txBody>
      </p:sp>
      <p:sp>
        <p:nvSpPr>
          <p:cNvPr id="1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3" name="Straight Connector 6"/>
          <p:cNvSpPr/>
          <p:nvPr/>
        </p:nvSpPr>
        <p:spPr>
          <a:xfrm>
            <a:off x="1396169" y="2421465"/>
            <a:ext cx="9407299" cy="1"/>
          </a:xfrm>
          <a:prstGeom prst="line">
            <a:avLst/>
          </a:prstGeom>
          <a:ln w="15875">
            <a:solidFill>
              <a:srgbClr val="E8D191"/>
            </a:solidFill>
          </a:ln>
        </p:spPr>
        <p:txBody>
          <a:bodyPr lIns="45719" rIns="45719"/>
          <a:lstStyle/>
          <a:p>
            <a:pPr/>
          </a:p>
        </p:txBody>
      </p:sp>
      <p:sp>
        <p:nvSpPr>
          <p:cNvPr id="24" name="Title Text"/>
          <p:cNvSpPr txBox="1"/>
          <p:nvPr>
            <p:ph type="title"/>
          </p:nvPr>
        </p:nvSpPr>
        <p:spPr>
          <a:xfrm>
            <a:off x="1295402" y="982132"/>
            <a:ext cx="9601197" cy="1303868"/>
          </a:xfrm>
          <a:prstGeom prst="rect">
            <a:avLst/>
          </a:prstGeom>
        </p:spPr>
        <p:txBody>
          <a:bodyPr/>
          <a:lstStyle/>
          <a:p>
            <a:pPr/>
            <a:r>
              <a:t>Title Text</a:t>
            </a:r>
          </a:p>
        </p:txBody>
      </p:sp>
      <p:sp>
        <p:nvSpPr>
          <p:cNvPr id="25" name="Body Level One…"/>
          <p:cNvSpPr txBox="1"/>
          <p:nvPr>
            <p:ph type="body" sz="half" idx="1"/>
          </p:nvPr>
        </p:nvSpPr>
        <p:spPr>
          <a:xfrm>
            <a:off x="1295400" y="2556931"/>
            <a:ext cx="9601198" cy="33189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3" name="Title Text"/>
          <p:cNvSpPr txBox="1"/>
          <p:nvPr>
            <p:ph type="title"/>
          </p:nvPr>
        </p:nvSpPr>
        <p:spPr>
          <a:xfrm>
            <a:off x="2015069" y="1752606"/>
            <a:ext cx="8158689" cy="1822514"/>
          </a:xfrm>
          <a:prstGeom prst="rect">
            <a:avLst/>
          </a:prstGeom>
        </p:spPr>
        <p:txBody>
          <a:bodyPr anchor="b"/>
          <a:lstStyle/>
          <a:p>
            <a:pPr/>
            <a:r>
              <a:t>Title Text</a:t>
            </a:r>
          </a:p>
        </p:txBody>
      </p:sp>
      <p:sp>
        <p:nvSpPr>
          <p:cNvPr id="34" name="Body Level One…"/>
          <p:cNvSpPr txBox="1"/>
          <p:nvPr>
            <p:ph type="body" sz="quarter" idx="1"/>
          </p:nvPr>
        </p:nvSpPr>
        <p:spPr>
          <a:xfrm>
            <a:off x="2015066" y="3846050"/>
            <a:ext cx="8158692" cy="954548"/>
          </a:xfrm>
          <a:prstGeom prst="rect">
            <a:avLst/>
          </a:prstGeom>
        </p:spPr>
        <p:txBody>
          <a:bodyPr/>
          <a:lstStyle>
            <a:lvl1pPr marL="0" indent="0" algn="ctr">
              <a:buClrTx/>
              <a:buSzTx/>
              <a:buFontTx/>
              <a:buNone/>
              <a:defRPr>
                <a:solidFill>
                  <a:srgbClr val="000000"/>
                </a:solidFill>
              </a:defRPr>
            </a:lvl1pPr>
            <a:lvl2pPr marL="0" indent="457200" algn="ctr">
              <a:buClrTx/>
              <a:buSzTx/>
              <a:buFontTx/>
              <a:buNone/>
              <a:defRPr>
                <a:solidFill>
                  <a:srgbClr val="000000"/>
                </a:solidFill>
              </a:defRPr>
            </a:lvl2pPr>
            <a:lvl3pPr marL="0" indent="914400" algn="ctr">
              <a:buClrTx/>
              <a:buSzTx/>
              <a:buFontTx/>
              <a:buNone/>
              <a:defRPr>
                <a:solidFill>
                  <a:srgbClr val="000000"/>
                </a:solidFill>
              </a:defRPr>
            </a:lvl3pPr>
            <a:lvl4pPr marL="0" indent="1371600" algn="ctr">
              <a:buClrTx/>
              <a:buSzTx/>
              <a:buFontTx/>
              <a:buNone/>
              <a:defRPr>
                <a:solidFill>
                  <a:srgbClr val="000000"/>
                </a:solidFill>
              </a:defRPr>
            </a:lvl4pPr>
            <a:lvl5pPr marL="0" indent="1828800" algn="ctr">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5" name="Straight Connector 15"/>
          <p:cNvSpPr/>
          <p:nvPr/>
        </p:nvSpPr>
        <p:spPr>
          <a:xfrm>
            <a:off x="2012723" y="3710585"/>
            <a:ext cx="8163381" cy="1"/>
          </a:xfrm>
          <a:prstGeom prst="line">
            <a:avLst/>
          </a:prstGeom>
          <a:ln w="15875">
            <a:solidFill>
              <a:srgbClr val="E8D191"/>
            </a:solidFill>
          </a:ln>
        </p:spPr>
        <p:txBody>
          <a:bodyPr lIns="45719" rIns="45719"/>
          <a:lstStyle/>
          <a:p>
            <a:pPr/>
          </a:p>
        </p:txBody>
      </p:sp>
      <p:sp>
        <p:nvSpPr>
          <p:cNvPr id="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43"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44" name="Straight Connector 7"/>
          <p:cNvSpPr/>
          <p:nvPr/>
        </p:nvSpPr>
        <p:spPr>
          <a:xfrm>
            <a:off x="1396169" y="2421465"/>
            <a:ext cx="9407299" cy="1"/>
          </a:xfrm>
          <a:prstGeom prst="line">
            <a:avLst/>
          </a:prstGeom>
          <a:ln w="15875">
            <a:solidFill>
              <a:srgbClr val="E8D191"/>
            </a:solidFill>
          </a:ln>
        </p:spPr>
        <p:txBody>
          <a:bodyPr lIns="45719" rIns="45719"/>
          <a:lstStyle/>
          <a:p>
            <a:pPr/>
          </a:p>
        </p:txBody>
      </p:sp>
      <p:sp>
        <p:nvSpPr>
          <p:cNvPr id="45" name="Title Text"/>
          <p:cNvSpPr txBox="1"/>
          <p:nvPr>
            <p:ph type="title"/>
          </p:nvPr>
        </p:nvSpPr>
        <p:spPr>
          <a:xfrm>
            <a:off x="1295402" y="982132"/>
            <a:ext cx="9601197" cy="1303868"/>
          </a:xfrm>
          <a:prstGeom prst="rect">
            <a:avLst/>
          </a:prstGeom>
        </p:spPr>
        <p:txBody>
          <a:bodyPr/>
          <a:lstStyle/>
          <a:p>
            <a:pPr/>
            <a:r>
              <a:t>Title Text</a:t>
            </a:r>
          </a:p>
        </p:txBody>
      </p:sp>
      <p:sp>
        <p:nvSpPr>
          <p:cNvPr id="46" name="Body Level One…"/>
          <p:cNvSpPr txBox="1"/>
          <p:nvPr>
            <p:ph type="body" sz="quarter" idx="1"/>
          </p:nvPr>
        </p:nvSpPr>
        <p:spPr>
          <a:xfrm>
            <a:off x="1298447" y="2560320"/>
            <a:ext cx="4718305" cy="331012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54"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55" name="Title Text"/>
          <p:cNvSpPr txBox="1"/>
          <p:nvPr>
            <p:ph type="title"/>
          </p:nvPr>
        </p:nvSpPr>
        <p:spPr>
          <a:xfrm>
            <a:off x="1295402" y="982132"/>
            <a:ext cx="9601197" cy="1303868"/>
          </a:xfrm>
          <a:prstGeom prst="rect">
            <a:avLst/>
          </a:prstGeom>
        </p:spPr>
        <p:txBody>
          <a:bodyPr/>
          <a:lstStyle/>
          <a:p>
            <a:pPr/>
            <a:r>
              <a:t>Title Text</a:t>
            </a:r>
          </a:p>
        </p:txBody>
      </p:sp>
      <p:sp>
        <p:nvSpPr>
          <p:cNvPr id="56" name="Body Level One…"/>
          <p:cNvSpPr txBox="1"/>
          <p:nvPr>
            <p:ph type="body" sz="quarter" idx="1"/>
          </p:nvPr>
        </p:nvSpPr>
        <p:spPr>
          <a:xfrm>
            <a:off x="1295400" y="2658533"/>
            <a:ext cx="4718304" cy="576263"/>
          </a:xfrm>
          <a:prstGeom prst="rect">
            <a:avLst/>
          </a:prstGeom>
        </p:spPr>
        <p:txBody>
          <a:bodyPr anchor="b"/>
          <a:lstStyle>
            <a:lvl1pPr marL="0" indent="0">
              <a:buClrTx/>
              <a:buSzTx/>
              <a:buFontTx/>
              <a:buNone/>
              <a:defRPr sz="2800">
                <a:solidFill>
                  <a:schemeClr val="accent1"/>
                </a:solidFill>
              </a:defRPr>
            </a:lvl1pPr>
            <a:lvl2pPr marL="0" indent="457200">
              <a:buClrTx/>
              <a:buSzTx/>
              <a:buFontTx/>
              <a:buNone/>
              <a:defRPr sz="2800">
                <a:solidFill>
                  <a:schemeClr val="accent1"/>
                </a:solidFill>
              </a:defRPr>
            </a:lvl2pPr>
            <a:lvl3pPr marL="0" indent="914400">
              <a:buClrTx/>
              <a:buSzTx/>
              <a:buFontTx/>
              <a:buNone/>
              <a:defRPr sz="2800">
                <a:solidFill>
                  <a:schemeClr val="accent1"/>
                </a:solidFill>
              </a:defRPr>
            </a:lvl3pPr>
            <a:lvl4pPr marL="0" indent="1371600">
              <a:buClrTx/>
              <a:buSzTx/>
              <a:buFontTx/>
              <a:buNone/>
              <a:defRPr sz="2800">
                <a:solidFill>
                  <a:schemeClr val="accent1"/>
                </a:solidFill>
              </a:defRPr>
            </a:lvl4pPr>
            <a:lvl5pPr marL="0" indent="1828800">
              <a:buClrTx/>
              <a:buSzTx/>
              <a:buFontTx/>
              <a:buNone/>
              <a:defRPr sz="28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57" name="Text Placeholder 4"/>
          <p:cNvSpPr/>
          <p:nvPr>
            <p:ph type="body" sz="quarter" idx="13"/>
          </p:nvPr>
        </p:nvSpPr>
        <p:spPr>
          <a:xfrm>
            <a:off x="6180671" y="2658533"/>
            <a:ext cx="4718305" cy="576263"/>
          </a:xfrm>
          <a:prstGeom prst="rect">
            <a:avLst/>
          </a:prstGeom>
        </p:spPr>
        <p:txBody>
          <a:bodyPr anchor="b"/>
          <a:lstStyle/>
          <a:p>
            <a:pPr marL="0" indent="0">
              <a:buClrTx/>
              <a:buSzTx/>
              <a:buFontTx/>
              <a:buNone/>
              <a:defRPr sz="2800">
                <a:solidFill>
                  <a:schemeClr val="accent1"/>
                </a:solidFill>
              </a:defRPr>
            </a:pPr>
          </a:p>
        </p:txBody>
      </p:sp>
      <p:sp>
        <p:nvSpPr>
          <p:cNvPr id="58" name="Straight Connector 17"/>
          <p:cNvSpPr/>
          <p:nvPr/>
        </p:nvSpPr>
        <p:spPr>
          <a:xfrm>
            <a:off x="1396169" y="2421465"/>
            <a:ext cx="9407299" cy="1"/>
          </a:xfrm>
          <a:prstGeom prst="line">
            <a:avLst/>
          </a:prstGeom>
          <a:ln w="15875">
            <a:solidFill>
              <a:srgbClr val="E8D191"/>
            </a:solidFill>
          </a:ln>
        </p:spPr>
        <p:txBody>
          <a:bodyPr lIns="45719" rIns="45719"/>
          <a:lstStyle/>
          <a:p>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 name="Title Text"/>
          <p:cNvSpPr txBox="1"/>
          <p:nvPr>
            <p:ph type="title"/>
          </p:nvPr>
        </p:nvSpPr>
        <p:spPr>
          <a:xfrm>
            <a:off x="1295402" y="982132"/>
            <a:ext cx="9601197" cy="1303868"/>
          </a:xfrm>
          <a:prstGeom prst="rect">
            <a:avLst/>
          </a:prstGeom>
        </p:spPr>
        <p:txBody>
          <a:bodyPr/>
          <a:lstStyle/>
          <a:p>
            <a:pPr/>
            <a:r>
              <a:t>Title Text</a:t>
            </a:r>
          </a:p>
        </p:txBody>
      </p:sp>
      <p:sp>
        <p:nvSpPr>
          <p:cNvPr id="67" name="Straight Connector 13"/>
          <p:cNvSpPr/>
          <p:nvPr/>
        </p:nvSpPr>
        <p:spPr>
          <a:xfrm>
            <a:off x="1396169" y="2421465"/>
            <a:ext cx="9407299" cy="1"/>
          </a:xfrm>
          <a:prstGeom prst="line">
            <a:avLst/>
          </a:prstGeom>
          <a:ln w="15875">
            <a:solidFill>
              <a:srgbClr val="E8D191"/>
            </a:solidFill>
          </a:ln>
        </p:spPr>
        <p:txBody>
          <a:bodyPr lIns="45719" rIns="45719"/>
          <a:lstStyle/>
          <a:p>
            <a:pP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82"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83" name="Title Text"/>
          <p:cNvSpPr txBox="1"/>
          <p:nvPr>
            <p:ph type="title"/>
          </p:nvPr>
        </p:nvSpPr>
        <p:spPr>
          <a:xfrm>
            <a:off x="1293811" y="1388534"/>
            <a:ext cx="3718455" cy="1371601"/>
          </a:xfrm>
          <a:prstGeom prst="rect">
            <a:avLst/>
          </a:prstGeom>
        </p:spPr>
        <p:txBody>
          <a:bodyPr anchor="b"/>
          <a:lstStyle>
            <a:lvl1pPr>
              <a:defRPr sz="2400"/>
            </a:lvl1pPr>
          </a:lstStyle>
          <a:p>
            <a:pPr/>
            <a:r>
              <a:t>Title Text</a:t>
            </a:r>
          </a:p>
        </p:txBody>
      </p:sp>
      <p:sp>
        <p:nvSpPr>
          <p:cNvPr id="84" name="Body Level One…"/>
          <p:cNvSpPr txBox="1"/>
          <p:nvPr>
            <p:ph type="body" sz="half" idx="1"/>
          </p:nvPr>
        </p:nvSpPr>
        <p:spPr>
          <a:xfrm>
            <a:off x="5418668" y="982131"/>
            <a:ext cx="5469467" cy="4893736"/>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85" name="Text Placeholder 3"/>
          <p:cNvSpPr/>
          <p:nvPr>
            <p:ph type="body" sz="quarter" idx="13"/>
          </p:nvPr>
        </p:nvSpPr>
        <p:spPr>
          <a:xfrm>
            <a:off x="1293811" y="3031064"/>
            <a:ext cx="3718455" cy="2438406"/>
          </a:xfrm>
          <a:prstGeom prst="rect">
            <a:avLst/>
          </a:prstGeom>
        </p:spPr>
        <p:txBody>
          <a:bodyPr/>
          <a:lstStyle/>
          <a:p>
            <a:pPr marL="0" indent="0" algn="ctr">
              <a:buClrTx/>
              <a:buSzTx/>
              <a:buFontTx/>
              <a:buNone/>
              <a:defRPr sz="1600"/>
            </a:pPr>
          </a:p>
        </p:txBody>
      </p:sp>
      <p:sp>
        <p:nvSpPr>
          <p:cNvPr id="86" name="Straight Connector 15"/>
          <p:cNvSpPr/>
          <p:nvPr/>
        </p:nvSpPr>
        <p:spPr>
          <a:xfrm>
            <a:off x="1396169" y="2912533"/>
            <a:ext cx="3514499" cy="1"/>
          </a:xfrm>
          <a:prstGeom prst="line">
            <a:avLst/>
          </a:prstGeom>
          <a:ln w="15875">
            <a:solidFill>
              <a:srgbClr val="E8D191"/>
            </a:solidFill>
          </a:ln>
        </p:spPr>
        <p:txBody>
          <a:bodyPr lIns="45719" rIns="45719"/>
          <a:lstStyle/>
          <a:p>
            <a:pP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94"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95" name="Title Text"/>
          <p:cNvSpPr txBox="1"/>
          <p:nvPr>
            <p:ph type="title"/>
          </p:nvPr>
        </p:nvSpPr>
        <p:spPr>
          <a:xfrm>
            <a:off x="1295399" y="1883831"/>
            <a:ext cx="6241816" cy="1371601"/>
          </a:xfrm>
          <a:prstGeom prst="rect">
            <a:avLst/>
          </a:prstGeom>
        </p:spPr>
        <p:txBody>
          <a:bodyPr anchor="b"/>
          <a:lstStyle>
            <a:lvl1pPr>
              <a:defRPr sz="2800"/>
            </a:lvl1pPr>
          </a:lstStyle>
          <a:p>
            <a:pPr/>
            <a:r>
              <a:t>Title Text</a:t>
            </a:r>
          </a:p>
        </p:txBody>
      </p:sp>
      <p:sp>
        <p:nvSpPr>
          <p:cNvPr id="96" name="Picture Placeholder 2"/>
          <p:cNvSpPr/>
          <p:nvPr>
            <p:ph type="pic" sz="quarter" idx="13"/>
          </p:nvPr>
        </p:nvSpPr>
        <p:spPr>
          <a:xfrm>
            <a:off x="8094830" y="1041400"/>
            <a:ext cx="3063348" cy="4775200"/>
          </a:xfrm>
          <a:prstGeom prst="rect">
            <a:avLst/>
          </a:prstGeom>
          <a:ln w="57150">
            <a:solidFill>
              <a:srgbClr val="808080"/>
            </a:solidFill>
            <a:miter lim="800000"/>
          </a:ln>
        </p:spPr>
        <p:txBody>
          <a:bodyPr lIns="91439" rIns="91439">
            <a:noAutofit/>
          </a:bodyPr>
          <a:lstStyle/>
          <a:p>
            <a:pPr/>
          </a:p>
        </p:txBody>
      </p:sp>
      <p:sp>
        <p:nvSpPr>
          <p:cNvPr id="97" name="Body Level One…"/>
          <p:cNvSpPr txBox="1"/>
          <p:nvPr>
            <p:ph type="body" sz="quarter" idx="1"/>
          </p:nvPr>
        </p:nvSpPr>
        <p:spPr>
          <a:xfrm>
            <a:off x="1295399" y="3255431"/>
            <a:ext cx="6241816" cy="1828801"/>
          </a:xfrm>
          <a:prstGeom prst="rect">
            <a:avLst/>
          </a:prstGeom>
        </p:spPr>
        <p:txBody>
          <a:bodyPr/>
          <a:lstStyle>
            <a:lvl1pPr marL="0" indent="0" algn="ctr">
              <a:buClrTx/>
              <a:buSzTx/>
              <a:buFontTx/>
              <a:buNone/>
              <a:defRPr sz="1800"/>
            </a:lvl1pPr>
            <a:lvl2pPr marL="0" indent="457200" algn="ctr">
              <a:buClrTx/>
              <a:buSzTx/>
              <a:buFontTx/>
              <a:buNone/>
              <a:defRPr sz="1800"/>
            </a:lvl2pPr>
            <a:lvl3pPr marL="0" indent="914400" algn="ctr">
              <a:buClrTx/>
              <a:buSzTx/>
              <a:buFontTx/>
              <a:buNone/>
              <a:defRPr sz="1800"/>
            </a:lvl3pPr>
            <a:lvl4pPr marL="0" indent="1371600" algn="ctr">
              <a:buClrTx/>
              <a:buSzTx/>
              <a:buFontTx/>
              <a:buNone/>
              <a:defRPr sz="1800"/>
            </a:lvl4pPr>
            <a:lvl5pPr marL="0" indent="1828800" algn="ctr">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3">
            <a:extLst/>
          </a:blip>
          <a:stretch>
            <a:fillRect/>
          </a:stretch>
        </p:blipFill>
        <p:spPr>
          <a:xfrm>
            <a:off x="0" y="0"/>
            <a:ext cx="12188825" cy="6856215"/>
          </a:xfrm>
          <a:prstGeom prst="rect">
            <a:avLst/>
          </a:prstGeom>
          <a:ln w="12700">
            <a:miter lim="400000"/>
          </a:ln>
        </p:spPr>
      </p:pic>
      <p:sp>
        <p:nvSpPr>
          <p:cNvPr id="3"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0673395" y="5986779"/>
            <a:ext cx="223204" cy="243841"/>
          </a:xfrm>
          <a:prstGeom prst="rect">
            <a:avLst/>
          </a:prstGeom>
          <a:ln w="12700">
            <a:miter lim="400000"/>
          </a:ln>
        </p:spPr>
        <p:txBody>
          <a:bodyPr wrap="none" lIns="45719" rIns="45719" anchor="ctr">
            <a:spAutoFit/>
          </a:bodyPr>
          <a:lstStyle>
            <a:lvl1pPr algn="r">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Garamond"/>
          <a:ea typeface="Garamond"/>
          <a:cs typeface="Garamond"/>
          <a:sym typeface="Garamond"/>
        </a:defRPr>
      </a:lvl9pPr>
    </p:titleStyle>
    <p:bodyStyle>
      <a:lvl1pPr marL="285750" marR="0" indent="-28575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1pPr>
      <a:lvl2pPr marL="800100" marR="0" indent="-34290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2pPr>
      <a:lvl3pPr marL="1295400" marR="0" indent="-38100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3pPr>
      <a:lvl4pPr marL="1628775" marR="0" indent="-25717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4pPr>
      <a:lvl5pPr marL="2122714" marR="0" indent="-29391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5pPr>
      <a:lvl6pPr marL="2677885" marR="0" indent="-39188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6pPr>
      <a:lvl7pPr marL="3135085" marR="0" indent="-39188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7pPr>
      <a:lvl8pPr marL="3592285" marR="0" indent="-39188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8pPr>
      <a:lvl9pPr marL="4049485" marR="0" indent="-39188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Garamond"/>
          <a:ea typeface="Garamond"/>
          <a:cs typeface="Garamond"/>
          <a:sym typeface="Garamond"/>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findtreatment.samhsa.gov"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0.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12.png"/><Relationship Id="rId4" Type="http://schemas.openxmlformats.org/officeDocument/2006/relationships/image" Target="../media/image6.jpeg"/><Relationship Id="rId5" Type="http://schemas.openxmlformats.org/officeDocument/2006/relationships/image" Target="../media/image1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1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15.png"/><Relationship Id="rId4" Type="http://schemas.openxmlformats.org/officeDocument/2006/relationships/image" Target="../media/image9.jpeg"/><Relationship Id="rId5" Type="http://schemas.openxmlformats.org/officeDocument/2006/relationships/image" Target="../media/image16.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15.png"/><Relationship Id="rId4" Type="http://schemas.openxmlformats.org/officeDocument/2006/relationships/image" Target="../media/image9.jpeg"/><Relationship Id="rId5" Type="http://schemas.openxmlformats.org/officeDocument/2006/relationships/image" Target="../media/image16.png"/><Relationship Id="rId6" Type="http://schemas.openxmlformats.org/officeDocument/2006/relationships/image" Target="../media/image10.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7.png"/><Relationship Id="rId4" Type="http://schemas.openxmlformats.org/officeDocument/2006/relationships/image" Target="../media/image12.jpeg"/><Relationship Id="rId5" Type="http://schemas.openxmlformats.org/officeDocument/2006/relationships/image" Target="../media/image18.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9.png"/><Relationship Id="rId4" Type="http://schemas.openxmlformats.org/officeDocument/2006/relationships/image" Target="../media/image14.jpeg"/><Relationship Id="rId5" Type="http://schemas.openxmlformats.org/officeDocument/2006/relationships/image" Target="../media/image20.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9.png"/><Relationship Id="rId4" Type="http://schemas.openxmlformats.org/officeDocument/2006/relationships/image" Target="../media/image15.jpeg"/><Relationship Id="rId5" Type="http://schemas.openxmlformats.org/officeDocument/2006/relationships/image" Target="../media/image21.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22.png"/><Relationship Id="rId4" Type="http://schemas.openxmlformats.org/officeDocument/2006/relationships/image" Target="../media/image17.jpeg"/><Relationship Id="rId5" Type="http://schemas.openxmlformats.org/officeDocument/2006/relationships/image" Target="../media/image23.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24.png"/><Relationship Id="rId4" Type="http://schemas.openxmlformats.org/officeDocument/2006/relationships/image" Target="../media/image19.jpeg"/><Relationship Id="rId5" Type="http://schemas.openxmlformats.org/officeDocument/2006/relationships/image" Target="../media/image25.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6.png"/><Relationship Id="rId4" Type="http://schemas.openxmlformats.org/officeDocument/2006/relationships/image" Target="../media/image21.jpeg"/><Relationship Id="rId5" Type="http://schemas.openxmlformats.org/officeDocument/2006/relationships/image" Target="../media/image27.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8.png"/><Relationship Id="rId4" Type="http://schemas.openxmlformats.org/officeDocument/2006/relationships/image" Target="../media/image23.jpeg"/><Relationship Id="rId5" Type="http://schemas.openxmlformats.org/officeDocument/2006/relationships/image" Target="../media/image29.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30.png"/><Relationship Id="rId4" Type="http://schemas.openxmlformats.org/officeDocument/2006/relationships/image" Target="../media/image25.jpeg"/><Relationship Id="rId5" Type="http://schemas.openxmlformats.org/officeDocument/2006/relationships/image" Target="../media/image3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30.png"/><Relationship Id="rId4" Type="http://schemas.openxmlformats.org/officeDocument/2006/relationships/image" Target="../media/image25.jpeg"/><Relationship Id="rId5" Type="http://schemas.openxmlformats.org/officeDocument/2006/relationships/image" Target="../media/image31.pn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image" Target="../media/image30.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25.png"/><Relationship Id="rId4" Type="http://schemas.openxmlformats.org/officeDocument/2006/relationships/image" Target="../media/image32.jpeg"/><Relationship Id="rId5" Type="http://schemas.openxmlformats.org/officeDocument/2006/relationships/image" Target="../media/image2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cdc.gov/mmwr/preview/mmwrhtml/mm6301a4.htm?s_cid=mm6301a4_w"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ctrTitle"/>
          </p:nvPr>
        </p:nvSpPr>
        <p:spPr>
          <a:xfrm>
            <a:off x="2692398" y="1871130"/>
            <a:ext cx="6815669" cy="1515534"/>
          </a:xfrm>
          <a:prstGeom prst="rect">
            <a:avLst/>
          </a:prstGeom>
        </p:spPr>
        <p:txBody>
          <a:bodyPr/>
          <a:lstStyle>
            <a:lvl1pPr defTabSz="425195">
              <a:defRPr sz="5022"/>
            </a:lvl1pPr>
          </a:lstStyle>
          <a:p>
            <a:pPr/>
            <a:r>
              <a:t>Orthodox Recovery from Substance use</a:t>
            </a:r>
          </a:p>
        </p:txBody>
      </p:sp>
      <p:sp>
        <p:nvSpPr>
          <p:cNvPr id="180" name="Subtitle 2"/>
          <p:cNvSpPr txBox="1"/>
          <p:nvPr>
            <p:ph type="subTitle" sz="quarter" idx="1"/>
          </p:nvPr>
        </p:nvSpPr>
        <p:spPr>
          <a:xfrm>
            <a:off x="2692398" y="3657596"/>
            <a:ext cx="6815669" cy="1320803"/>
          </a:xfrm>
          <a:prstGeom prst="rect">
            <a:avLst/>
          </a:prstGeom>
        </p:spPr>
        <p:txBody>
          <a:bodyPr/>
          <a:lstStyle/>
          <a:p>
            <a:pPr/>
            <a:r>
              <a:t>St. Mary’s East Brunswick, 12/8/2019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lide Number Placeholder 3"/>
          <p:cNvSpPr txBox="1"/>
          <p:nvPr>
            <p:ph type="sldNum" sz="quarter" idx="4294967295"/>
          </p:nvPr>
        </p:nvSpPr>
        <p:spPr>
          <a:xfrm>
            <a:off x="10622943" y="5976572"/>
            <a:ext cx="273656" cy="264256"/>
          </a:xfrm>
          <a:prstGeom prst="rect">
            <a:avLst/>
          </a:prstGeom>
          <a:extLst>
            <a:ext uri="{C572A759-6A51-4108-AA02-DFA0A04FC94B}">
              <ma14:wrappingTextBoxFlag xmlns:ma14="http://schemas.microsoft.com/office/mac/drawingml/2011/main" val="1"/>
            </a:ext>
          </a:extLst>
        </p:spPr>
        <p:txBody>
          <a:bodyPr/>
          <a:lstStyle>
            <a:lvl1pPr>
              <a:defRPr sz="1200">
                <a:solidFill>
                  <a:srgbClr val="898989"/>
                </a:solidFill>
                <a:latin typeface="Arial"/>
                <a:ea typeface="Arial"/>
                <a:cs typeface="Arial"/>
                <a:sym typeface="Arial"/>
              </a:defRPr>
            </a:lvl1pPr>
          </a:lstStyle>
          <a:p>
            <a:pPr/>
            <a:fld id="{86CB4B4D-7CA3-9044-876B-883B54F8677D}" type="slidenum"/>
          </a:p>
        </p:txBody>
      </p:sp>
      <p:pic>
        <p:nvPicPr>
          <p:cNvPr id="242" name="Picture 2" descr="Picture 2"/>
          <p:cNvPicPr>
            <a:picLocks noChangeAspect="1"/>
          </p:cNvPicPr>
          <p:nvPr/>
        </p:nvPicPr>
        <p:blipFill>
          <a:blip r:embed="rId3">
            <a:extLst/>
          </a:blip>
          <a:stretch>
            <a:fillRect/>
          </a:stretch>
        </p:blipFill>
        <p:spPr>
          <a:xfrm>
            <a:off x="6686060" y="148748"/>
            <a:ext cx="4495805" cy="6069338"/>
          </a:xfrm>
          <a:prstGeom prst="rect">
            <a:avLst/>
          </a:prstGeom>
          <a:ln w="12700">
            <a:miter lim="400000"/>
          </a:ln>
        </p:spPr>
      </p:pic>
      <p:sp>
        <p:nvSpPr>
          <p:cNvPr id="243" name="Rectangle 3"/>
          <p:cNvSpPr txBox="1"/>
          <p:nvPr/>
        </p:nvSpPr>
        <p:spPr>
          <a:xfrm>
            <a:off x="1722094" y="1905000"/>
            <a:ext cx="4260501" cy="3855932"/>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p>
            <a:pPr marL="342900" indent="-342900">
              <a:lnSpc>
                <a:spcPct val="90000"/>
              </a:lnSpc>
              <a:spcBef>
                <a:spcPts val="1800"/>
              </a:spcBef>
              <a:buSzPct val="100000"/>
              <a:buFont typeface="Arial"/>
              <a:buChar char="•"/>
              <a:defRPr sz="3600">
                <a:latin typeface="+mj-lt"/>
                <a:ea typeface="+mj-ea"/>
                <a:cs typeface="+mj-cs"/>
                <a:sym typeface="Calibri"/>
              </a:defRPr>
            </a:pPr>
            <a:r>
              <a:t>Adolescence is a </a:t>
            </a:r>
            <a:r>
              <a:rPr b="1" u="sng">
                <a:solidFill>
                  <a:srgbClr val="C00000"/>
                </a:solidFill>
                <a:latin typeface="+mn-lt"/>
                <a:ea typeface="+mn-ea"/>
                <a:cs typeface="+mn-cs"/>
                <a:sym typeface="Helvetica"/>
              </a:rPr>
              <a:t>critical period</a:t>
            </a:r>
            <a:r>
              <a:rPr b="1">
                <a:solidFill>
                  <a:srgbClr val="C00000"/>
                </a:solidFill>
                <a:latin typeface="+mn-lt"/>
                <a:ea typeface="+mn-ea"/>
                <a:cs typeface="+mn-cs"/>
                <a:sym typeface="Helvetica"/>
              </a:rPr>
              <a:t> </a:t>
            </a:r>
            <a:r>
              <a:t>in brain development.</a:t>
            </a:r>
            <a:endParaRPr sz="3200">
              <a:latin typeface="Arial"/>
              <a:ea typeface="Arial"/>
              <a:cs typeface="Arial"/>
              <a:sym typeface="Arial"/>
            </a:endParaRPr>
          </a:p>
          <a:p>
            <a:pPr marL="342900" indent="-342900">
              <a:lnSpc>
                <a:spcPct val="90000"/>
              </a:lnSpc>
              <a:spcBef>
                <a:spcPts val="1800"/>
              </a:spcBef>
              <a:buSzPct val="100000"/>
              <a:buFont typeface="Arial"/>
              <a:buChar char="•"/>
              <a:defRPr sz="3600">
                <a:latin typeface="+mj-lt"/>
                <a:ea typeface="+mj-ea"/>
                <a:cs typeface="+mj-cs"/>
                <a:sym typeface="Calibri"/>
              </a:defRPr>
            </a:pPr>
            <a:r>
              <a:t>The brain is still developing until approximately age 24 or 25</a:t>
            </a:r>
          </a:p>
        </p:txBody>
      </p:sp>
      <p:sp>
        <p:nvSpPr>
          <p:cNvPr id="244" name="Text Box 4"/>
          <p:cNvSpPr txBox="1"/>
          <p:nvPr/>
        </p:nvSpPr>
        <p:spPr>
          <a:xfrm>
            <a:off x="1569683" y="304800"/>
            <a:ext cx="4548375" cy="1393959"/>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lvl1pPr algn="ctr">
              <a:lnSpc>
                <a:spcPct val="90000"/>
              </a:lnSpc>
              <a:defRPr b="1" sz="4800">
                <a:solidFill>
                  <a:srgbClr val="C00000"/>
                </a:solidFill>
                <a:latin typeface="+mn-lt"/>
                <a:ea typeface="+mn-ea"/>
                <a:cs typeface="+mn-cs"/>
                <a:sym typeface="Helvetica"/>
              </a:defRPr>
            </a:lvl1pPr>
          </a:lstStyle>
          <a:p>
            <a:pPr/>
            <a:r>
              <a:t>What We Now Know</a:t>
            </a:r>
          </a:p>
        </p:txBody>
      </p:sp>
      <p:sp>
        <p:nvSpPr>
          <p:cNvPr id="245" name="Text Box 5"/>
          <p:cNvSpPr txBox="1"/>
          <p:nvPr/>
        </p:nvSpPr>
        <p:spPr>
          <a:xfrm>
            <a:off x="1722091" y="6477091"/>
            <a:ext cx="2526550" cy="269175"/>
          </a:xfrm>
          <a:prstGeom prst="rect">
            <a:avLst/>
          </a:prstGeom>
          <a:ln w="12700">
            <a:miter lim="400000"/>
          </a:ln>
          <a:extLst>
            <a:ext uri="{C572A759-6A51-4108-AA02-DFA0A04FC94B}">
              <ma14:wrappingTextBoxFlag xmlns:ma14="http://schemas.microsoft.com/office/mac/drawingml/2011/main" val="1"/>
            </a:ext>
          </a:extLst>
        </p:spPr>
        <p:txBody>
          <a:bodyPr wrap="none" lIns="45687" tIns="45687" rIns="45687" bIns="45687">
            <a:spAutoFit/>
          </a:bodyPr>
          <a:lstStyle>
            <a:lvl1pPr>
              <a:defRPr sz="1200">
                <a:solidFill>
                  <a:srgbClr val="FDD518"/>
                </a:solidFill>
                <a:latin typeface="HelveticaNeue HeavyCond"/>
                <a:ea typeface="HelveticaNeue HeavyCond"/>
                <a:cs typeface="HelveticaNeue HeavyCond"/>
                <a:sym typeface="HelveticaNeue HeavyCond"/>
              </a:defRPr>
            </a:lvl1pPr>
          </a:lstStyle>
          <a:p>
            <a:pPr/>
            <a:r>
              <a:t>Slide courtesy of Ken Winters, PhD.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Picture 2" descr="Picture 2"/>
          <p:cNvPicPr>
            <a:picLocks noChangeAspect="1"/>
          </p:cNvPicPr>
          <p:nvPr/>
        </p:nvPicPr>
        <p:blipFill>
          <a:blip r:embed="rId3">
            <a:extLst/>
          </a:blip>
          <a:stretch>
            <a:fillRect/>
          </a:stretch>
        </p:blipFill>
        <p:spPr>
          <a:xfrm>
            <a:off x="1524000" y="0"/>
            <a:ext cx="9144000" cy="6858000"/>
          </a:xfrm>
          <a:prstGeom prst="rect">
            <a:avLst/>
          </a:prstGeom>
          <a:ln w="12700">
            <a:miter lim="400000"/>
          </a:ln>
        </p:spPr>
      </p:pic>
      <p:sp>
        <p:nvSpPr>
          <p:cNvPr id="250" name="Rectangle 4"/>
          <p:cNvSpPr txBox="1"/>
          <p:nvPr>
            <p:ph type="title" idx="4294967295"/>
          </p:nvPr>
        </p:nvSpPr>
        <p:spPr>
          <a:xfrm>
            <a:off x="7797800" y="838200"/>
            <a:ext cx="4394200" cy="1576388"/>
          </a:xfrm>
          <a:prstGeom prst="rect">
            <a:avLst/>
          </a:prstGeom>
        </p:spPr>
        <p:txBody>
          <a:bodyPr/>
          <a:lstStyle>
            <a:lvl1pPr>
              <a:defRPr b="1" sz="4800">
                <a:solidFill>
                  <a:srgbClr val="FFFF00"/>
                </a:solidFill>
                <a:effectLst>
                  <a:outerShdw sx="100000" sy="100000" kx="0" ky="0" algn="b" rotWithShape="0" blurRad="38100" dist="38100" dir="2700000">
                    <a:srgbClr val="000000">
                      <a:alpha val="43137"/>
                    </a:srgbClr>
                  </a:outerShdw>
                </a:effectLst>
                <a:latin typeface="+mn-lt"/>
                <a:ea typeface="+mn-ea"/>
                <a:cs typeface="+mn-cs"/>
                <a:sym typeface="Helvetica"/>
              </a:defRPr>
            </a:lvl1pPr>
          </a:lstStyle>
          <a:p>
            <a:pPr/>
            <a:r>
              <a:t>The Reward Pathway</a:t>
            </a:r>
          </a:p>
        </p:txBody>
      </p:sp>
      <p:sp>
        <p:nvSpPr>
          <p:cNvPr id="251" name="Text Box 5"/>
          <p:cNvSpPr txBox="1"/>
          <p:nvPr/>
        </p:nvSpPr>
        <p:spPr>
          <a:xfrm>
            <a:off x="3944599" y="5791210"/>
            <a:ext cx="2919946" cy="792603"/>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p>
            <a:pPr>
              <a:spcBef>
                <a:spcPts val="1400"/>
              </a:spcBef>
              <a:defRPr b="1" sz="2400">
                <a:solidFill>
                  <a:srgbClr val="FFFFFF"/>
                </a:solidFill>
                <a:latin typeface="Arial"/>
                <a:ea typeface="Arial"/>
                <a:cs typeface="Arial"/>
                <a:sym typeface="Arial"/>
              </a:defRPr>
            </a:pPr>
            <a:r>
              <a:t>Ventral-Tegmental</a:t>
            </a:r>
            <a:endParaRPr sz="3200"/>
          </a:p>
          <a:p>
            <a:pPr algn="ctr">
              <a:defRPr b="1" sz="2400">
                <a:solidFill>
                  <a:srgbClr val="FFFFFF"/>
                </a:solidFill>
                <a:latin typeface="Arial"/>
                <a:ea typeface="Arial"/>
                <a:cs typeface="Arial"/>
                <a:sym typeface="Arial"/>
              </a:defRPr>
            </a:pPr>
            <a:r>
              <a:t>Area</a:t>
            </a:r>
          </a:p>
        </p:txBody>
      </p:sp>
      <p:sp>
        <p:nvSpPr>
          <p:cNvPr id="252" name="Text Box 6"/>
          <p:cNvSpPr txBox="1"/>
          <p:nvPr/>
        </p:nvSpPr>
        <p:spPr>
          <a:xfrm>
            <a:off x="1739032" y="6324613"/>
            <a:ext cx="1656848" cy="375166"/>
          </a:xfrm>
          <a:prstGeom prst="rect">
            <a:avLst/>
          </a:prstGeom>
          <a:ln w="12700">
            <a:miter lim="400000"/>
          </a:ln>
          <a:extLst>
            <a:ext uri="{C572A759-6A51-4108-AA02-DFA0A04FC94B}">
              <ma14:wrappingTextBoxFlag xmlns:ma14="http://schemas.microsoft.com/office/mac/drawingml/2011/main" val="1"/>
            </a:ext>
          </a:extLst>
        </p:spPr>
        <p:txBody>
          <a:bodyPr wrap="none" lIns="45687" tIns="45687" rIns="45687" bIns="45687">
            <a:spAutoFit/>
          </a:bodyPr>
          <a:lstStyle>
            <a:lvl1pPr>
              <a:defRPr sz="2000">
                <a:solidFill>
                  <a:srgbClr val="FFFFFF"/>
                </a:solidFill>
                <a:latin typeface="Arial"/>
                <a:ea typeface="Arial"/>
                <a:cs typeface="Arial"/>
                <a:sym typeface="Arial"/>
              </a:defRPr>
            </a:lvl1pPr>
          </a:lstStyle>
          <a:p>
            <a:pPr/>
            <a:r>
              <a:t>Source: NIDA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ph type="title"/>
          </p:nvPr>
        </p:nvSpPr>
        <p:spPr>
          <a:xfrm>
            <a:off x="1295401" y="982132"/>
            <a:ext cx="9601198" cy="1303868"/>
          </a:xfrm>
          <a:prstGeom prst="rect">
            <a:avLst/>
          </a:prstGeom>
        </p:spPr>
        <p:txBody>
          <a:bodyPr/>
          <a:lstStyle/>
          <a:p>
            <a:pPr/>
          </a:p>
        </p:txBody>
      </p:sp>
      <p:pic>
        <p:nvPicPr>
          <p:cNvPr id="257" name="Picture 2" descr="Picture 2"/>
          <p:cNvPicPr>
            <a:picLocks noChangeAspect="1"/>
          </p:cNvPicPr>
          <p:nvPr/>
        </p:nvPicPr>
        <p:blipFill>
          <a:blip r:embed="rId3">
            <a:extLst/>
          </a:blip>
          <a:stretch>
            <a:fillRect/>
          </a:stretch>
        </p:blipFill>
        <p:spPr>
          <a:xfrm>
            <a:off x="1524000" y="0"/>
            <a:ext cx="9753601" cy="7315200"/>
          </a:xfrm>
          <a:prstGeom prst="rect">
            <a:avLst/>
          </a:prstGeom>
          <a:ln w="12700">
            <a:miter lim="400000"/>
          </a:ln>
        </p:spPr>
      </p:pic>
      <p:sp>
        <p:nvSpPr>
          <p:cNvPr id="258" name="TextBox 3"/>
          <p:cNvSpPr txBox="1"/>
          <p:nvPr/>
        </p:nvSpPr>
        <p:spPr>
          <a:xfrm>
            <a:off x="5303482" y="4495813"/>
            <a:ext cx="1304002" cy="375166"/>
          </a:xfrm>
          <a:prstGeom prst="rect">
            <a:avLst/>
          </a:prstGeom>
          <a:ln w="12700">
            <a:miter lim="400000"/>
          </a:ln>
          <a:extLst>
            <a:ext uri="{C572A759-6A51-4108-AA02-DFA0A04FC94B}">
              <ma14:wrappingTextBoxFlag xmlns:ma14="http://schemas.microsoft.com/office/mac/drawingml/2011/main" val="1"/>
            </a:ext>
          </a:extLst>
        </p:spPr>
        <p:txBody>
          <a:bodyPr wrap="none" lIns="45687" tIns="45687" rIns="45687" bIns="45687">
            <a:spAutoFit/>
          </a:bodyPr>
          <a:lstStyle>
            <a:lvl1pPr>
              <a:defRPr b="1" sz="2000">
                <a:solidFill>
                  <a:srgbClr val="FFFF33"/>
                </a:solidFill>
                <a:latin typeface="Arial"/>
                <a:ea typeface="Arial"/>
                <a:cs typeface="Arial"/>
                <a:sym typeface="Arial"/>
              </a:defRPr>
            </a:lvl1pPr>
          </a:lstStyle>
          <a:p>
            <a:pPr/>
            <a:r>
              <a:t>marijuana</a:t>
            </a:r>
          </a:p>
        </p:txBody>
      </p:sp>
      <p:sp>
        <p:nvSpPr>
          <p:cNvPr id="259" name="Straight Arrow Connector 5"/>
          <p:cNvSpPr/>
          <p:nvPr/>
        </p:nvSpPr>
        <p:spPr>
          <a:xfrm flipH="1" flipV="1">
            <a:off x="5562617" y="4038622"/>
            <a:ext cx="392579" cy="457192"/>
          </a:xfrm>
          <a:prstGeom prst="line">
            <a:avLst/>
          </a:prstGeom>
          <a:ln w="25400">
            <a:solidFill>
              <a:srgbClr val="FFFF33"/>
            </a:solidFill>
            <a:tailEnd type="stealth"/>
          </a:ln>
        </p:spPr>
        <p:txBody>
          <a:bodyPr lIns="45719" rIns="45719"/>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itle 1"/>
          <p:cNvSpPr txBox="1"/>
          <p:nvPr>
            <p:ph type="title"/>
          </p:nvPr>
        </p:nvSpPr>
        <p:spPr>
          <a:xfrm>
            <a:off x="1295401" y="609600"/>
            <a:ext cx="9601198" cy="1303868"/>
          </a:xfrm>
          <a:prstGeom prst="rect">
            <a:avLst/>
          </a:prstGeom>
        </p:spPr>
        <p:txBody>
          <a:bodyPr/>
          <a:lstStyle/>
          <a:p>
            <a:pPr/>
            <a:r>
              <a:t>Why does this happen </a:t>
            </a:r>
          </a:p>
        </p:txBody>
      </p:sp>
      <p:sp>
        <p:nvSpPr>
          <p:cNvPr id="264" name="Content Placeholder 2"/>
          <p:cNvSpPr txBox="1"/>
          <p:nvPr>
            <p:ph type="body" idx="1"/>
          </p:nvPr>
        </p:nvSpPr>
        <p:spPr>
          <a:xfrm>
            <a:off x="1996680" y="1874228"/>
            <a:ext cx="7391401" cy="4724401"/>
          </a:xfrm>
          <a:prstGeom prst="rect">
            <a:avLst/>
          </a:prstGeom>
        </p:spPr>
        <p:txBody>
          <a:bodyPr/>
          <a:lstStyle/>
          <a:p>
            <a:pPr>
              <a:buFontTx/>
              <a:buChar char="➢"/>
            </a:pPr>
            <a:r>
              <a:t>Genetic polymorphisms </a:t>
            </a:r>
          </a:p>
          <a:p>
            <a:pPr lvl="1" marL="742950" indent="-285750">
              <a:buFontTx/>
              <a:buChar char="❑"/>
              <a:defRPr sz="2000"/>
            </a:pPr>
            <a:r>
              <a:t>May contribute 40% to 60% of an individual’s risk</a:t>
            </a:r>
          </a:p>
          <a:p>
            <a:pPr>
              <a:buFontTx/>
              <a:buChar char="➢"/>
            </a:pPr>
            <a:r>
              <a:t>Environmental factors in childhood or adolescence</a:t>
            </a:r>
          </a:p>
          <a:p>
            <a:pPr lvl="1" marL="742950" indent="-285750">
              <a:buFontTx/>
              <a:buChar char="❑"/>
              <a:defRPr sz="2000"/>
            </a:pPr>
            <a:r>
              <a:t>Age of first exposure to alcohol or drugs </a:t>
            </a:r>
          </a:p>
          <a:p>
            <a:pPr lvl="1" marL="742950" indent="-285750">
              <a:buFontTx/>
              <a:buChar char="❑"/>
              <a:defRPr sz="2000"/>
            </a:pPr>
            <a:r>
              <a:t>Adverse childhood experiences </a:t>
            </a:r>
          </a:p>
          <a:p>
            <a:pPr>
              <a:buFontTx/>
              <a:buChar char="➢"/>
            </a:pPr>
            <a:r>
              <a:t>Psychiatric comorbidities</a:t>
            </a:r>
          </a:p>
          <a:p>
            <a:pPr lvl="1" marL="742950" indent="-285750">
              <a:buFontTx/>
              <a:buChar char="❑"/>
              <a:defRPr sz="2000"/>
            </a:pPr>
            <a:r>
              <a:t>Depression, anxiety, bipolar disorder</a:t>
            </a:r>
          </a:p>
          <a:p>
            <a:pPr lvl="1" marL="742950" indent="-285750">
              <a:buFontTx/>
              <a:buChar char="❑"/>
              <a:defRPr sz="2000"/>
            </a:pPr>
            <a:r>
              <a:t>May contribute to vulnerability to addiction</a:t>
            </a:r>
          </a:p>
          <a:p>
            <a:pPr lvl="1" marL="742950" indent="-285750">
              <a:buFontTx/>
              <a:buChar char="❑"/>
              <a:defRPr sz="2000"/>
            </a:pPr>
            <a:r>
              <a:t>Anxiety and depressive symptoms may be a consequence of long-term substance use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ph type="ctrTitle"/>
          </p:nvPr>
        </p:nvSpPr>
        <p:spPr>
          <a:xfrm>
            <a:off x="2692398" y="1871130"/>
            <a:ext cx="6815669" cy="1515534"/>
          </a:xfrm>
          <a:prstGeom prst="rect">
            <a:avLst/>
          </a:prstGeom>
        </p:spPr>
        <p:txBody>
          <a:bodyPr/>
          <a:lstStyle/>
          <a:p>
            <a:pPr/>
            <a:r>
              <a:t>This is bad…</a:t>
            </a:r>
          </a:p>
        </p:txBody>
      </p:sp>
      <p:sp>
        <p:nvSpPr>
          <p:cNvPr id="269" name="Subtitle 2"/>
          <p:cNvSpPr txBox="1"/>
          <p:nvPr>
            <p:ph type="subTitle" sz="quarter" idx="1"/>
          </p:nvPr>
        </p:nvSpPr>
        <p:spPr>
          <a:xfrm>
            <a:off x="2692398" y="3657596"/>
            <a:ext cx="6815669" cy="1320803"/>
          </a:xfrm>
          <a:prstGeom prst="rect">
            <a:avLst/>
          </a:prstGeom>
        </p:spPr>
        <p:txBody>
          <a:bodyPr/>
          <a:lstStyle/>
          <a:p>
            <a:pPr/>
            <a:r>
              <a:t>Is there a way we can actually MOTIVATE people to change?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itle 1"/>
          <p:cNvSpPr txBox="1"/>
          <p:nvPr>
            <p:ph type="title"/>
          </p:nvPr>
        </p:nvSpPr>
        <p:spPr>
          <a:xfrm>
            <a:off x="1981200" y="838200"/>
            <a:ext cx="8229600" cy="1143000"/>
          </a:xfrm>
          <a:prstGeom prst="rect">
            <a:avLst/>
          </a:prstGeom>
        </p:spPr>
        <p:txBody>
          <a:bodyPr/>
          <a:lstStyle>
            <a:lvl1pPr>
              <a:defRPr b="1" sz="3900">
                <a:effectLst>
                  <a:outerShdw sx="100000" sy="100000" kx="0" ky="0" algn="b" rotWithShape="0" blurRad="38100" dist="38100" dir="2700000">
                    <a:srgbClr val="000000">
                      <a:alpha val="43137"/>
                    </a:srgbClr>
                  </a:outerShdw>
                </a:effectLst>
              </a:defRPr>
            </a:lvl1pPr>
          </a:lstStyle>
          <a:p>
            <a:pPr/>
            <a:r>
              <a:t>What is Motivational Interviewing?</a:t>
            </a:r>
          </a:p>
        </p:txBody>
      </p:sp>
      <p:sp>
        <p:nvSpPr>
          <p:cNvPr id="272" name="Content Placeholder 2"/>
          <p:cNvSpPr txBox="1"/>
          <p:nvPr>
            <p:ph type="body" sz="half" idx="1"/>
          </p:nvPr>
        </p:nvSpPr>
        <p:spPr>
          <a:xfrm>
            <a:off x="1295400" y="2556931"/>
            <a:ext cx="9601197" cy="3318938"/>
          </a:xfrm>
          <a:prstGeom prst="rect">
            <a:avLst/>
          </a:prstGeom>
        </p:spPr>
        <p:txBody>
          <a:bodyPr/>
          <a:lstStyle/>
          <a:p>
            <a:pPr>
              <a:buSzTx/>
              <a:buNone/>
              <a:defRPr>
                <a:solidFill>
                  <a:srgbClr val="FFC000"/>
                </a:solidFill>
              </a:defRPr>
            </a:pPr>
            <a:r>
              <a:t>It is:</a:t>
            </a:r>
          </a:p>
          <a:p>
            <a:pPr>
              <a:defRPr>
                <a:solidFill>
                  <a:srgbClr val="FFFF00"/>
                </a:solidFill>
              </a:defRPr>
            </a:pPr>
          </a:p>
          <a:p>
            <a:pPr>
              <a:buSzTx/>
              <a:buNone/>
              <a:defRPr>
                <a:solidFill>
                  <a:srgbClr val="FFFF00"/>
                </a:solidFill>
              </a:defRPr>
            </a:pPr>
            <a:r>
              <a:t>	</a:t>
            </a:r>
            <a:r>
              <a:rPr>
                <a:solidFill>
                  <a:srgbClr val="262626"/>
                </a:solidFill>
              </a:rPr>
              <a:t>A style of talking with people constructively about reducing their health risks and changing their behavior.</a:t>
            </a:r>
          </a:p>
        </p:txBody>
      </p:sp>
      <p:sp>
        <p:nvSpPr>
          <p:cNvPr id="273"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Title 1"/>
          <p:cNvSpPr txBox="1"/>
          <p:nvPr>
            <p:ph type="title"/>
          </p:nvPr>
        </p:nvSpPr>
        <p:spPr>
          <a:xfrm>
            <a:off x="1981200" y="914400"/>
            <a:ext cx="8229600" cy="1143000"/>
          </a:xfrm>
          <a:prstGeom prst="rect">
            <a:avLst/>
          </a:prstGeom>
        </p:spPr>
        <p:txBody>
          <a:bodyPr/>
          <a:lstStyle>
            <a:lvl1pPr>
              <a:defRPr b="1" sz="3900">
                <a:effectLst>
                  <a:outerShdw sx="100000" sy="100000" kx="0" ky="0" algn="b" rotWithShape="0" blurRad="38100" dist="38100" dir="2700000">
                    <a:srgbClr val="000000">
                      <a:alpha val="43137"/>
                    </a:srgbClr>
                  </a:outerShdw>
                </a:effectLst>
              </a:defRPr>
            </a:lvl1pPr>
          </a:lstStyle>
          <a:p>
            <a:pPr/>
            <a:r>
              <a:t>What is Motivational Interviewing?</a:t>
            </a:r>
          </a:p>
        </p:txBody>
      </p:sp>
      <p:sp>
        <p:nvSpPr>
          <p:cNvPr id="278" name="Content Placeholder 2"/>
          <p:cNvSpPr txBox="1"/>
          <p:nvPr>
            <p:ph type="body" sz="half" idx="1"/>
          </p:nvPr>
        </p:nvSpPr>
        <p:spPr>
          <a:xfrm>
            <a:off x="1295400" y="2556931"/>
            <a:ext cx="9601197" cy="3318938"/>
          </a:xfrm>
          <a:prstGeom prst="rect">
            <a:avLst/>
          </a:prstGeom>
        </p:spPr>
        <p:txBody>
          <a:bodyPr/>
          <a:lstStyle/>
          <a:p>
            <a:pPr>
              <a:buSzTx/>
              <a:buNone/>
              <a:defRPr>
                <a:solidFill>
                  <a:srgbClr val="FFFF00"/>
                </a:solidFill>
              </a:defRPr>
            </a:pPr>
          </a:p>
          <a:p>
            <a:pPr>
              <a:buSzTx/>
              <a:buNone/>
              <a:defRPr>
                <a:solidFill>
                  <a:srgbClr val="FFC000"/>
                </a:solidFill>
              </a:defRPr>
            </a:pPr>
            <a:r>
              <a:t>It is designed to:</a:t>
            </a:r>
          </a:p>
          <a:p>
            <a:pPr>
              <a:buSzTx/>
              <a:buNone/>
              <a:defRPr>
                <a:solidFill>
                  <a:srgbClr val="FFFF00"/>
                </a:solidFill>
              </a:defRPr>
            </a:pPr>
          </a:p>
          <a:p>
            <a:pPr>
              <a:buSzTx/>
              <a:buNone/>
              <a:defRPr>
                <a:solidFill>
                  <a:srgbClr val="FFFF00"/>
                </a:solidFill>
              </a:defRPr>
            </a:pPr>
            <a:r>
              <a:t>	</a:t>
            </a:r>
            <a:r>
              <a:rPr>
                <a:solidFill>
                  <a:srgbClr val="262626"/>
                </a:solidFill>
              </a:rPr>
              <a:t>Enhance one’s own motivation to change using strategies that are empathic and non-confrontational.</a:t>
            </a:r>
          </a:p>
        </p:txBody>
      </p:sp>
      <p:sp>
        <p:nvSpPr>
          <p:cNvPr id="279"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Rectangle 2"/>
          <p:cNvSpPr txBox="1"/>
          <p:nvPr>
            <p:ph type="title"/>
          </p:nvPr>
        </p:nvSpPr>
        <p:spPr>
          <a:xfrm>
            <a:off x="1295401" y="982132"/>
            <a:ext cx="9601198" cy="1303868"/>
          </a:xfrm>
          <a:prstGeom prst="rect">
            <a:avLst/>
          </a:prstGeom>
        </p:spPr>
        <p:txBody>
          <a:bodyPr/>
          <a:lstStyle/>
          <a:p>
            <a:pPr>
              <a:defRPr b="1">
                <a:effectLst>
                  <a:outerShdw sx="100000" sy="100000" kx="0" ky="0" algn="b" rotWithShape="0" blurRad="38100" dist="38100" dir="2700000">
                    <a:srgbClr val="000000">
                      <a:alpha val="43137"/>
                    </a:srgbClr>
                  </a:outerShdw>
                </a:effectLst>
              </a:defRPr>
            </a:pPr>
            <a:r>
              <a:t>MI - The Spirit: </a:t>
            </a:r>
            <a:r>
              <a:rPr b="0" i="1"/>
              <a:t>Style</a:t>
            </a:r>
          </a:p>
        </p:txBody>
      </p:sp>
      <p:sp>
        <p:nvSpPr>
          <p:cNvPr id="284" name="Rectangle 3"/>
          <p:cNvSpPr txBox="1"/>
          <p:nvPr>
            <p:ph type="body" sz="half" idx="1"/>
          </p:nvPr>
        </p:nvSpPr>
        <p:spPr>
          <a:xfrm>
            <a:off x="1295400" y="2556931"/>
            <a:ext cx="9601197" cy="3318938"/>
          </a:xfrm>
          <a:prstGeom prst="rect">
            <a:avLst/>
          </a:prstGeom>
        </p:spPr>
        <p:txBody>
          <a:bodyPr/>
          <a:lstStyle/>
          <a:p>
            <a:pPr/>
            <a:r>
              <a:t>Nonjudgmental and collaborative</a:t>
            </a:r>
          </a:p>
          <a:p>
            <a:pPr/>
            <a:r>
              <a:t>Based on consumer and clinician partnership</a:t>
            </a:r>
          </a:p>
          <a:p>
            <a:pPr/>
            <a:r>
              <a:t>Gently persuasive</a:t>
            </a:r>
          </a:p>
          <a:p>
            <a:pPr/>
            <a:r>
              <a:t>More supportive than argumentative</a:t>
            </a:r>
          </a:p>
          <a:p>
            <a:pPr/>
            <a:r>
              <a:t>Listens rather than tells</a:t>
            </a:r>
          </a:p>
          <a:p>
            <a:pPr/>
            <a:r>
              <a:t>Communicates respect and acceptance for consumers and their feelings</a:t>
            </a:r>
          </a:p>
        </p:txBody>
      </p:sp>
      <p:sp>
        <p:nvSpPr>
          <p:cNvPr id="285"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Rectangle 2"/>
          <p:cNvSpPr txBox="1"/>
          <p:nvPr>
            <p:ph type="title"/>
          </p:nvPr>
        </p:nvSpPr>
        <p:spPr>
          <a:xfrm>
            <a:off x="1295401" y="982132"/>
            <a:ext cx="9601198" cy="1303868"/>
          </a:xfrm>
          <a:prstGeom prst="rect">
            <a:avLst/>
          </a:prstGeom>
        </p:spPr>
        <p:txBody>
          <a:bodyPr/>
          <a:lstStyle>
            <a:lvl1pPr>
              <a:defRPr b="1">
                <a:effectLst>
                  <a:outerShdw sx="100000" sy="100000" kx="0" ky="0" algn="b" rotWithShape="0" blurRad="38100" dist="38100" dir="2700000">
                    <a:srgbClr val="000000">
                      <a:alpha val="43137"/>
                    </a:srgbClr>
                  </a:outerShdw>
                </a:effectLst>
              </a:defRPr>
            </a:lvl1pPr>
          </a:lstStyle>
          <a:p>
            <a:pPr/>
            <a:r>
              <a:t>MI - The Spirit</a:t>
            </a:r>
          </a:p>
        </p:txBody>
      </p:sp>
      <p:sp>
        <p:nvSpPr>
          <p:cNvPr id="288" name="Rectangle 3"/>
          <p:cNvSpPr txBox="1"/>
          <p:nvPr>
            <p:ph type="body" sz="half" idx="1"/>
          </p:nvPr>
        </p:nvSpPr>
        <p:spPr>
          <a:xfrm>
            <a:off x="1295400" y="2556931"/>
            <a:ext cx="9601197" cy="3318938"/>
          </a:xfrm>
          <a:prstGeom prst="rect">
            <a:avLst/>
          </a:prstGeom>
        </p:spPr>
        <p:txBody>
          <a:bodyPr/>
          <a:lstStyle/>
          <a:p>
            <a:pPr/>
            <a:r>
              <a:t>Responsibility for change is left with the person (not you)</a:t>
            </a:r>
          </a:p>
          <a:p>
            <a:pPr/>
            <a:r>
              <a:t>Change arises from within rather than  being imposed from without</a:t>
            </a:r>
          </a:p>
          <a:p>
            <a:pPr/>
            <a:r>
              <a:t>Emphasis on consumer’s personal choice for deciding future behavior</a:t>
            </a:r>
          </a:p>
          <a:p>
            <a:pPr/>
            <a:r>
              <a:t>Focus on eliciting the consumer’s own concerns</a:t>
            </a:r>
          </a:p>
        </p:txBody>
      </p:sp>
      <p:sp>
        <p:nvSpPr>
          <p:cNvPr id="289"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ctangle 2"/>
          <p:cNvSpPr txBox="1"/>
          <p:nvPr>
            <p:ph type="title"/>
          </p:nvPr>
        </p:nvSpPr>
        <p:spPr>
          <a:xfrm>
            <a:off x="2438400" y="381000"/>
            <a:ext cx="4572000" cy="1362456"/>
          </a:xfrm>
          <a:prstGeom prst="rect">
            <a:avLst/>
          </a:prstGeom>
        </p:spPr>
        <p:txBody>
          <a:bodyPr/>
          <a:lstStyle>
            <a:lvl1pPr>
              <a:defRPr>
                <a:solidFill>
                  <a:srgbClr val="212121"/>
                </a:solidFill>
              </a:defRPr>
            </a:lvl1pPr>
          </a:lstStyle>
          <a:p>
            <a:pPr/>
            <a:r>
              <a:t>Ambivalence </a:t>
            </a:r>
          </a:p>
        </p:txBody>
      </p:sp>
      <p:sp>
        <p:nvSpPr>
          <p:cNvPr id="292" name="Rectangle 3"/>
          <p:cNvSpPr txBox="1"/>
          <p:nvPr>
            <p:ph type="body" sz="quarter" idx="1"/>
          </p:nvPr>
        </p:nvSpPr>
        <p:spPr>
          <a:xfrm>
            <a:off x="2438400" y="2057400"/>
            <a:ext cx="4343400" cy="3657600"/>
          </a:xfrm>
          <a:prstGeom prst="rect">
            <a:avLst/>
          </a:prstGeom>
        </p:spPr>
        <p:txBody>
          <a:bodyPr/>
          <a:lstStyle/>
          <a:p>
            <a:pPr lvl="1" indent="0" algn="l">
              <a:defRPr sz="2800">
                <a:solidFill>
                  <a:srgbClr val="888888"/>
                </a:solidFill>
              </a:defRPr>
            </a:pPr>
            <a:r>
              <a:t>All change contains an element of ambivalence.</a:t>
            </a:r>
            <a:endParaRPr sz="1800"/>
          </a:p>
          <a:p>
            <a:pPr lvl="2" indent="625475" algn="l">
              <a:defRPr>
                <a:solidFill>
                  <a:srgbClr val="FFC000"/>
                </a:solidFill>
              </a:defRPr>
            </a:pPr>
            <a:r>
              <a:t>We “want to change and don’t want to change”</a:t>
            </a:r>
            <a:endParaRPr sz="1600">
              <a:solidFill>
                <a:srgbClr val="888888"/>
              </a:solidFill>
            </a:endParaRPr>
          </a:p>
          <a:p>
            <a:pPr>
              <a:defRPr sz="2800"/>
            </a:pPr>
          </a:p>
          <a:p>
            <a:pPr>
              <a:defRPr sz="2800"/>
            </a:pPr>
            <a:r>
              <a:t>Patients’ ambivalence about change is the “meat” of the brief intervention</a:t>
            </a:r>
            <a:r>
              <a:rPr i="1"/>
              <a:t>. </a:t>
            </a:r>
          </a:p>
        </p:txBody>
      </p:sp>
      <p:sp>
        <p:nvSpPr>
          <p:cNvPr id="293"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xfrm>
            <a:off x="1295401" y="982132"/>
            <a:ext cx="9601198" cy="1303868"/>
          </a:xfrm>
          <a:prstGeom prst="rect">
            <a:avLst/>
          </a:prstGeom>
        </p:spPr>
        <p:txBody>
          <a:bodyPr/>
          <a:lstStyle/>
          <a:p>
            <a:pPr/>
            <a:r>
              <a:t>Our aim today</a:t>
            </a:r>
          </a:p>
        </p:txBody>
      </p:sp>
      <p:sp>
        <p:nvSpPr>
          <p:cNvPr id="183" name="Content Placeholder 2"/>
          <p:cNvSpPr txBox="1"/>
          <p:nvPr>
            <p:ph type="body" sz="half" idx="1"/>
          </p:nvPr>
        </p:nvSpPr>
        <p:spPr>
          <a:xfrm>
            <a:off x="1295400" y="2556931"/>
            <a:ext cx="9601197" cy="3318938"/>
          </a:xfrm>
          <a:prstGeom prst="rect">
            <a:avLst/>
          </a:prstGeom>
        </p:spPr>
        <p:txBody>
          <a:bodyPr/>
          <a:lstStyle/>
          <a:p>
            <a:pPr/>
            <a:r>
              <a:t>1) understand the nature of addiction </a:t>
            </a:r>
          </a:p>
          <a:p>
            <a:pPr/>
            <a:r>
              <a:t>2) understand strategies for speaking with someone struggling through it and what our role is in the process</a:t>
            </a:r>
          </a:p>
          <a:p>
            <a:pPr/>
            <a:r>
              <a:t>3) understand how to connect someone to professional help</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itle 1"/>
          <p:cNvSpPr txBox="1"/>
          <p:nvPr>
            <p:ph type="title"/>
          </p:nvPr>
        </p:nvSpPr>
        <p:spPr>
          <a:xfrm>
            <a:off x="1295401" y="982132"/>
            <a:ext cx="9601198" cy="1303868"/>
          </a:xfrm>
          <a:prstGeom prst="rect">
            <a:avLst/>
          </a:prstGeom>
        </p:spPr>
        <p:txBody>
          <a:bodyPr/>
          <a:lstStyle>
            <a:lvl1pPr>
              <a:defRPr b="1" sz="3600">
                <a:effectLst>
                  <a:outerShdw sx="100000" sy="100000" kx="0" ky="0" algn="b" rotWithShape="0" blurRad="38100" dist="38100" dir="2700000">
                    <a:srgbClr val="000000">
                      <a:alpha val="43137"/>
                    </a:srgbClr>
                  </a:outerShdw>
                </a:effectLst>
              </a:defRPr>
            </a:lvl1pPr>
          </a:lstStyle>
          <a:p>
            <a:pPr/>
            <a:r>
              <a:t>How does MI differ from traditional or typical medical counseling?</a:t>
            </a:r>
          </a:p>
        </p:txBody>
      </p:sp>
      <p:sp>
        <p:nvSpPr>
          <p:cNvPr id="298" name="Content Placeholder 2"/>
          <p:cNvSpPr txBox="1"/>
          <p:nvPr>
            <p:ph type="body" sz="half" idx="1"/>
          </p:nvPr>
        </p:nvSpPr>
        <p:spPr>
          <a:xfrm>
            <a:off x="1905000" y="2362200"/>
            <a:ext cx="8077200" cy="4114800"/>
          </a:xfrm>
          <a:prstGeom prst="rect">
            <a:avLst/>
          </a:prstGeom>
        </p:spPr>
        <p:txBody>
          <a:bodyPr/>
          <a:lstStyle/>
          <a:p>
            <a:pPr>
              <a:lnSpc>
                <a:spcPct val="90000"/>
              </a:lnSpc>
              <a:defRPr sz="2500">
                <a:solidFill>
                  <a:srgbClr val="FFDC47"/>
                </a:solidFill>
              </a:defRPr>
            </a:pPr>
            <a:r>
              <a:t>AMBIVALENCE</a:t>
            </a:r>
            <a:r>
              <a:rPr>
                <a:solidFill>
                  <a:srgbClr val="262626"/>
                </a:solidFill>
              </a:rPr>
              <a:t> is the key issue to be </a:t>
            </a:r>
            <a:endParaRPr sz="2200"/>
          </a:p>
          <a:p>
            <a:pPr>
              <a:lnSpc>
                <a:spcPct val="90000"/>
              </a:lnSpc>
              <a:buSzTx/>
              <a:buNone/>
              <a:defRPr sz="2500"/>
            </a:pPr>
            <a:r>
              <a:t>	resolved for change to occur.</a:t>
            </a:r>
            <a:endParaRPr sz="2200"/>
          </a:p>
          <a:p>
            <a:pPr>
              <a:lnSpc>
                <a:spcPct val="90000"/>
              </a:lnSpc>
              <a:defRPr sz="2500"/>
            </a:pPr>
            <a:r>
              <a:t>People are more likely to change when they hear their own discussion of their ambivalence.</a:t>
            </a:r>
            <a:endParaRPr sz="2200"/>
          </a:p>
          <a:p>
            <a:pPr>
              <a:lnSpc>
                <a:spcPct val="90000"/>
              </a:lnSpc>
              <a:defRPr sz="2500"/>
            </a:pPr>
            <a:r>
              <a:t>This discussion is called </a:t>
            </a:r>
            <a:r>
              <a:rPr>
                <a:solidFill>
                  <a:srgbClr val="FFDC47"/>
                </a:solidFill>
              </a:rPr>
              <a:t>“</a:t>
            </a:r>
            <a:r>
              <a:rPr i="1">
                <a:solidFill>
                  <a:srgbClr val="FFDC47"/>
                </a:solidFill>
              </a:rPr>
              <a:t>change talk</a:t>
            </a:r>
            <a:r>
              <a:rPr>
                <a:solidFill>
                  <a:srgbClr val="FFDC47"/>
                </a:solidFill>
              </a:rPr>
              <a:t>”</a:t>
            </a:r>
            <a:r>
              <a:t> </a:t>
            </a:r>
            <a:endParaRPr sz="2200"/>
          </a:p>
          <a:p>
            <a:pPr>
              <a:lnSpc>
                <a:spcPct val="90000"/>
              </a:lnSpc>
              <a:buSzTx/>
              <a:buNone/>
              <a:defRPr sz="2500"/>
            </a:pPr>
            <a:r>
              <a:t>	in MI. </a:t>
            </a:r>
            <a:endParaRPr sz="2200"/>
          </a:p>
          <a:p>
            <a:pPr>
              <a:lnSpc>
                <a:spcPct val="90000"/>
              </a:lnSpc>
              <a:defRPr sz="2500"/>
            </a:pPr>
            <a:r>
              <a:t>Getting patients to engage in “change talk” is a critical element of the MI process.</a:t>
            </a:r>
            <a:endParaRPr sz="2200"/>
          </a:p>
          <a:p>
            <a:pPr algn="r">
              <a:lnSpc>
                <a:spcPct val="90000"/>
              </a:lnSpc>
              <a:buSzTx/>
              <a:buNone/>
              <a:defRPr sz="1600"/>
            </a:pPr>
            <a:r>
              <a:t>*Glovsky and Rose, 2008</a:t>
            </a:r>
          </a:p>
        </p:txBody>
      </p:sp>
      <p:pic>
        <p:nvPicPr>
          <p:cNvPr id="299" name="Picture 2" descr="Picture 2"/>
          <p:cNvPicPr>
            <a:picLocks noChangeAspect="1"/>
          </p:cNvPicPr>
          <p:nvPr/>
        </p:nvPicPr>
        <p:blipFill>
          <a:blip r:embed="rId2">
            <a:extLst/>
          </a:blip>
          <a:stretch>
            <a:fillRect/>
          </a:stretch>
        </p:blipFill>
        <p:spPr>
          <a:xfrm>
            <a:off x="8376212" y="1981200"/>
            <a:ext cx="990601" cy="1317626"/>
          </a:xfrm>
          <a:prstGeom prst="rect">
            <a:avLst/>
          </a:prstGeom>
          <a:ln w="12700">
            <a:miter lim="400000"/>
          </a:ln>
        </p:spPr>
      </p:pic>
      <p:sp>
        <p:nvSpPr>
          <p:cNvPr id="300"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Rectangle 2"/>
          <p:cNvSpPr txBox="1"/>
          <p:nvPr>
            <p:ph type="title"/>
          </p:nvPr>
        </p:nvSpPr>
        <p:spPr>
          <a:xfrm>
            <a:off x="2438400" y="685800"/>
            <a:ext cx="7353300" cy="1002792"/>
          </a:xfrm>
          <a:prstGeom prst="rect">
            <a:avLst/>
          </a:prstGeom>
        </p:spPr>
        <p:txBody>
          <a:bodyPr/>
          <a:lstStyle>
            <a:lvl1pPr>
              <a:defRPr>
                <a:solidFill>
                  <a:srgbClr val="212121"/>
                </a:solidFill>
              </a:defRPr>
            </a:lvl1pPr>
          </a:lstStyle>
          <a:p>
            <a:pPr/>
            <a:r>
              <a:t>How to Explore Ambivalence </a:t>
            </a:r>
          </a:p>
        </p:txBody>
      </p:sp>
      <p:sp>
        <p:nvSpPr>
          <p:cNvPr id="303" name="TextBox 5"/>
          <p:cNvSpPr txBox="1"/>
          <p:nvPr/>
        </p:nvSpPr>
        <p:spPr>
          <a:xfrm>
            <a:off x="2006283" y="5953126"/>
            <a:ext cx="7915911"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FFC000"/>
                </a:solidFill>
              </a:defRPr>
            </a:lvl1pPr>
          </a:lstStyle>
          <a:p>
            <a:pPr/>
            <a:r>
              <a:t>Avoid questions that inspire a yes/no answer.</a:t>
            </a:r>
          </a:p>
        </p:txBody>
      </p:sp>
      <p:grpSp>
        <p:nvGrpSpPr>
          <p:cNvPr id="317" name="Diagram 6"/>
          <p:cNvGrpSpPr/>
          <p:nvPr/>
        </p:nvGrpSpPr>
        <p:grpSpPr>
          <a:xfrm>
            <a:off x="3917950" y="1911350"/>
            <a:ext cx="4064000" cy="4064000"/>
            <a:chOff x="0" y="0"/>
            <a:chExt cx="4064000" cy="4064000"/>
          </a:xfrm>
        </p:grpSpPr>
        <p:sp>
          <p:nvSpPr>
            <p:cNvPr id="304" name="Polygon"/>
            <p:cNvSpPr/>
            <p:nvPr/>
          </p:nvSpPr>
          <p:spPr>
            <a:xfrm>
              <a:off x="0" y="0"/>
              <a:ext cx="4064000" cy="4064000"/>
            </a:xfrm>
            <a:prstGeom prst="diamond">
              <a:avLst/>
            </a:prstGeom>
            <a:solidFill>
              <a:srgbClr val="F1E4CE"/>
            </a:solidFill>
            <a:ln w="12700" cap="flat">
              <a:noFill/>
              <a:miter lim="400000"/>
            </a:ln>
            <a:effectLst/>
          </p:spPr>
          <p:txBody>
            <a:bodyPr wrap="square" lIns="45719" tIns="45719" rIns="45719" bIns="45719" numCol="1" anchor="t">
              <a:noAutofit/>
            </a:bodyPr>
            <a:lstStyle/>
            <a:p>
              <a:pPr/>
            </a:p>
          </p:txBody>
        </p:sp>
        <p:grpSp>
          <p:nvGrpSpPr>
            <p:cNvPr id="307" name="Group"/>
            <p:cNvGrpSpPr/>
            <p:nvPr/>
          </p:nvGrpSpPr>
          <p:grpSpPr>
            <a:xfrm>
              <a:off x="386080" y="386079"/>
              <a:ext cx="1584961" cy="1584962"/>
              <a:chOff x="0" y="0"/>
              <a:chExt cx="1584960" cy="1584960"/>
            </a:xfrm>
          </p:grpSpPr>
          <p:sp>
            <p:nvSpPr>
              <p:cNvPr id="305" name="Rounded Rectangle"/>
              <p:cNvSpPr/>
              <p:nvPr/>
            </p:nvSpPr>
            <p:spPr>
              <a:xfrm>
                <a:off x="0" y="0"/>
                <a:ext cx="1584961" cy="1584961"/>
              </a:xfrm>
              <a:prstGeom prst="roundRect">
                <a:avLst>
                  <a:gd name="adj" fmla="val 16667"/>
                </a:avLst>
              </a:prstGeom>
              <a:solidFill>
                <a:schemeClr val="accent1"/>
              </a:solidFill>
              <a:ln w="15875"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a:solidFill>
                      <a:srgbClr val="FFFFFF"/>
                    </a:solidFill>
                  </a:defRPr>
                </a:pPr>
              </a:p>
            </p:txBody>
          </p:sp>
          <p:sp>
            <p:nvSpPr>
              <p:cNvPr id="306" name="The good things about ______"/>
              <p:cNvSpPr txBox="1"/>
              <p:nvPr/>
            </p:nvSpPr>
            <p:spPr>
              <a:xfrm>
                <a:off x="77370" y="148590"/>
                <a:ext cx="1430219" cy="1287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800"/>
                  </a:spcBef>
                  <a:defRPr sz="2100"/>
                </a:lvl1pPr>
              </a:lstStyle>
              <a:p>
                <a:pPr/>
                <a:r>
                  <a:t>The good things about ______</a:t>
                </a:r>
              </a:p>
            </p:txBody>
          </p:sp>
        </p:grpSp>
        <p:grpSp>
          <p:nvGrpSpPr>
            <p:cNvPr id="310" name="Group"/>
            <p:cNvGrpSpPr/>
            <p:nvPr/>
          </p:nvGrpSpPr>
          <p:grpSpPr>
            <a:xfrm>
              <a:off x="2092960" y="386079"/>
              <a:ext cx="1584961" cy="1584962"/>
              <a:chOff x="0" y="0"/>
              <a:chExt cx="1584960" cy="1584960"/>
            </a:xfrm>
          </p:grpSpPr>
          <p:sp>
            <p:nvSpPr>
              <p:cNvPr id="308" name="Rounded Rectangle"/>
              <p:cNvSpPr/>
              <p:nvPr/>
            </p:nvSpPr>
            <p:spPr>
              <a:xfrm>
                <a:off x="0" y="0"/>
                <a:ext cx="1584961" cy="1584961"/>
              </a:xfrm>
              <a:prstGeom prst="roundRect">
                <a:avLst>
                  <a:gd name="adj" fmla="val 16667"/>
                </a:avLst>
              </a:prstGeom>
              <a:solidFill>
                <a:schemeClr val="accent1"/>
              </a:solidFill>
              <a:ln w="15875"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a:solidFill>
                      <a:srgbClr val="FFFFFF"/>
                    </a:solidFill>
                  </a:defRPr>
                </a:pPr>
              </a:p>
            </p:txBody>
          </p:sp>
          <p:sp>
            <p:nvSpPr>
              <p:cNvPr id="309" name="The not- so-good things about ____"/>
              <p:cNvSpPr txBox="1"/>
              <p:nvPr/>
            </p:nvSpPr>
            <p:spPr>
              <a:xfrm>
                <a:off x="77371" y="148590"/>
                <a:ext cx="1430219" cy="1287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800"/>
                  </a:spcBef>
                  <a:defRPr sz="2100"/>
                </a:lvl1pPr>
              </a:lstStyle>
              <a:p>
                <a:pPr/>
                <a:r>
                  <a:t>The not- so-good things about ____</a:t>
                </a:r>
              </a:p>
            </p:txBody>
          </p:sp>
        </p:grpSp>
        <p:grpSp>
          <p:nvGrpSpPr>
            <p:cNvPr id="313" name="Group"/>
            <p:cNvGrpSpPr/>
            <p:nvPr/>
          </p:nvGrpSpPr>
          <p:grpSpPr>
            <a:xfrm>
              <a:off x="386080" y="2092960"/>
              <a:ext cx="1584961" cy="1584961"/>
              <a:chOff x="0" y="0"/>
              <a:chExt cx="1584960" cy="1584960"/>
            </a:xfrm>
          </p:grpSpPr>
          <p:sp>
            <p:nvSpPr>
              <p:cNvPr id="311" name="Rounded Rectangle"/>
              <p:cNvSpPr/>
              <p:nvPr/>
            </p:nvSpPr>
            <p:spPr>
              <a:xfrm>
                <a:off x="0" y="0"/>
                <a:ext cx="1584961" cy="1584961"/>
              </a:xfrm>
              <a:prstGeom prst="roundRect">
                <a:avLst>
                  <a:gd name="adj" fmla="val 16667"/>
                </a:avLst>
              </a:prstGeom>
              <a:solidFill>
                <a:schemeClr val="accent1"/>
              </a:solidFill>
              <a:ln w="15875"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a:solidFill>
                      <a:srgbClr val="FFFFFF"/>
                    </a:solidFill>
                  </a:defRPr>
                </a:pPr>
              </a:p>
            </p:txBody>
          </p:sp>
          <p:sp>
            <p:nvSpPr>
              <p:cNvPr id="312" name="The good things about changing"/>
              <p:cNvSpPr txBox="1"/>
              <p:nvPr/>
            </p:nvSpPr>
            <p:spPr>
              <a:xfrm>
                <a:off x="77370" y="148590"/>
                <a:ext cx="1430219" cy="1287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800"/>
                  </a:spcBef>
                  <a:defRPr sz="2100"/>
                </a:lvl1pPr>
              </a:lstStyle>
              <a:p>
                <a:pPr/>
                <a:r>
                  <a:t>The good things about changing</a:t>
                </a:r>
              </a:p>
            </p:txBody>
          </p:sp>
        </p:grpSp>
        <p:grpSp>
          <p:nvGrpSpPr>
            <p:cNvPr id="316" name="Group"/>
            <p:cNvGrpSpPr/>
            <p:nvPr/>
          </p:nvGrpSpPr>
          <p:grpSpPr>
            <a:xfrm>
              <a:off x="2092960" y="2092960"/>
              <a:ext cx="1584961" cy="1584961"/>
              <a:chOff x="0" y="0"/>
              <a:chExt cx="1584960" cy="1584960"/>
            </a:xfrm>
          </p:grpSpPr>
          <p:sp>
            <p:nvSpPr>
              <p:cNvPr id="314" name="Rounded Rectangle"/>
              <p:cNvSpPr/>
              <p:nvPr/>
            </p:nvSpPr>
            <p:spPr>
              <a:xfrm>
                <a:off x="0" y="0"/>
                <a:ext cx="1584961" cy="1584961"/>
              </a:xfrm>
              <a:prstGeom prst="roundRect">
                <a:avLst>
                  <a:gd name="adj" fmla="val 16667"/>
                </a:avLst>
              </a:prstGeom>
              <a:solidFill>
                <a:schemeClr val="accent1"/>
              </a:solidFill>
              <a:ln w="15875"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a:solidFill>
                      <a:srgbClr val="FFFFFF"/>
                    </a:solidFill>
                  </a:defRPr>
                </a:pPr>
              </a:p>
            </p:txBody>
          </p:sp>
          <p:sp>
            <p:nvSpPr>
              <p:cNvPr id="315" name="The not-so-good things about changing"/>
              <p:cNvSpPr/>
              <p:nvPr/>
            </p:nvSpPr>
            <p:spPr>
              <a:xfrm>
                <a:off x="77371" y="792480"/>
                <a:ext cx="143021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80010" tIns="80010" rIns="80010" bIns="80010" numCol="1" anchor="ctr">
                <a:spAutoFit/>
              </a:bodyPr>
              <a:lstStyle>
                <a:lvl1pPr algn="ctr" defTabSz="933450">
                  <a:lnSpc>
                    <a:spcPct val="90000"/>
                  </a:lnSpc>
                  <a:spcBef>
                    <a:spcPts val="800"/>
                  </a:spcBef>
                  <a:defRPr sz="2100"/>
                </a:lvl1pPr>
              </a:lstStyle>
              <a:p>
                <a:pPr/>
                <a:r>
                  <a:t>The not-so-good things about changing</a:t>
                </a:r>
              </a:p>
            </p:txBody>
          </p:sp>
        </p:grpSp>
      </p:grpSp>
      <p:sp>
        <p:nvSpPr>
          <p:cNvPr id="318"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Rectangle 2"/>
          <p:cNvSpPr txBox="1"/>
          <p:nvPr>
            <p:ph type="title"/>
          </p:nvPr>
        </p:nvSpPr>
        <p:spPr>
          <a:xfrm>
            <a:off x="2438400" y="990600"/>
            <a:ext cx="7315200" cy="1362456"/>
          </a:xfrm>
          <a:prstGeom prst="rect">
            <a:avLst/>
          </a:prstGeom>
        </p:spPr>
        <p:txBody>
          <a:bodyPr/>
          <a:lstStyle>
            <a:lvl1pPr>
              <a:defRPr sz="3900">
                <a:solidFill>
                  <a:srgbClr val="212121"/>
                </a:solidFill>
              </a:defRPr>
            </a:lvl1pPr>
          </a:lstStyle>
          <a:p>
            <a:pPr/>
            <a:r>
              <a:t>Motivational Interviewing Strategies</a:t>
            </a:r>
          </a:p>
        </p:txBody>
      </p:sp>
      <p:sp>
        <p:nvSpPr>
          <p:cNvPr id="323" name="Rectangle 3"/>
          <p:cNvSpPr txBox="1"/>
          <p:nvPr>
            <p:ph type="body" sz="half" idx="1"/>
          </p:nvPr>
        </p:nvSpPr>
        <p:spPr>
          <a:xfrm>
            <a:off x="1676400" y="3640720"/>
            <a:ext cx="7388226" cy="2628901"/>
          </a:xfrm>
          <a:prstGeom prst="rect">
            <a:avLst/>
          </a:prstGeom>
        </p:spPr>
        <p:txBody>
          <a:bodyPr/>
          <a:lstStyle/>
          <a:p>
            <a:pPr marL="342900" indent="-342900" algn="r">
              <a:buClr>
                <a:srgbClr val="E9E9E9"/>
              </a:buClr>
              <a:buSzPct val="115000"/>
              <a:buFont typeface="Arial"/>
              <a:buChar char="•"/>
              <a:defRPr sz="2800"/>
            </a:pPr>
            <a:r>
              <a:t>Use reflective listening and empathy</a:t>
            </a:r>
            <a:endParaRPr sz="1000"/>
          </a:p>
          <a:p>
            <a:pPr marL="342900" indent="-342900" algn="r">
              <a:buClr>
                <a:srgbClr val="E9E9E9"/>
              </a:buClr>
              <a:buSzPct val="115000"/>
              <a:buFont typeface="Arial"/>
              <a:buChar char="•"/>
              <a:defRPr sz="2800"/>
            </a:pPr>
            <a:r>
              <a:t>Avoid confrontation</a:t>
            </a:r>
            <a:endParaRPr sz="1000"/>
          </a:p>
          <a:p>
            <a:pPr marL="342900" indent="-342900" algn="r">
              <a:buClr>
                <a:srgbClr val="E9E9E9"/>
              </a:buClr>
              <a:buSzPct val="115000"/>
              <a:buFont typeface="Arial"/>
              <a:buChar char="•"/>
              <a:defRPr sz="2800"/>
            </a:pPr>
            <a:r>
              <a:t>Explore ambivalence</a:t>
            </a:r>
            <a:endParaRPr sz="1000"/>
          </a:p>
          <a:p>
            <a:pPr marL="342900" indent="-342900" algn="r">
              <a:buClr>
                <a:srgbClr val="E9E9E9"/>
              </a:buClr>
              <a:buSzPct val="115000"/>
              <a:buFont typeface="Arial"/>
              <a:buChar char="•"/>
              <a:defRPr sz="2800"/>
            </a:pPr>
            <a:r>
              <a:t>Elicit “change talk”</a:t>
            </a:r>
          </a:p>
        </p:txBody>
      </p:sp>
      <p:sp>
        <p:nvSpPr>
          <p:cNvPr id="324"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Text Box 3"/>
          <p:cNvSpPr txBox="1"/>
          <p:nvPr/>
        </p:nvSpPr>
        <p:spPr>
          <a:xfrm>
            <a:off x="1796733" y="2678114"/>
            <a:ext cx="6233161" cy="30330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50838" indent="-350838">
              <a:spcBef>
                <a:spcPts val="2100"/>
              </a:spcBef>
              <a:buSzPct val="100000"/>
              <a:buChar char="•"/>
              <a:defRPr sz="3600">
                <a:solidFill>
                  <a:srgbClr val="FF0000"/>
                </a:solidFill>
                <a:latin typeface="Arial"/>
                <a:ea typeface="Arial"/>
                <a:cs typeface="Arial"/>
                <a:sym typeface="Arial"/>
              </a:defRPr>
            </a:pPr>
            <a:r>
              <a:t>Open-ended questioning</a:t>
            </a:r>
            <a:endParaRPr b="1" sz="4400">
              <a:solidFill>
                <a:srgbClr val="FFCC00"/>
              </a:solidFill>
            </a:endParaRPr>
          </a:p>
          <a:p>
            <a:pPr marL="350838" indent="-350838">
              <a:spcBef>
                <a:spcPts val="2100"/>
              </a:spcBef>
              <a:buSzPct val="100000"/>
              <a:buChar char="•"/>
              <a:defRPr sz="3600">
                <a:solidFill>
                  <a:srgbClr val="FF0000"/>
                </a:solidFill>
                <a:latin typeface="Arial"/>
                <a:ea typeface="Arial"/>
                <a:cs typeface="Arial"/>
                <a:sym typeface="Arial"/>
              </a:defRPr>
            </a:pPr>
            <a:r>
              <a:t>Affirming</a:t>
            </a:r>
            <a:endParaRPr b="1" sz="4400">
              <a:solidFill>
                <a:srgbClr val="FFCC00"/>
              </a:solidFill>
            </a:endParaRPr>
          </a:p>
          <a:p>
            <a:pPr marL="350838" indent="-350838">
              <a:spcBef>
                <a:spcPts val="2100"/>
              </a:spcBef>
              <a:buSzPct val="100000"/>
              <a:buChar char="•"/>
              <a:defRPr sz="3600">
                <a:solidFill>
                  <a:srgbClr val="FF0000"/>
                </a:solidFill>
                <a:latin typeface="Arial"/>
                <a:ea typeface="Arial"/>
                <a:cs typeface="Arial"/>
                <a:sym typeface="Arial"/>
              </a:defRPr>
            </a:pPr>
            <a:r>
              <a:t>Reflective listening</a:t>
            </a:r>
            <a:endParaRPr b="1" sz="4400">
              <a:solidFill>
                <a:srgbClr val="FFCC00"/>
              </a:solidFill>
            </a:endParaRPr>
          </a:p>
          <a:p>
            <a:pPr marL="350838" indent="-350838">
              <a:spcBef>
                <a:spcPts val="2100"/>
              </a:spcBef>
              <a:buSzPct val="100000"/>
              <a:buChar char="•"/>
              <a:defRPr sz="3600">
                <a:solidFill>
                  <a:srgbClr val="FF0000"/>
                </a:solidFill>
                <a:latin typeface="Arial"/>
                <a:ea typeface="Arial"/>
                <a:cs typeface="Arial"/>
                <a:sym typeface="Arial"/>
              </a:defRPr>
            </a:pPr>
            <a:r>
              <a:t>Summarizing</a:t>
            </a:r>
          </a:p>
        </p:txBody>
      </p:sp>
      <p:sp>
        <p:nvSpPr>
          <p:cNvPr id="329" name="Rectangle 5"/>
          <p:cNvSpPr txBox="1"/>
          <p:nvPr/>
        </p:nvSpPr>
        <p:spPr>
          <a:xfrm>
            <a:off x="1798320" y="883761"/>
            <a:ext cx="8595360"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b="1" sz="4000">
                <a:solidFill>
                  <a:srgbClr val="212121"/>
                </a:solidFill>
                <a:effectLst>
                  <a:outerShdw sx="100000" sy="100000" kx="0" ky="0" algn="b" rotWithShape="0" blurRad="38100" dist="38100" dir="2700000">
                    <a:srgbClr val="000000">
                      <a:alpha val="43137"/>
                    </a:srgbClr>
                  </a:outerShdw>
                </a:effectLst>
              </a:defRPr>
            </a:pPr>
            <a:r>
              <a:t>Building Motivation OARS</a:t>
            </a:r>
            <a:br/>
            <a:r>
              <a:t>(the micro-skills)</a:t>
            </a:r>
          </a:p>
        </p:txBody>
      </p:sp>
      <p:sp>
        <p:nvSpPr>
          <p:cNvPr id="330"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lvl1pPr>
              <a:defRPr>
                <a:solidFill>
                  <a:srgbClr val="212121"/>
                </a:solidFill>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28">
                                            <p:bg/>
                                          </p:spTgt>
                                        </p:tgtEl>
                                        <p:attrNameLst>
                                          <p:attrName>style.visibility</p:attrName>
                                        </p:attrNameLst>
                                      </p:cBhvr>
                                      <p:to>
                                        <p:strVal val="visible"/>
                                      </p:to>
                                    </p:set>
                                    <p:anim calcmode="lin" valueType="num">
                                      <p:cBhvr>
                                        <p:cTn id="7" dur="1000" fill="hold"/>
                                        <p:tgtEl>
                                          <p:spTgt spid="328">
                                            <p:bg/>
                                          </p:spTgt>
                                        </p:tgtEl>
                                        <p:attrNameLst>
                                          <p:attrName>ppt_w</p:attrName>
                                        </p:attrNameLst>
                                      </p:cBhvr>
                                      <p:tavLst>
                                        <p:tav tm="0">
                                          <p:val>
                                            <p:fltVal val="0"/>
                                          </p:val>
                                        </p:tav>
                                        <p:tav tm="100000">
                                          <p:val>
                                            <p:strVal val="#ppt_w"/>
                                          </p:val>
                                        </p:tav>
                                      </p:tavLst>
                                    </p:anim>
                                    <p:anim calcmode="lin" valueType="num">
                                      <p:cBhvr>
                                        <p:cTn id="8" dur="1000" fill="hold"/>
                                        <p:tgtEl>
                                          <p:spTgt spid="328">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328">
                                            <p:txEl>
                                              <p:pRg st="0" end="0"/>
                                            </p:txEl>
                                          </p:spTgt>
                                        </p:tgtEl>
                                        <p:attrNameLst>
                                          <p:attrName>style.visibility</p:attrName>
                                        </p:attrNameLst>
                                      </p:cBhvr>
                                      <p:to>
                                        <p:strVal val="visible"/>
                                      </p:to>
                                    </p:set>
                                    <p:anim calcmode="lin" valueType="num">
                                      <p:cBhvr>
                                        <p:cTn id="11" dur="1000" fill="hold"/>
                                        <p:tgtEl>
                                          <p:spTgt spid="328">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328">
                                            <p:txEl>
                                              <p:pRg st="1" end="1"/>
                                            </p:txEl>
                                          </p:spTgt>
                                        </p:tgtEl>
                                        <p:attrNameLst>
                                          <p:attrName>style.visibility</p:attrName>
                                        </p:attrNameLst>
                                      </p:cBhvr>
                                      <p:to>
                                        <p:strVal val="visible"/>
                                      </p:to>
                                    </p:set>
                                    <p:anim calcmode="lin" valueType="num">
                                      <p:cBhvr>
                                        <p:cTn id="17" dur="1000" fill="hold"/>
                                        <p:tgtEl>
                                          <p:spTgt spid="328">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2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328">
                                            <p:txEl>
                                              <p:pRg st="2" end="2"/>
                                            </p:txEl>
                                          </p:spTgt>
                                        </p:tgtEl>
                                        <p:attrNameLst>
                                          <p:attrName>style.visibility</p:attrName>
                                        </p:attrNameLst>
                                      </p:cBhvr>
                                      <p:to>
                                        <p:strVal val="visible"/>
                                      </p:to>
                                    </p:set>
                                    <p:anim calcmode="lin" valueType="num">
                                      <p:cBhvr>
                                        <p:cTn id="23" dur="1000" fill="hold"/>
                                        <p:tgtEl>
                                          <p:spTgt spid="32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2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328">
                                            <p:txEl>
                                              <p:pRg st="3" end="3"/>
                                            </p:txEl>
                                          </p:spTgt>
                                        </p:tgtEl>
                                        <p:attrNameLst>
                                          <p:attrName>style.visibility</p:attrName>
                                        </p:attrNameLst>
                                      </p:cBhvr>
                                      <p:to>
                                        <p:strVal val="visible"/>
                                      </p:to>
                                    </p:set>
                                    <p:anim calcmode="lin" valueType="num">
                                      <p:cBhvr>
                                        <p:cTn id="29" dur="1000" fill="hold"/>
                                        <p:tgtEl>
                                          <p:spTgt spid="328">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2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Title 1"/>
          <p:cNvSpPr txBox="1"/>
          <p:nvPr>
            <p:ph type="title"/>
          </p:nvPr>
        </p:nvSpPr>
        <p:spPr>
          <a:xfrm>
            <a:off x="1295401" y="982132"/>
            <a:ext cx="9601198" cy="1303868"/>
          </a:xfrm>
          <a:prstGeom prst="rect">
            <a:avLst/>
          </a:prstGeom>
        </p:spPr>
        <p:txBody>
          <a:bodyPr/>
          <a:lstStyle>
            <a:lvl1pPr>
              <a:defRPr sz="3200">
                <a:latin typeface="Arial"/>
                <a:ea typeface="Arial"/>
                <a:cs typeface="Arial"/>
                <a:sym typeface="Arial"/>
              </a:defRPr>
            </a:lvl1pPr>
          </a:lstStyle>
          <a:p>
            <a:pPr/>
            <a:r>
              <a:t>Affirmations</a:t>
            </a:r>
          </a:p>
        </p:txBody>
      </p:sp>
      <p:sp>
        <p:nvSpPr>
          <p:cNvPr id="333" name="Content Placeholder 2"/>
          <p:cNvSpPr txBox="1"/>
          <p:nvPr>
            <p:ph type="body" sz="half" idx="1"/>
          </p:nvPr>
        </p:nvSpPr>
        <p:spPr>
          <a:xfrm>
            <a:off x="2409030" y="2439504"/>
            <a:ext cx="7373940" cy="3808897"/>
          </a:xfrm>
          <a:prstGeom prst="rect">
            <a:avLst/>
          </a:prstGeom>
        </p:spPr>
        <p:txBody>
          <a:bodyPr/>
          <a:lstStyle/>
          <a:p>
            <a:pPr marL="469900" indent="-469900">
              <a:lnSpc>
                <a:spcPct val="103500"/>
              </a:lnSpc>
              <a:buSzTx/>
              <a:buNone/>
              <a:defRPr>
                <a:solidFill>
                  <a:srgbClr val="FF0000"/>
                </a:solidFill>
                <a:latin typeface="Verdana"/>
                <a:ea typeface="Verdana"/>
                <a:cs typeface="Verdana"/>
                <a:sym typeface="Verdana"/>
              </a:defRPr>
            </a:pPr>
            <a:r>
              <a:t>Reflect back statements to the person that</a:t>
            </a:r>
          </a:p>
          <a:p>
            <a:pPr marL="469900" indent="-469900">
              <a:lnSpc>
                <a:spcPct val="103500"/>
              </a:lnSpc>
              <a:buSzTx/>
              <a:buNone/>
              <a:defRPr>
                <a:solidFill>
                  <a:srgbClr val="FF0000"/>
                </a:solidFill>
                <a:latin typeface="Verdana"/>
                <a:ea typeface="Verdana"/>
                <a:cs typeface="Verdana"/>
                <a:sym typeface="Verdana"/>
              </a:defRPr>
            </a:pPr>
            <a:r>
              <a:t>acknowledges a person’s strengths, efforts</a:t>
            </a:r>
          </a:p>
          <a:p>
            <a:pPr marL="469900" indent="-469900">
              <a:lnSpc>
                <a:spcPct val="103500"/>
              </a:lnSpc>
              <a:buSzTx/>
              <a:buNone/>
              <a:defRPr>
                <a:solidFill>
                  <a:srgbClr val="FF0000"/>
                </a:solidFill>
                <a:latin typeface="Verdana"/>
                <a:ea typeface="Verdana"/>
                <a:cs typeface="Verdana"/>
                <a:sym typeface="Verdana"/>
              </a:defRPr>
            </a:pPr>
            <a:r>
              <a:t>&amp; hopefulness. </a:t>
            </a:r>
          </a:p>
          <a:p>
            <a:pPr marL="469900" indent="-469900">
              <a:lnSpc>
                <a:spcPct val="103500"/>
              </a:lnSpc>
              <a:buSzTx/>
              <a:buNone/>
              <a:defRPr>
                <a:solidFill>
                  <a:srgbClr val="FF0000"/>
                </a:solidFill>
                <a:latin typeface="Verdana"/>
                <a:ea typeface="Verdana"/>
                <a:cs typeface="Verdana"/>
                <a:sym typeface="Verdana"/>
              </a:defRPr>
            </a:pPr>
          </a:p>
          <a:p>
            <a:pPr marL="469900" indent="-469900">
              <a:lnSpc>
                <a:spcPct val="103500"/>
              </a:lnSpc>
              <a:buSzTx/>
              <a:buNone/>
              <a:defRPr>
                <a:solidFill>
                  <a:srgbClr val="FF0000"/>
                </a:solidFill>
                <a:latin typeface="Verdana"/>
                <a:ea typeface="Verdana"/>
                <a:cs typeface="Verdana"/>
                <a:sym typeface="Verdana"/>
              </a:defRPr>
            </a:pPr>
            <a:r>
              <a:t>Affirm the change behaviors</a:t>
            </a:r>
          </a:p>
          <a:p>
            <a:pPr marL="469900" indent="-469900">
              <a:lnSpc>
                <a:spcPct val="103500"/>
              </a:lnSpc>
              <a:buSzTx/>
              <a:buNone/>
              <a:defRPr>
                <a:solidFill>
                  <a:srgbClr val="FF0000"/>
                </a:solidFill>
                <a:latin typeface="Verdana"/>
                <a:ea typeface="Verdana"/>
                <a:cs typeface="Verdana"/>
                <a:sym typeface="Verdana"/>
              </a:defRPr>
            </a:pPr>
          </a:p>
          <a:p>
            <a:pPr marL="469900" indent="-469900">
              <a:lnSpc>
                <a:spcPct val="103500"/>
              </a:lnSpc>
              <a:buSzTx/>
              <a:buNone/>
              <a:defRPr>
                <a:solidFill>
                  <a:srgbClr val="FF0000"/>
                </a:solidFill>
                <a:latin typeface="Verdana"/>
                <a:ea typeface="Verdana"/>
                <a:cs typeface="Verdana"/>
                <a:sym typeface="Verdana"/>
              </a:defRPr>
            </a:pPr>
            <a:r>
              <a:t>“You’re the kind of person who…”</a:t>
            </a:r>
          </a:p>
        </p:txBody>
      </p:sp>
      <p:sp>
        <p:nvSpPr>
          <p:cNvPr id="334" name="Slide Number Placeholder 3"/>
          <p:cNvSpPr txBox="1"/>
          <p:nvPr>
            <p:ph type="sldNum" sz="quarter" idx="4294967295"/>
          </p:nvPr>
        </p:nvSpPr>
        <p:spPr>
          <a:xfrm>
            <a:off x="10622943" y="5976572"/>
            <a:ext cx="273656" cy="264256"/>
          </a:xfrm>
          <a:prstGeom prst="rect">
            <a:avLst/>
          </a:prstGeom>
          <a:extLst>
            <a:ext uri="{C572A759-6A51-4108-AA02-DFA0A04FC94B}">
              <ma14:wrappingTextBoxFlag xmlns:ma14="http://schemas.microsoft.com/office/mac/drawingml/2011/main" val="1"/>
            </a:ext>
          </a:extLst>
        </p:spPr>
        <p:txBody>
          <a:bodyPr/>
          <a:lstStyle>
            <a:lvl1pPr>
              <a:defRPr sz="12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Rectangle 2"/>
          <p:cNvSpPr txBox="1"/>
          <p:nvPr>
            <p:ph type="title"/>
          </p:nvPr>
        </p:nvSpPr>
        <p:spPr>
          <a:xfrm>
            <a:off x="2098675" y="0"/>
            <a:ext cx="8001000" cy="1371600"/>
          </a:xfrm>
          <a:prstGeom prst="rect">
            <a:avLst/>
          </a:prstGeom>
        </p:spPr>
        <p:txBody>
          <a:bodyPr/>
          <a:lstStyle/>
          <a:p>
            <a:pPr>
              <a:defRPr sz="3000">
                <a:latin typeface="Arial"/>
                <a:ea typeface="Arial"/>
                <a:cs typeface="Arial"/>
                <a:sym typeface="Arial"/>
              </a:defRPr>
            </a:pPr>
            <a:r>
              <a:t> </a:t>
            </a:r>
            <a:br/>
            <a:r>
              <a:rPr b="1" i="1"/>
              <a:t> </a:t>
            </a:r>
            <a:r>
              <a:rPr sz="3200"/>
              <a:t>Reflections</a:t>
            </a:r>
          </a:p>
        </p:txBody>
      </p:sp>
      <p:sp>
        <p:nvSpPr>
          <p:cNvPr id="339" name="Rectangle 3"/>
          <p:cNvSpPr txBox="1"/>
          <p:nvPr>
            <p:ph type="body" idx="1"/>
          </p:nvPr>
        </p:nvSpPr>
        <p:spPr>
          <a:xfrm>
            <a:off x="1752600" y="1524000"/>
            <a:ext cx="8686800" cy="5334000"/>
          </a:xfrm>
          <a:prstGeom prst="rect">
            <a:avLst/>
          </a:prstGeom>
        </p:spPr>
        <p:txBody>
          <a:bodyPr/>
          <a:lstStyle/>
          <a:p>
            <a:pPr>
              <a:lnSpc>
                <a:spcPct val="80000"/>
              </a:lnSpc>
              <a:spcBef>
                <a:spcPts val="0"/>
              </a:spcBef>
              <a:buSzTx/>
              <a:buNone/>
              <a:defRPr b="1" sz="1400"/>
            </a:pPr>
          </a:p>
          <a:p>
            <a:pPr>
              <a:lnSpc>
                <a:spcPct val="80000"/>
              </a:lnSpc>
              <a:spcBef>
                <a:spcPts val="0"/>
              </a:spcBef>
              <a:buSzTx/>
              <a:buNone/>
              <a:defRPr b="1"/>
            </a:pPr>
            <a:r>
              <a:t>Simple Reflection: </a:t>
            </a:r>
            <a:r>
              <a:rPr b="0"/>
              <a:t>Repeat of what the person said, maybe</a:t>
            </a:r>
            <a:endParaRPr b="0"/>
          </a:p>
          <a:p>
            <a:pPr>
              <a:lnSpc>
                <a:spcPct val="80000"/>
              </a:lnSpc>
              <a:spcBef>
                <a:spcPts val="0"/>
              </a:spcBef>
              <a:buSzTx/>
              <a:buNone/>
            </a:pPr>
            <a:r>
              <a:t>changing one word, but basically inferring nothing</a:t>
            </a:r>
          </a:p>
          <a:p>
            <a:pPr marL="469900" indent="-469900">
              <a:lnSpc>
                <a:spcPct val="104999"/>
              </a:lnSpc>
              <a:spcBef>
                <a:spcPts val="100"/>
              </a:spcBef>
              <a:buSzTx/>
              <a:buNone/>
              <a:defRPr i="1" sz="800"/>
            </a:pPr>
          </a:p>
          <a:p>
            <a:pPr marL="0" indent="0">
              <a:lnSpc>
                <a:spcPct val="104999"/>
              </a:lnSpc>
              <a:spcBef>
                <a:spcPts val="100"/>
              </a:spcBef>
              <a:buSzTx/>
              <a:buNone/>
              <a:defRPr b="1"/>
            </a:pPr>
            <a:r>
              <a:t>Paraphrase or Complex Reflections: </a:t>
            </a:r>
            <a:r>
              <a:rPr b="0"/>
              <a:t>C</a:t>
            </a:r>
            <a:r>
              <a:rPr b="0">
                <a:solidFill>
                  <a:srgbClr val="212121"/>
                </a:solidFill>
              </a:rPr>
              <a:t>apture the meaning and emotion of what was said and possibly add something that was implied though not said. </a:t>
            </a:r>
            <a:r>
              <a:rPr b="0"/>
              <a:t>Worker makes inferences</a:t>
            </a:r>
            <a:endParaRPr b="0"/>
          </a:p>
          <a:p>
            <a:pPr lvl="1" marL="908050" indent="-436562">
              <a:lnSpc>
                <a:spcPct val="90000"/>
              </a:lnSpc>
              <a:spcBef>
                <a:spcPts val="100"/>
              </a:spcBef>
              <a:buFontTx/>
              <a:buChar char="○"/>
              <a:defRPr i="1"/>
            </a:pPr>
            <a:r>
              <a:t>Amplified Reflection</a:t>
            </a:r>
            <a:endParaRPr sz="2000"/>
          </a:p>
          <a:p>
            <a:pPr lvl="1" marL="908050" indent="-436562">
              <a:lnSpc>
                <a:spcPct val="90000"/>
              </a:lnSpc>
              <a:spcBef>
                <a:spcPts val="100"/>
              </a:spcBef>
              <a:buFontTx/>
              <a:buChar char="○"/>
              <a:defRPr i="1"/>
            </a:pPr>
            <a:r>
              <a:t>Double sided Reflection</a:t>
            </a:r>
            <a:endParaRPr sz="2000"/>
          </a:p>
          <a:p>
            <a:pPr lvl="1" marL="908050" indent="-436562">
              <a:lnSpc>
                <a:spcPct val="90000"/>
              </a:lnSpc>
              <a:spcBef>
                <a:spcPts val="100"/>
              </a:spcBef>
              <a:buFontTx/>
              <a:buChar char="○"/>
              <a:defRPr i="1"/>
            </a:pPr>
            <a:r>
              <a:t>Reframing </a:t>
            </a:r>
            <a:endParaRPr sz="2000"/>
          </a:p>
          <a:p>
            <a:pPr lvl="1" marL="908050" indent="-436562">
              <a:lnSpc>
                <a:spcPct val="90000"/>
              </a:lnSpc>
              <a:spcBef>
                <a:spcPts val="100"/>
              </a:spcBef>
              <a:buFontTx/>
              <a:buChar char="○"/>
              <a:defRPr i="1"/>
            </a:pPr>
            <a:r>
              <a:t>Reflection of Feeling</a:t>
            </a:r>
            <a:endParaRPr sz="2000"/>
          </a:p>
          <a:p>
            <a:pPr lvl="1" marL="908050" indent="-436562">
              <a:lnSpc>
                <a:spcPct val="90000"/>
              </a:lnSpc>
              <a:spcBef>
                <a:spcPts val="100"/>
              </a:spcBef>
              <a:buFontTx/>
              <a:buChar char="○"/>
              <a:defRPr i="1"/>
            </a:pPr>
            <a:r>
              <a:t>Continuing the Paragraph</a:t>
            </a:r>
            <a:endParaRPr sz="2000"/>
          </a:p>
          <a:p>
            <a:pPr lvl="1" marL="908050" indent="-436562">
              <a:lnSpc>
                <a:spcPct val="90000"/>
              </a:lnSpc>
              <a:spcBef>
                <a:spcPts val="100"/>
              </a:spcBef>
              <a:buFontTx/>
              <a:buChar char="○"/>
              <a:defRPr i="1"/>
            </a:pPr>
            <a:r>
              <a:t>Metaphor or Simile</a:t>
            </a:r>
            <a:endParaRPr sz="2000"/>
          </a:p>
          <a:p>
            <a:pPr lvl="1" marL="908050" indent="-436562">
              <a:lnSpc>
                <a:spcPct val="90000"/>
              </a:lnSpc>
              <a:spcBef>
                <a:spcPts val="100"/>
              </a:spcBef>
              <a:buFontTx/>
              <a:buChar char="○"/>
              <a:defRPr i="1"/>
            </a:pPr>
            <a:r>
              <a:t>Reflection of feeling </a:t>
            </a:r>
            <a:endParaRPr sz="2000"/>
          </a:p>
          <a:p>
            <a:pPr lvl="1" marL="908050" indent="-436562">
              <a:lnSpc>
                <a:spcPct val="90000"/>
              </a:lnSpc>
              <a:spcBef>
                <a:spcPts val="100"/>
              </a:spcBef>
              <a:buFontTx/>
              <a:buChar char="○"/>
              <a:defRPr i="1"/>
            </a:pPr>
            <a:r>
              <a:t>Summarization</a:t>
            </a:r>
          </a:p>
        </p:txBody>
      </p:sp>
      <p:sp>
        <p:nvSpPr>
          <p:cNvPr id="340" name="Slide Number Placeholder 5"/>
          <p:cNvSpPr txBox="1"/>
          <p:nvPr>
            <p:ph type="sldNum" sz="quarter" idx="4294967295"/>
          </p:nvPr>
        </p:nvSpPr>
        <p:spPr>
          <a:xfrm>
            <a:off x="10622943" y="5976572"/>
            <a:ext cx="273656" cy="264256"/>
          </a:xfrm>
          <a:prstGeom prst="rect">
            <a:avLst/>
          </a:prstGeom>
          <a:extLst>
            <a:ext uri="{C572A759-6A51-4108-AA02-DFA0A04FC94B}">
              <ma14:wrappingTextBoxFlag xmlns:ma14="http://schemas.microsoft.com/office/mac/drawingml/2011/main" val="1"/>
            </a:ext>
          </a:extLst>
        </p:spPr>
        <p:txBody>
          <a:bodyPr/>
          <a:lstStyle>
            <a:lvl1pPr>
              <a:defRPr sz="12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Rectangle 3"/>
          <p:cNvSpPr txBox="1"/>
          <p:nvPr>
            <p:ph type="body" idx="1"/>
          </p:nvPr>
        </p:nvSpPr>
        <p:spPr>
          <a:xfrm>
            <a:off x="1676400" y="2133600"/>
            <a:ext cx="8763000" cy="4724400"/>
          </a:xfrm>
          <a:prstGeom prst="rect">
            <a:avLst/>
          </a:prstGeom>
        </p:spPr>
        <p:txBody>
          <a:bodyPr/>
          <a:lstStyle/>
          <a:p>
            <a:pPr>
              <a:lnSpc>
                <a:spcPct val="64000"/>
              </a:lnSpc>
              <a:buSzTx/>
              <a:buNone/>
              <a:defRPr b="1" sz="2200" u="sng">
                <a:solidFill>
                  <a:srgbClr val="000000"/>
                </a:solidFill>
                <a:latin typeface="Arial"/>
                <a:ea typeface="Arial"/>
                <a:cs typeface="Arial"/>
                <a:sym typeface="Arial"/>
              </a:defRPr>
            </a:pPr>
          </a:p>
          <a:p>
            <a:pPr>
              <a:lnSpc>
                <a:spcPct val="64000"/>
              </a:lnSpc>
              <a:buSzTx/>
              <a:buNone/>
              <a:defRPr b="1" sz="2200" u="sng">
                <a:solidFill>
                  <a:srgbClr val="000000"/>
                </a:solidFill>
                <a:latin typeface="Arial"/>
                <a:ea typeface="Arial"/>
                <a:cs typeface="Arial"/>
                <a:sym typeface="Arial"/>
              </a:defRPr>
            </a:pPr>
            <a:r>
              <a:t>Simple Reflection</a:t>
            </a:r>
            <a:r>
              <a:rPr u="none"/>
              <a:t>: </a:t>
            </a:r>
            <a:r>
              <a:rPr b="0" u="none"/>
              <a:t>Repeat of what person said, maybe</a:t>
            </a:r>
          </a:p>
          <a:p>
            <a:pPr>
              <a:lnSpc>
                <a:spcPct val="64000"/>
              </a:lnSpc>
              <a:buSzTx/>
              <a:buNone/>
              <a:defRPr sz="2200">
                <a:solidFill>
                  <a:srgbClr val="000000"/>
                </a:solidFill>
                <a:latin typeface="Arial"/>
                <a:ea typeface="Arial"/>
                <a:cs typeface="Arial"/>
                <a:sym typeface="Arial"/>
              </a:defRPr>
            </a:pPr>
            <a:r>
              <a:t>changing one word, but basically inferring little</a:t>
            </a:r>
          </a:p>
          <a:p>
            <a:pPr>
              <a:lnSpc>
                <a:spcPct val="64000"/>
              </a:lnSpc>
              <a:buSzTx/>
              <a:buNone/>
              <a:defRPr sz="2200">
                <a:solidFill>
                  <a:srgbClr val="000000"/>
                </a:solidFill>
                <a:latin typeface="Arial"/>
                <a:ea typeface="Arial"/>
                <a:cs typeface="Arial"/>
                <a:sym typeface="Arial"/>
              </a:defRPr>
            </a:pPr>
          </a:p>
          <a:p>
            <a:pPr>
              <a:lnSpc>
                <a:spcPct val="64000"/>
              </a:lnSpc>
              <a:buSzTx/>
              <a:buNone/>
              <a:defRPr sz="2200">
                <a:solidFill>
                  <a:srgbClr val="000000"/>
                </a:solidFill>
                <a:latin typeface="Arial"/>
                <a:ea typeface="Arial"/>
                <a:cs typeface="Arial"/>
                <a:sym typeface="Arial"/>
              </a:defRPr>
            </a:pPr>
            <a:r>
              <a:t>“Drinking relaxes me.” -</a:t>
            </a:r>
            <a:r>
              <a:rPr>
                <a:latin typeface="Wingdings"/>
                <a:ea typeface="Wingdings"/>
                <a:cs typeface="Wingdings"/>
                <a:sym typeface="Wingdings"/>
              </a:rPr>
              <a:t> </a:t>
            </a:r>
            <a:r>
              <a:rPr>
                <a:solidFill>
                  <a:srgbClr val="262626"/>
                </a:solidFill>
              </a:rPr>
              <a:t>“Drinking alcohol lowers anxiety”</a:t>
            </a:r>
          </a:p>
          <a:p>
            <a:pPr>
              <a:lnSpc>
                <a:spcPct val="64000"/>
              </a:lnSpc>
              <a:buSzTx/>
              <a:buNone/>
              <a:defRPr b="1" sz="2200" u="sng">
                <a:solidFill>
                  <a:srgbClr val="000000"/>
                </a:solidFill>
                <a:latin typeface="Arial"/>
                <a:ea typeface="Arial"/>
                <a:cs typeface="Arial"/>
                <a:sym typeface="Arial"/>
              </a:defRPr>
            </a:pPr>
          </a:p>
          <a:p>
            <a:pPr>
              <a:lnSpc>
                <a:spcPct val="64000"/>
              </a:lnSpc>
              <a:buSzTx/>
              <a:buNone/>
              <a:defRPr b="1" sz="2200" u="sng">
                <a:solidFill>
                  <a:srgbClr val="000000"/>
                </a:solidFill>
                <a:latin typeface="Arial"/>
                <a:ea typeface="Arial"/>
                <a:cs typeface="Arial"/>
                <a:sym typeface="Arial"/>
              </a:defRPr>
            </a:pPr>
            <a:r>
              <a:t>Amplified</a:t>
            </a:r>
            <a:r>
              <a:rPr b="0"/>
              <a:t> </a:t>
            </a:r>
            <a:r>
              <a:t>Reflection</a:t>
            </a:r>
            <a:r>
              <a:rPr b="0" u="none"/>
              <a:t>: The content offered by the person is </a:t>
            </a:r>
          </a:p>
          <a:p>
            <a:pPr>
              <a:lnSpc>
                <a:spcPct val="64000"/>
              </a:lnSpc>
              <a:buSzTx/>
              <a:buNone/>
              <a:defRPr sz="2200">
                <a:solidFill>
                  <a:srgbClr val="000000"/>
                </a:solidFill>
                <a:latin typeface="Arial"/>
                <a:ea typeface="Arial"/>
                <a:cs typeface="Arial"/>
                <a:sym typeface="Arial"/>
              </a:defRPr>
            </a:pPr>
            <a:r>
              <a:t>exaggerated, over stated, increased in intensity or otherwise </a:t>
            </a:r>
          </a:p>
          <a:p>
            <a:pPr>
              <a:lnSpc>
                <a:spcPct val="64000"/>
              </a:lnSpc>
              <a:buSzTx/>
              <a:buNone/>
              <a:defRPr sz="2200">
                <a:solidFill>
                  <a:srgbClr val="000000"/>
                </a:solidFill>
                <a:latin typeface="Arial"/>
                <a:ea typeface="Arial"/>
                <a:cs typeface="Arial"/>
                <a:sym typeface="Arial"/>
              </a:defRPr>
            </a:pPr>
            <a:r>
              <a:t>stated in a manner that amplifies it with the hope the person will </a:t>
            </a:r>
          </a:p>
          <a:p>
            <a:pPr>
              <a:lnSpc>
                <a:spcPct val="64000"/>
              </a:lnSpc>
              <a:buSzTx/>
              <a:buNone/>
              <a:defRPr sz="2200">
                <a:solidFill>
                  <a:srgbClr val="000000"/>
                </a:solidFill>
                <a:latin typeface="Arial"/>
                <a:ea typeface="Arial"/>
                <a:cs typeface="Arial"/>
                <a:sym typeface="Arial"/>
              </a:defRPr>
            </a:pPr>
            <a:r>
              <a:t>see another perspective</a:t>
            </a:r>
          </a:p>
          <a:p>
            <a:pPr>
              <a:lnSpc>
                <a:spcPct val="64000"/>
              </a:lnSpc>
              <a:buSzTx/>
              <a:buNone/>
              <a:defRPr sz="2200">
                <a:solidFill>
                  <a:srgbClr val="000000"/>
                </a:solidFill>
                <a:latin typeface="Arial"/>
                <a:ea typeface="Arial"/>
                <a:cs typeface="Arial"/>
                <a:sym typeface="Arial"/>
              </a:defRPr>
            </a:pPr>
            <a:r>
              <a:t> </a:t>
            </a:r>
          </a:p>
          <a:p>
            <a:pPr>
              <a:lnSpc>
                <a:spcPct val="64000"/>
              </a:lnSpc>
              <a:buSzTx/>
              <a:buNone/>
              <a:defRPr sz="2200">
                <a:solidFill>
                  <a:srgbClr val="000000"/>
                </a:solidFill>
                <a:latin typeface="Arial"/>
                <a:ea typeface="Arial"/>
                <a:cs typeface="Arial"/>
                <a:sym typeface="Arial"/>
              </a:defRPr>
            </a:pPr>
            <a:r>
              <a:t>“I don’t know why everyone is making such a big deal about my </a:t>
            </a:r>
          </a:p>
          <a:p>
            <a:pPr>
              <a:lnSpc>
                <a:spcPct val="64000"/>
              </a:lnSpc>
              <a:buSzTx/>
              <a:buNone/>
              <a:defRPr sz="2200">
                <a:solidFill>
                  <a:srgbClr val="000000"/>
                </a:solidFill>
                <a:latin typeface="Arial"/>
                <a:ea typeface="Arial"/>
                <a:cs typeface="Arial"/>
                <a:sym typeface="Arial"/>
              </a:defRPr>
            </a:pPr>
            <a:r>
              <a:t>having a few drinks now and then.”</a:t>
            </a:r>
          </a:p>
          <a:p>
            <a:pPr>
              <a:lnSpc>
                <a:spcPct val="64000"/>
              </a:lnSpc>
              <a:buSzTx/>
              <a:buNone/>
              <a:defRPr sz="2200">
                <a:solidFill>
                  <a:srgbClr val="FF0000"/>
                </a:solidFill>
                <a:latin typeface="Arial"/>
                <a:ea typeface="Arial"/>
                <a:cs typeface="Arial"/>
                <a:sym typeface="Arial"/>
              </a:defRPr>
            </a:pPr>
            <a:r>
              <a:t>Example- </a:t>
            </a:r>
            <a:r>
              <a:rPr>
                <a:solidFill>
                  <a:srgbClr val="262626"/>
                </a:solidFill>
              </a:rPr>
              <a:t>“Everyone around you gets absolutely loses it over you rarely drinking”</a:t>
            </a:r>
          </a:p>
        </p:txBody>
      </p:sp>
      <p:sp>
        <p:nvSpPr>
          <p:cNvPr id="345" name="Rectangle 2"/>
          <p:cNvSpPr txBox="1"/>
          <p:nvPr>
            <p:ph type="title"/>
          </p:nvPr>
        </p:nvSpPr>
        <p:spPr>
          <a:xfrm>
            <a:off x="1295401" y="982132"/>
            <a:ext cx="9601198" cy="1303868"/>
          </a:xfrm>
          <a:prstGeom prst="rect">
            <a:avLst/>
          </a:prstGeom>
        </p:spPr>
        <p:txBody>
          <a:bodyPr/>
          <a:lstStyle>
            <a:lvl1pPr>
              <a:defRPr b="1" sz="3200">
                <a:solidFill>
                  <a:srgbClr val="000000"/>
                </a:solidFill>
                <a:latin typeface="Arial"/>
                <a:ea typeface="Arial"/>
                <a:cs typeface="Arial"/>
                <a:sym typeface="Arial"/>
              </a:defRPr>
            </a:lvl1pPr>
          </a:lstStyle>
          <a:p>
            <a:pPr/>
            <a:r>
              <a:t>Descriptions of Reflections</a:t>
            </a:r>
          </a:p>
        </p:txBody>
      </p:sp>
      <p:sp>
        <p:nvSpPr>
          <p:cNvPr id="346" name="Slide Number Placeholder 5"/>
          <p:cNvSpPr txBox="1"/>
          <p:nvPr>
            <p:ph type="sldNum" sz="quarter" idx="4294967295"/>
          </p:nvPr>
        </p:nvSpPr>
        <p:spPr>
          <a:xfrm>
            <a:off x="10622943" y="5976572"/>
            <a:ext cx="273656" cy="264256"/>
          </a:xfrm>
          <a:prstGeom prst="rect">
            <a:avLst/>
          </a:prstGeom>
          <a:extLst>
            <a:ext uri="{C572A759-6A51-4108-AA02-DFA0A04FC94B}">
              <ma14:wrappingTextBoxFlag xmlns:ma14="http://schemas.microsoft.com/office/mac/drawingml/2011/main" val="1"/>
            </a:ext>
          </a:extLst>
        </p:spPr>
        <p:txBody>
          <a:bodyPr/>
          <a:lstStyle>
            <a:lvl1pPr>
              <a:defRPr sz="12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Content Placeholder 2"/>
          <p:cNvSpPr txBox="1"/>
          <p:nvPr>
            <p:ph type="body" idx="1"/>
          </p:nvPr>
        </p:nvSpPr>
        <p:spPr>
          <a:xfrm>
            <a:off x="1828800" y="838200"/>
            <a:ext cx="8610600" cy="5130800"/>
          </a:xfrm>
          <a:prstGeom prst="rect">
            <a:avLst/>
          </a:prstGeom>
        </p:spPr>
        <p:txBody>
          <a:bodyPr/>
          <a:lstStyle/>
          <a:p>
            <a:pPr>
              <a:lnSpc>
                <a:spcPct val="80000"/>
              </a:lnSpc>
              <a:buSzTx/>
              <a:buNone/>
              <a:defRPr sz="1900">
                <a:solidFill>
                  <a:srgbClr val="FFFFFF"/>
                </a:solidFill>
                <a:latin typeface="Arial"/>
                <a:ea typeface="Arial"/>
                <a:cs typeface="Arial"/>
                <a:sym typeface="Arial"/>
              </a:defRPr>
            </a:pPr>
          </a:p>
          <a:p>
            <a:pPr>
              <a:lnSpc>
                <a:spcPct val="80000"/>
              </a:lnSpc>
              <a:buSzTx/>
              <a:buNone/>
              <a:defRPr b="1" sz="1700" u="sng">
                <a:solidFill>
                  <a:srgbClr val="000000"/>
                </a:solidFill>
                <a:latin typeface="Arial"/>
                <a:ea typeface="Arial"/>
                <a:cs typeface="Arial"/>
                <a:sym typeface="Arial"/>
              </a:defRPr>
            </a:pPr>
            <a:r>
              <a:t>Double sided</a:t>
            </a:r>
            <a:r>
              <a:rPr u="none"/>
              <a:t>: </a:t>
            </a:r>
            <a:r>
              <a:rPr b="0" u="none"/>
              <a:t>Both sides of the ambivalence are reflected in a single response.  Structured as: </a:t>
            </a:r>
            <a:r>
              <a:rPr b="0" u="none"/>
              <a:t>“</a:t>
            </a:r>
            <a:r>
              <a:rPr b="0" u="none"/>
              <a:t>On the one hand this…and on the other hand that..</a:t>
            </a:r>
            <a:r>
              <a:rPr b="0" u="none"/>
              <a:t>”</a:t>
            </a:r>
            <a:endParaRPr sz="1900"/>
          </a:p>
          <a:p>
            <a:pPr>
              <a:lnSpc>
                <a:spcPct val="80000"/>
              </a:lnSpc>
              <a:buSzTx/>
              <a:buNone/>
              <a:defRPr sz="1900">
                <a:solidFill>
                  <a:srgbClr val="000000"/>
                </a:solidFill>
                <a:latin typeface="Arial"/>
                <a:ea typeface="Arial"/>
                <a:cs typeface="Arial"/>
                <a:sym typeface="Arial"/>
              </a:defRPr>
            </a:pPr>
          </a:p>
          <a:p>
            <a:pPr>
              <a:lnSpc>
                <a:spcPct val="80000"/>
              </a:lnSpc>
              <a:buSzTx/>
              <a:buNone/>
              <a:defRPr sz="1700">
                <a:solidFill>
                  <a:srgbClr val="000000"/>
                </a:solidFill>
                <a:latin typeface="Arial"/>
                <a:ea typeface="Arial"/>
                <a:cs typeface="Arial"/>
                <a:sym typeface="Arial"/>
              </a:defRPr>
            </a:pPr>
            <a:r>
              <a:t>“</a:t>
            </a:r>
            <a:r>
              <a:t>I like to go out with my friends to get away from my abusive parents.”</a:t>
            </a:r>
            <a:endParaRPr sz="2200"/>
          </a:p>
          <a:p>
            <a:pPr>
              <a:lnSpc>
                <a:spcPct val="80000"/>
              </a:lnSpc>
              <a:buSzTx/>
              <a:buNone/>
              <a:defRPr sz="1700">
                <a:solidFill>
                  <a:srgbClr val="000000"/>
                </a:solidFill>
                <a:latin typeface="Arial"/>
                <a:ea typeface="Arial"/>
                <a:cs typeface="Arial"/>
                <a:sym typeface="Arial"/>
              </a:defRPr>
            </a:pPr>
            <a:r>
              <a:t>In a previous discussion, person states, </a:t>
            </a:r>
            <a:r>
              <a:t>“</a:t>
            </a:r>
            <a:r>
              <a:t>I’m really scared that my friends will get me arrested.</a:t>
            </a:r>
            <a:r>
              <a:t>”</a:t>
            </a:r>
            <a:endParaRPr sz="1900"/>
          </a:p>
          <a:p>
            <a:pPr>
              <a:lnSpc>
                <a:spcPct val="80000"/>
              </a:lnSpc>
              <a:buSzTx/>
              <a:buNone/>
              <a:defRPr sz="1700">
                <a:solidFill>
                  <a:srgbClr val="000000"/>
                </a:solidFill>
                <a:latin typeface="Arial"/>
                <a:ea typeface="Arial"/>
                <a:cs typeface="Arial"/>
                <a:sym typeface="Arial"/>
              </a:defRPr>
            </a:pPr>
            <a:r>
              <a:rPr>
                <a:latin typeface="Wingdings"/>
                <a:ea typeface="Wingdings"/>
                <a:cs typeface="Wingdings"/>
                <a:sym typeface="Wingdings"/>
              </a:rPr>
              <a:t> </a:t>
            </a:r>
            <a:r>
              <a:t>So on the one hand you want to get away from your home environment, but you’re also worried that your friends may put you in a tough spot. </a:t>
            </a:r>
            <a:endParaRPr sz="1900"/>
          </a:p>
          <a:p>
            <a:pPr>
              <a:lnSpc>
                <a:spcPct val="80000"/>
              </a:lnSpc>
              <a:buSzTx/>
              <a:buNone/>
              <a:defRPr b="1" sz="900" u="sng">
                <a:solidFill>
                  <a:srgbClr val="000000"/>
                </a:solidFill>
                <a:latin typeface="Arial"/>
                <a:ea typeface="Arial"/>
                <a:cs typeface="Arial"/>
                <a:sym typeface="Arial"/>
              </a:defRPr>
            </a:pPr>
          </a:p>
          <a:p>
            <a:pPr>
              <a:lnSpc>
                <a:spcPct val="80000"/>
              </a:lnSpc>
              <a:buSzTx/>
              <a:buNone/>
              <a:defRPr b="1" sz="1700" u="sng">
                <a:solidFill>
                  <a:srgbClr val="000000"/>
                </a:solidFill>
                <a:latin typeface="Arial"/>
                <a:ea typeface="Arial"/>
                <a:cs typeface="Arial"/>
                <a:sym typeface="Arial"/>
              </a:defRPr>
            </a:pPr>
            <a:r>
              <a:t>Reframing: </a:t>
            </a:r>
            <a:r>
              <a:rPr b="0" u="none"/>
              <a:t>suggest a more positive meaning for a </a:t>
            </a:r>
            <a:endParaRPr sz="2200"/>
          </a:p>
          <a:p>
            <a:pPr>
              <a:lnSpc>
                <a:spcPct val="80000"/>
              </a:lnSpc>
              <a:buSzTx/>
              <a:buNone/>
              <a:defRPr sz="1700">
                <a:solidFill>
                  <a:srgbClr val="000000"/>
                </a:solidFill>
                <a:latin typeface="Arial"/>
                <a:ea typeface="Arial"/>
                <a:cs typeface="Arial"/>
                <a:sym typeface="Arial"/>
              </a:defRPr>
            </a:pPr>
            <a:r>
              <a:t>negative interpretation expressed by the person. This actually </a:t>
            </a:r>
            <a:endParaRPr sz="2200"/>
          </a:p>
          <a:p>
            <a:pPr>
              <a:lnSpc>
                <a:spcPct val="80000"/>
              </a:lnSpc>
              <a:buSzTx/>
              <a:buNone/>
              <a:defRPr sz="1700">
                <a:solidFill>
                  <a:srgbClr val="000000"/>
                </a:solidFill>
                <a:latin typeface="Arial"/>
                <a:ea typeface="Arial"/>
                <a:cs typeface="Arial"/>
                <a:sym typeface="Arial"/>
              </a:defRPr>
            </a:pPr>
            <a:r>
              <a:t>changes the meaning, does not just deepen it</a:t>
            </a:r>
            <a:endParaRPr sz="2200"/>
          </a:p>
          <a:p>
            <a:pPr>
              <a:lnSpc>
                <a:spcPct val="80000"/>
              </a:lnSpc>
              <a:buSzTx/>
              <a:buNone/>
              <a:defRPr sz="1900">
                <a:solidFill>
                  <a:srgbClr val="000000"/>
                </a:solidFill>
                <a:latin typeface="Arial"/>
                <a:ea typeface="Arial"/>
                <a:cs typeface="Arial"/>
                <a:sym typeface="Arial"/>
              </a:defRPr>
            </a:pPr>
          </a:p>
          <a:p>
            <a:pPr>
              <a:lnSpc>
                <a:spcPct val="80000"/>
              </a:lnSpc>
              <a:buSzTx/>
              <a:buNone/>
              <a:defRPr sz="1700">
                <a:solidFill>
                  <a:srgbClr val="000000"/>
                </a:solidFill>
                <a:latin typeface="Arial"/>
                <a:ea typeface="Arial"/>
                <a:cs typeface="Arial"/>
                <a:sym typeface="Arial"/>
              </a:defRPr>
            </a:pPr>
            <a:r>
              <a:t>“</a:t>
            </a:r>
            <a:r>
              <a:t>Everyone just wants me to go to rehab!</a:t>
            </a:r>
            <a:r>
              <a:t>”</a:t>
            </a:r>
            <a:endParaRPr sz="1900"/>
          </a:p>
          <a:p>
            <a:pPr>
              <a:lnSpc>
                <a:spcPct val="80000"/>
              </a:lnSpc>
              <a:buSzTx/>
              <a:buNone/>
              <a:defRPr sz="1700">
                <a:solidFill>
                  <a:srgbClr val="000000"/>
                </a:solidFill>
                <a:latin typeface="Arial"/>
                <a:ea typeface="Arial"/>
                <a:cs typeface="Arial"/>
                <a:sym typeface="Arial"/>
              </a:defRPr>
            </a:pPr>
            <a:r>
              <a:t>Example: it sounds like people around you feel that rehab would be really helpful. </a:t>
            </a:r>
          </a:p>
        </p:txBody>
      </p:sp>
      <p:sp>
        <p:nvSpPr>
          <p:cNvPr id="351" name="Slide Number Placeholder 3"/>
          <p:cNvSpPr txBox="1"/>
          <p:nvPr>
            <p:ph type="sldNum" sz="quarter" idx="4294967295"/>
          </p:nvPr>
        </p:nvSpPr>
        <p:spPr>
          <a:xfrm>
            <a:off x="10622943" y="5976572"/>
            <a:ext cx="273656" cy="264256"/>
          </a:xfrm>
          <a:prstGeom prst="rect">
            <a:avLst/>
          </a:prstGeom>
          <a:extLst>
            <a:ext uri="{C572A759-6A51-4108-AA02-DFA0A04FC94B}">
              <ma14:wrappingTextBoxFlag xmlns:ma14="http://schemas.microsoft.com/office/mac/drawingml/2011/main" val="1"/>
            </a:ext>
          </a:extLst>
        </p:spPr>
        <p:txBody>
          <a:bodyPr/>
          <a:lstStyle>
            <a:lvl1pPr>
              <a:defRPr sz="1200">
                <a:latin typeface="Arial"/>
                <a:ea typeface="Arial"/>
                <a:cs typeface="Arial"/>
                <a:sym typeface="Arial"/>
              </a:defRPr>
            </a:lvl1pPr>
          </a:lstStyle>
          <a:p>
            <a:pPr/>
            <a:fld id="{86CB4B4D-7CA3-9044-876B-883B54F8677D}" type="slidenum"/>
          </a:p>
        </p:txBody>
      </p:sp>
      <p:sp>
        <p:nvSpPr>
          <p:cNvPr id="352" name="TextBox 1"/>
          <p:cNvSpPr txBox="1"/>
          <p:nvPr/>
        </p:nvSpPr>
        <p:spPr>
          <a:xfrm>
            <a:off x="4808221" y="301625"/>
            <a:ext cx="178135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a:r>
              <a:t>Reflections Cont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Title 1"/>
          <p:cNvSpPr txBox="1"/>
          <p:nvPr>
            <p:ph type="title"/>
          </p:nvPr>
        </p:nvSpPr>
        <p:spPr>
          <a:xfrm>
            <a:off x="2438400" y="304800"/>
            <a:ext cx="7315200" cy="1362456"/>
          </a:xfrm>
          <a:prstGeom prst="rect">
            <a:avLst/>
          </a:prstGeom>
        </p:spPr>
        <p:txBody>
          <a:bodyPr/>
          <a:lstStyle>
            <a:lvl1pPr>
              <a:defRPr>
                <a:solidFill>
                  <a:srgbClr val="212121"/>
                </a:solidFill>
              </a:defRPr>
            </a:lvl1pPr>
          </a:lstStyle>
          <a:p>
            <a:pPr/>
            <a:r>
              <a:t>Avoid Confrontation</a:t>
            </a:r>
          </a:p>
        </p:txBody>
      </p:sp>
      <p:sp>
        <p:nvSpPr>
          <p:cNvPr id="357" name="Rectangle 3"/>
          <p:cNvSpPr txBox="1"/>
          <p:nvPr/>
        </p:nvSpPr>
        <p:spPr>
          <a:xfrm>
            <a:off x="2407920" y="1905000"/>
            <a:ext cx="7376160" cy="3837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spcBef>
                <a:spcPts val="1000"/>
              </a:spcBef>
              <a:buClr>
                <a:srgbClr val="E9E9E9"/>
              </a:buClr>
              <a:buSzPct val="100000"/>
              <a:buFont typeface="Arial"/>
              <a:buChar char="•"/>
              <a:defRPr sz="2800">
                <a:solidFill>
                  <a:srgbClr val="FFC000"/>
                </a:solidFill>
              </a:defRPr>
            </a:pPr>
            <a:r>
              <a:t>Challenging</a:t>
            </a:r>
          </a:p>
          <a:p>
            <a:pPr lvl="1" marL="228600" indent="228600">
              <a:spcBef>
                <a:spcPts val="1000"/>
              </a:spcBef>
              <a:defRPr i="1" sz="2400"/>
            </a:pPr>
            <a:r>
              <a:t>“What do you think you are doing?” </a:t>
            </a:r>
          </a:p>
          <a:p>
            <a:pPr lvl="1" marL="228600" indent="228600">
              <a:spcBef>
                <a:spcPts val="1000"/>
              </a:spcBef>
              <a:defRPr sz="1000"/>
            </a:pPr>
          </a:p>
          <a:p>
            <a:pPr marL="228600" indent="-228600">
              <a:spcBef>
                <a:spcPts val="1000"/>
              </a:spcBef>
              <a:buClr>
                <a:srgbClr val="E9E9E9"/>
              </a:buClr>
              <a:buSzPct val="100000"/>
              <a:buFont typeface="Arial"/>
              <a:buChar char="•"/>
              <a:defRPr sz="2800">
                <a:solidFill>
                  <a:srgbClr val="FFC000"/>
                </a:solidFill>
              </a:defRPr>
            </a:pPr>
            <a:r>
              <a:t>Warning</a:t>
            </a:r>
          </a:p>
          <a:p>
            <a:pPr lvl="1" marL="228600" indent="228600">
              <a:spcBef>
                <a:spcPts val="1000"/>
              </a:spcBef>
              <a:defRPr i="1" sz="2400"/>
            </a:pPr>
            <a:r>
              <a:t>“You will damage your liver if you don’t stop drinking.”</a:t>
            </a:r>
          </a:p>
          <a:p>
            <a:pPr lvl="1" marL="228600" indent="228600">
              <a:spcBef>
                <a:spcPts val="1000"/>
              </a:spcBef>
              <a:defRPr sz="1000"/>
            </a:pPr>
          </a:p>
          <a:p>
            <a:pPr marL="228600" indent="-228600">
              <a:spcBef>
                <a:spcPts val="1000"/>
              </a:spcBef>
              <a:buClr>
                <a:srgbClr val="E9E9E9"/>
              </a:buClr>
              <a:buSzPct val="100000"/>
              <a:buFont typeface="Arial"/>
              <a:buChar char="•"/>
              <a:defRPr sz="2800">
                <a:solidFill>
                  <a:srgbClr val="FFC000"/>
                </a:solidFill>
              </a:defRPr>
            </a:pPr>
            <a:r>
              <a:t>Finger-wagging</a:t>
            </a:r>
          </a:p>
          <a:p>
            <a:pPr lvl="1" marL="6350" indent="450850">
              <a:spcBef>
                <a:spcPts val="1000"/>
              </a:spcBef>
              <a:defRPr i="1" sz="2400"/>
            </a:pPr>
            <a:r>
              <a:t>“If you want to be a good student, you must stop drinking on school nights.”</a:t>
            </a:r>
          </a:p>
        </p:txBody>
      </p:sp>
      <p:sp>
        <p:nvSpPr>
          <p:cNvPr id="358"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Rectangle 2"/>
          <p:cNvSpPr txBox="1"/>
          <p:nvPr>
            <p:ph type="title"/>
          </p:nvPr>
        </p:nvSpPr>
        <p:spPr>
          <a:xfrm>
            <a:off x="2401823" y="304800"/>
            <a:ext cx="7388354" cy="1362456"/>
          </a:xfrm>
          <a:prstGeom prst="rect">
            <a:avLst/>
          </a:prstGeom>
        </p:spPr>
        <p:txBody>
          <a:bodyPr/>
          <a:lstStyle>
            <a:lvl1pPr>
              <a:defRPr>
                <a:solidFill>
                  <a:srgbClr val="212121"/>
                </a:solidFill>
              </a:defRPr>
            </a:lvl1pPr>
          </a:lstStyle>
          <a:p>
            <a:pPr/>
            <a:r>
              <a:t>Elicit “Change Talk”</a:t>
            </a:r>
          </a:p>
        </p:txBody>
      </p:sp>
      <p:sp>
        <p:nvSpPr>
          <p:cNvPr id="363" name="Text Box 3"/>
          <p:cNvSpPr txBox="1"/>
          <p:nvPr/>
        </p:nvSpPr>
        <p:spPr>
          <a:xfrm>
            <a:off x="2446020" y="1981200"/>
            <a:ext cx="7299960" cy="319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sz="3000"/>
            </a:pPr>
            <a:r>
              <a:t>Change talk consists of self-motivational statements that suggest: </a:t>
            </a:r>
          </a:p>
          <a:p>
            <a:pPr marL="342900" indent="-342900">
              <a:spcBef>
                <a:spcPts val="1000"/>
              </a:spcBef>
              <a:buClr>
                <a:srgbClr val="E9E9E9"/>
              </a:buClr>
              <a:buSzPct val="100000"/>
              <a:buFont typeface="Arial"/>
              <a:buChar char="•"/>
              <a:defRPr sz="3000">
                <a:solidFill>
                  <a:srgbClr val="FFC000"/>
                </a:solidFill>
              </a:defRPr>
            </a:pPr>
            <a:r>
              <a:t>Recognition of a problem</a:t>
            </a:r>
          </a:p>
          <a:p>
            <a:pPr marL="342900" indent="-342900">
              <a:spcBef>
                <a:spcPts val="1000"/>
              </a:spcBef>
              <a:buClr>
                <a:srgbClr val="E9E9E9"/>
              </a:buClr>
              <a:buSzPct val="100000"/>
              <a:buFont typeface="Arial"/>
              <a:buChar char="•"/>
              <a:defRPr sz="3000">
                <a:solidFill>
                  <a:srgbClr val="FFC000"/>
                </a:solidFill>
              </a:defRPr>
            </a:pPr>
            <a:r>
              <a:t>Concern about staying the same</a:t>
            </a:r>
          </a:p>
          <a:p>
            <a:pPr marL="342900" indent="-342900">
              <a:spcBef>
                <a:spcPts val="1000"/>
              </a:spcBef>
              <a:buClr>
                <a:srgbClr val="E9E9E9"/>
              </a:buClr>
              <a:buSzPct val="100000"/>
              <a:buFont typeface="Arial"/>
              <a:buChar char="•"/>
              <a:defRPr sz="3000">
                <a:solidFill>
                  <a:srgbClr val="FFC000"/>
                </a:solidFill>
              </a:defRPr>
            </a:pPr>
            <a:r>
              <a:t>Intention to change </a:t>
            </a:r>
          </a:p>
          <a:p>
            <a:pPr marL="342900" indent="-342900">
              <a:spcBef>
                <a:spcPts val="1000"/>
              </a:spcBef>
              <a:buClr>
                <a:srgbClr val="E9E9E9"/>
              </a:buClr>
              <a:buSzPct val="100000"/>
              <a:buFont typeface="Arial"/>
              <a:buChar char="•"/>
              <a:defRPr sz="3000">
                <a:solidFill>
                  <a:srgbClr val="FFC000"/>
                </a:solidFill>
              </a:defRPr>
            </a:pPr>
            <a:r>
              <a:t>Optimism about change</a:t>
            </a:r>
          </a:p>
        </p:txBody>
      </p:sp>
      <p:sp>
        <p:nvSpPr>
          <p:cNvPr id="364"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Picture 6" descr="Picture 6"/>
          <p:cNvPicPr>
            <a:picLocks noChangeAspect="1"/>
          </p:cNvPicPr>
          <p:nvPr/>
        </p:nvPicPr>
        <p:blipFill>
          <a:blip r:embed="rId3">
            <a:extLst/>
          </a:blip>
          <a:srcRect l="49358" t="26743" r="3313" b="17385"/>
          <a:stretch>
            <a:fillRect/>
          </a:stretch>
        </p:blipFill>
        <p:spPr>
          <a:xfrm>
            <a:off x="8077200" y="4979989"/>
            <a:ext cx="2144715" cy="1819276"/>
          </a:xfrm>
          <a:prstGeom prst="rect">
            <a:avLst/>
          </a:prstGeom>
          <a:ln w="12700">
            <a:miter lim="400000"/>
          </a:ln>
        </p:spPr>
      </p:pic>
      <p:pic>
        <p:nvPicPr>
          <p:cNvPr id="186" name="Picture 4" descr="Picture 4"/>
          <p:cNvPicPr>
            <a:picLocks noChangeAspect="1"/>
          </p:cNvPicPr>
          <p:nvPr/>
        </p:nvPicPr>
        <p:blipFill>
          <a:blip r:embed="rId4">
            <a:extLst/>
          </a:blip>
          <a:srcRect l="0" t="9528" r="53605" b="13287"/>
          <a:stretch>
            <a:fillRect/>
          </a:stretch>
        </p:blipFill>
        <p:spPr>
          <a:xfrm>
            <a:off x="1931988" y="3983038"/>
            <a:ext cx="1801812" cy="2624138"/>
          </a:xfrm>
          <a:prstGeom prst="rect">
            <a:avLst/>
          </a:prstGeom>
          <a:ln w="12700">
            <a:miter lim="400000"/>
          </a:ln>
        </p:spPr>
      </p:pic>
      <p:pic>
        <p:nvPicPr>
          <p:cNvPr id="187" name="Picture 8" descr="Picture 8"/>
          <p:cNvPicPr>
            <a:picLocks noChangeAspect="1"/>
          </p:cNvPicPr>
          <p:nvPr/>
        </p:nvPicPr>
        <p:blipFill>
          <a:blip r:embed="rId5">
            <a:extLst/>
          </a:blip>
          <a:stretch>
            <a:fillRect/>
          </a:stretch>
        </p:blipFill>
        <p:spPr>
          <a:xfrm>
            <a:off x="6019801" y="2111375"/>
            <a:ext cx="2346326" cy="1660526"/>
          </a:xfrm>
          <a:prstGeom prst="rect">
            <a:avLst/>
          </a:prstGeom>
          <a:ln w="12700">
            <a:miter lim="400000"/>
          </a:ln>
        </p:spPr>
      </p:pic>
      <p:sp>
        <p:nvSpPr>
          <p:cNvPr id="188" name="Oval Callout 8"/>
          <p:cNvSpPr/>
          <p:nvPr/>
        </p:nvSpPr>
        <p:spPr>
          <a:xfrm>
            <a:off x="3543300" y="3130550"/>
            <a:ext cx="2286000" cy="1295400"/>
          </a:xfrm>
          <a:prstGeom prst="wedgeEllipseCallout">
            <a:avLst>
              <a:gd name="adj1" fmla="val -59395"/>
              <a:gd name="adj2" fmla="val 62363"/>
            </a:avLst>
          </a:prstGeom>
          <a:ln w="15875">
            <a:solidFill>
              <a:srgbClr val="000000"/>
            </a:solidFill>
          </a:ln>
        </p:spPr>
        <p:txBody>
          <a:bodyPr lIns="45719" rIns="45719" anchor="ctr"/>
          <a:lstStyle/>
          <a:p>
            <a:pPr algn="ctr">
              <a:defRPr>
                <a:solidFill>
                  <a:srgbClr val="FFFFFF"/>
                </a:solidFill>
              </a:defRPr>
            </a:pPr>
          </a:p>
        </p:txBody>
      </p:sp>
      <p:sp>
        <p:nvSpPr>
          <p:cNvPr id="189" name="Oval Callout 9"/>
          <p:cNvSpPr/>
          <p:nvPr/>
        </p:nvSpPr>
        <p:spPr>
          <a:xfrm flipH="1" rot="10800000">
            <a:off x="5829300" y="3771901"/>
            <a:ext cx="2781300" cy="1624014"/>
          </a:xfrm>
          <a:prstGeom prst="wedgeEllipseCallout">
            <a:avLst>
              <a:gd name="adj1" fmla="val 57124"/>
              <a:gd name="adj2" fmla="val -50658"/>
            </a:avLst>
          </a:prstGeom>
          <a:solidFill>
            <a:srgbClr val="FFFFFF"/>
          </a:solidFill>
          <a:ln w="15875">
            <a:solidFill>
              <a:srgbClr val="000000"/>
            </a:solidFill>
          </a:ln>
        </p:spPr>
        <p:txBody>
          <a:bodyPr lIns="45719" rIns="45719" anchor="ctr"/>
          <a:lstStyle/>
          <a:p>
            <a:pPr algn="ctr">
              <a:defRPr>
                <a:solidFill>
                  <a:srgbClr val="FFFFFF"/>
                </a:solidFill>
              </a:defRPr>
            </a:pPr>
          </a:p>
        </p:txBody>
      </p:sp>
      <p:sp>
        <p:nvSpPr>
          <p:cNvPr id="190" name="Oval Callout 10"/>
          <p:cNvSpPr/>
          <p:nvPr/>
        </p:nvSpPr>
        <p:spPr>
          <a:xfrm>
            <a:off x="3962400" y="1066800"/>
            <a:ext cx="2286000" cy="1295400"/>
          </a:xfrm>
          <a:prstGeom prst="wedgeEllipseCallout">
            <a:avLst>
              <a:gd name="adj1" fmla="val -69838"/>
              <a:gd name="adj2" fmla="val -49257"/>
            </a:avLst>
          </a:prstGeom>
          <a:ln w="15875">
            <a:solidFill>
              <a:srgbClr val="000000"/>
            </a:solidFill>
          </a:ln>
        </p:spPr>
        <p:txBody>
          <a:bodyPr lIns="45719" rIns="45719" anchor="ctr"/>
          <a:lstStyle/>
          <a:p>
            <a:pPr algn="ctr">
              <a:defRPr>
                <a:solidFill>
                  <a:srgbClr val="FFFFFF"/>
                </a:solidFill>
              </a:defRPr>
            </a:pPr>
          </a:p>
        </p:txBody>
      </p:sp>
      <p:sp>
        <p:nvSpPr>
          <p:cNvPr id="191" name="Oval Callout 11"/>
          <p:cNvSpPr/>
          <p:nvPr/>
        </p:nvSpPr>
        <p:spPr>
          <a:xfrm>
            <a:off x="7554913" y="114300"/>
            <a:ext cx="2667001" cy="2209800"/>
          </a:xfrm>
          <a:prstGeom prst="wedgeEllipseCallout">
            <a:avLst>
              <a:gd name="adj1" fmla="val -58349"/>
              <a:gd name="adj2" fmla="val 55432"/>
            </a:avLst>
          </a:prstGeom>
          <a:ln w="15875">
            <a:solidFill>
              <a:srgbClr val="000000"/>
            </a:solidFill>
          </a:ln>
        </p:spPr>
        <p:txBody>
          <a:bodyPr lIns="45719" rIns="45719" anchor="ctr"/>
          <a:lstStyle/>
          <a:p>
            <a:pPr algn="ctr"/>
          </a:p>
        </p:txBody>
      </p:sp>
      <p:sp>
        <p:nvSpPr>
          <p:cNvPr id="192" name="TextBox 12"/>
          <p:cNvSpPr txBox="1"/>
          <p:nvPr/>
        </p:nvSpPr>
        <p:spPr>
          <a:xfrm>
            <a:off x="7665719" y="117476"/>
            <a:ext cx="2423161" cy="21140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600">
                <a:latin typeface="+mj-lt"/>
                <a:ea typeface="+mj-ea"/>
                <a:cs typeface="+mj-cs"/>
                <a:sym typeface="Calibri"/>
              </a:defRPr>
            </a:pPr>
            <a:r>
              <a:t>HELP!</a:t>
            </a:r>
          </a:p>
          <a:p>
            <a:pPr algn="ctr">
              <a:defRPr sz="2600">
                <a:latin typeface="+mj-lt"/>
                <a:ea typeface="+mj-ea"/>
                <a:cs typeface="+mj-cs"/>
                <a:sym typeface="Calibri"/>
              </a:defRPr>
            </a:pPr>
            <a:r>
              <a:t> I prayed, took meds, and love my mom!</a:t>
            </a:r>
          </a:p>
          <a:p>
            <a:pPr algn="ctr">
              <a:defRPr sz="2600">
                <a:latin typeface="+mj-lt"/>
                <a:ea typeface="+mj-ea"/>
                <a:cs typeface="+mj-cs"/>
                <a:sym typeface="Calibri"/>
              </a:defRPr>
            </a:pPr>
            <a:r>
              <a:t>I’m DYING</a:t>
            </a:r>
          </a:p>
        </p:txBody>
      </p:sp>
      <p:sp>
        <p:nvSpPr>
          <p:cNvPr id="193" name="TextBox 13"/>
          <p:cNvSpPr txBox="1"/>
          <p:nvPr/>
        </p:nvSpPr>
        <p:spPr>
          <a:xfrm>
            <a:off x="5760720" y="4114801"/>
            <a:ext cx="2956561" cy="10965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200">
                <a:latin typeface="+mj-lt"/>
                <a:ea typeface="+mj-ea"/>
                <a:cs typeface="+mj-cs"/>
                <a:sym typeface="Calibri"/>
              </a:defRPr>
            </a:pPr>
            <a:r>
              <a:t>Psychological Defect-</a:t>
            </a:r>
          </a:p>
          <a:p>
            <a:pPr algn="ctr">
              <a:defRPr sz="2200">
                <a:latin typeface="+mj-lt"/>
                <a:ea typeface="+mj-ea"/>
                <a:cs typeface="+mj-cs"/>
                <a:sym typeface="Calibri"/>
              </a:defRPr>
            </a:pPr>
            <a:r>
              <a:t>Tell me about your mother!</a:t>
            </a:r>
          </a:p>
        </p:txBody>
      </p:sp>
      <p:sp>
        <p:nvSpPr>
          <p:cNvPr id="194" name="TextBox 14"/>
          <p:cNvSpPr txBox="1"/>
          <p:nvPr/>
        </p:nvSpPr>
        <p:spPr>
          <a:xfrm>
            <a:off x="4312921" y="1088588"/>
            <a:ext cx="1661161" cy="12758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600">
                <a:latin typeface="+mj-lt"/>
                <a:ea typeface="+mj-ea"/>
                <a:cs typeface="+mj-cs"/>
                <a:sym typeface="Calibri"/>
              </a:defRPr>
            </a:lvl1pPr>
          </a:lstStyle>
          <a:p>
            <a:pPr/>
            <a:r>
              <a:t>Sin- Have more Faith &amp; Pray!</a:t>
            </a:r>
          </a:p>
        </p:txBody>
      </p:sp>
      <p:sp>
        <p:nvSpPr>
          <p:cNvPr id="195" name="TextBox 15"/>
          <p:cNvSpPr txBox="1"/>
          <p:nvPr/>
        </p:nvSpPr>
        <p:spPr>
          <a:xfrm>
            <a:off x="3703320" y="3276601"/>
            <a:ext cx="1965961" cy="8567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600">
                <a:latin typeface="+mj-lt"/>
                <a:ea typeface="+mj-ea"/>
                <a:cs typeface="+mj-cs"/>
                <a:sym typeface="Calibri"/>
              </a:defRPr>
            </a:lvl1pPr>
          </a:lstStyle>
          <a:p>
            <a:pPr/>
            <a:r>
              <a:t>Disease- Take your MEDS!</a:t>
            </a:r>
          </a:p>
        </p:txBody>
      </p:sp>
      <p:sp>
        <p:nvSpPr>
          <p:cNvPr id="196" name="Slide Number Placeholder 1"/>
          <p:cNvSpPr txBox="1"/>
          <p:nvPr>
            <p:ph type="sldNum" sz="quarter" idx="4294967295"/>
          </p:nvPr>
        </p:nvSpPr>
        <p:spPr>
          <a:xfrm>
            <a:off x="10728090" y="5994444"/>
            <a:ext cx="168509" cy="228512"/>
          </a:xfrm>
          <a:prstGeom prst="rect">
            <a:avLst/>
          </a:prstGeom>
          <a:extLst>
            <a:ext uri="{C572A759-6A51-4108-AA02-DFA0A04FC94B}">
              <ma14:wrappingTextBoxFlag xmlns:ma14="http://schemas.microsoft.com/office/mac/drawingml/2011/main" val="1"/>
            </a:ext>
          </a:extLst>
        </p:spPr>
        <p:txBody>
          <a:bodyPr/>
          <a:lstStyle>
            <a:lvl1pPr>
              <a:defRPr>
                <a:solidFill>
                  <a:srgbClr val="898989"/>
                </a:solidFill>
                <a:latin typeface="+mj-lt"/>
                <a:ea typeface="+mj-ea"/>
                <a:cs typeface="+mj-cs"/>
                <a:sym typeface="Calibri"/>
              </a:defRPr>
            </a:lvl1pPr>
          </a:lstStyle>
          <a:p>
            <a:pPr/>
            <a:fld id="{86CB4B4D-7CA3-9044-876B-883B54F8677D}" type="slidenum"/>
          </a:p>
        </p:txBody>
      </p:sp>
      <p:pic>
        <p:nvPicPr>
          <p:cNvPr id="197" name="Picture 2" descr="Picture 2"/>
          <p:cNvPicPr>
            <a:picLocks noChangeAspect="1"/>
          </p:cNvPicPr>
          <p:nvPr/>
        </p:nvPicPr>
        <p:blipFill>
          <a:blip r:embed="rId6">
            <a:extLst/>
          </a:blip>
          <a:stretch>
            <a:fillRect/>
          </a:stretch>
        </p:blipFill>
        <p:spPr>
          <a:xfrm>
            <a:off x="1931988" y="514350"/>
            <a:ext cx="1905001" cy="20002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7"/>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194"/>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186"/>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95"/>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1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8" fill="hold">
                                  <p:stCondLst>
                                    <p:cond delay="0"/>
                                  </p:stCondLst>
                                  <p:iterate type="el" backwards="0">
                                    <p:tmAbs val="0"/>
                                  </p:iterate>
                                  <p:childTnLst>
                                    <p:set>
                                      <p:cBhvr>
                                        <p:cTn id="30" fill="hold"/>
                                        <p:tgtEl>
                                          <p:spTgt spid="185"/>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9" fill="hold">
                                  <p:stCondLst>
                                    <p:cond delay="0"/>
                                  </p:stCondLst>
                                  <p:iterate type="el" backwards="0">
                                    <p:tmAbs val="0"/>
                                  </p:iterate>
                                  <p:childTnLst>
                                    <p:set>
                                      <p:cBhvr>
                                        <p:cTn id="33" fill="hold"/>
                                        <p:tgtEl>
                                          <p:spTgt spid="189"/>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0" fill="hold">
                                  <p:stCondLst>
                                    <p:cond delay="0"/>
                                  </p:stCondLst>
                                  <p:iterate type="el" backwards="0">
                                    <p:tmAbs val="0"/>
                                  </p:iterate>
                                  <p:childTnLst>
                                    <p:set>
                                      <p:cBhvr>
                                        <p:cTn id="36" fill="hold"/>
                                        <p:tgtEl>
                                          <p:spTgt spid="1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1" fill="hold">
                                  <p:stCondLst>
                                    <p:cond delay="0"/>
                                  </p:stCondLst>
                                  <p:iterate type="el" backwards="0">
                                    <p:tmAbs val="0"/>
                                  </p:iterate>
                                  <p:childTnLst>
                                    <p:set>
                                      <p:cBhvr>
                                        <p:cTn id="40" fill="hold"/>
                                        <p:tgtEl>
                                          <p:spTgt spid="192"/>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12" fill="hold">
                                  <p:stCondLst>
                                    <p:cond delay="0"/>
                                  </p:stCondLst>
                                  <p:iterate type="el" backwards="0">
                                    <p:tmAbs val="0"/>
                                  </p:iterate>
                                  <p:childTnLst>
                                    <p:set>
                                      <p:cBhvr>
                                        <p:cTn id="43" fill="hold"/>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2"/>
      <p:bldP build="whole" bldLvl="1" animBg="1" rev="0" advAuto="0" spid="189" grpId="9"/>
      <p:bldP build="whole" bldLvl="1" animBg="1" rev="0" advAuto="0" spid="193" grpId="10"/>
      <p:bldP build="whole" bldLvl="1" animBg="1" rev="0" advAuto="0" spid="187" grpId="1"/>
      <p:bldP build="whole" bldLvl="1" animBg="1" rev="0" advAuto="0" spid="186" grpId="5"/>
      <p:bldP build="whole" bldLvl="1" animBg="1" rev="0" advAuto="0" spid="185" grpId="8"/>
      <p:bldP build="whole" bldLvl="1" animBg="1" rev="0" advAuto="0" spid="192" grpId="11"/>
      <p:bldP build="whole" bldLvl="1" animBg="1" rev="0" advAuto="0" spid="194" grpId="3"/>
      <p:bldP build="whole" bldLvl="1" animBg="1" rev="0" advAuto="0" spid="195" grpId="6"/>
      <p:bldP build="whole" bldLvl="1" animBg="1" rev="0" advAuto="0" spid="191" grpId="12"/>
      <p:bldP build="whole" bldLvl="1" animBg="1" rev="0" advAuto="0" spid="188" grpId="7"/>
      <p:bldP build="whole" bldLvl="1" animBg="1" rev="0" advAuto="0" spid="190" grpId="4"/>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90" name="Diagram 8"/>
          <p:cNvGrpSpPr/>
          <p:nvPr/>
        </p:nvGrpSpPr>
        <p:grpSpPr>
          <a:xfrm>
            <a:off x="1904988" y="37279"/>
            <a:ext cx="8382016" cy="6769711"/>
            <a:chOff x="0" y="0"/>
            <a:chExt cx="8382015" cy="6769710"/>
          </a:xfrm>
        </p:grpSpPr>
        <p:sp>
          <p:nvSpPr>
            <p:cNvPr id="368" name="Oval"/>
            <p:cNvSpPr/>
            <p:nvPr/>
          </p:nvSpPr>
          <p:spPr>
            <a:xfrm>
              <a:off x="2819408" y="0"/>
              <a:ext cx="2743207" cy="1975162"/>
            </a:xfrm>
            <a:prstGeom prst="ellipse">
              <a:avLst/>
            </a:prstGeom>
            <a:solidFill>
              <a:schemeClr val="accent5"/>
            </a:solidFill>
            <a:ln w="15875" cap="flat">
              <a:solidFill>
                <a:srgbClr val="FFFFFF"/>
              </a:solidFill>
              <a:prstDash val="solid"/>
              <a:round/>
            </a:ln>
            <a:effectLst/>
          </p:spPr>
          <p:txBody>
            <a:bodyPr wrap="square" lIns="45719" tIns="45719" rIns="45719" bIns="45719" numCol="1" anchor="ctr">
              <a:noAutofit/>
            </a:bodyPr>
            <a:lstStyle/>
            <a:p>
              <a:pPr algn="ctr" defTabSz="2889250">
                <a:lnSpc>
                  <a:spcPct val="90000"/>
                </a:lnSpc>
                <a:spcBef>
                  <a:spcPts val="700"/>
                </a:spcBef>
                <a:defRPr sz="6500">
                  <a:solidFill>
                    <a:srgbClr val="FFFFFF"/>
                  </a:solidFill>
                </a:defRPr>
              </a:pPr>
            </a:p>
          </p:txBody>
        </p:sp>
        <p:sp>
          <p:nvSpPr>
            <p:cNvPr id="369" name="Arrow"/>
            <p:cNvSpPr/>
            <p:nvPr/>
          </p:nvSpPr>
          <p:spPr>
            <a:xfrm rot="1361913">
              <a:off x="5465486" y="1291816"/>
              <a:ext cx="257029" cy="565209"/>
            </a:xfrm>
            <a:prstGeom prst="rightArrow">
              <a:avLst>
                <a:gd name="adj1" fmla="val 60000"/>
                <a:gd name="adj2" fmla="val 50000"/>
              </a:avLst>
            </a:prstGeom>
            <a:solidFill>
              <a:schemeClr val="accent5"/>
            </a:solidFill>
            <a:ln w="12700" cap="flat">
              <a:noFill/>
              <a:miter lim="400000"/>
            </a:ln>
            <a:effectLst/>
          </p:spPr>
          <p:txBody>
            <a:bodyPr wrap="square" lIns="45719" tIns="45719" rIns="45719" bIns="45719" numCol="1" anchor="ctr">
              <a:noAutofit/>
            </a:bodyPr>
            <a:lstStyle/>
            <a:p>
              <a:pPr algn="ctr" defTabSz="1155700">
                <a:lnSpc>
                  <a:spcPct val="90000"/>
                </a:lnSpc>
                <a:spcBef>
                  <a:spcPts val="700"/>
                </a:spcBef>
                <a:defRPr sz="2600">
                  <a:solidFill>
                    <a:srgbClr val="FFFFFF"/>
                  </a:solidFill>
                </a:defRPr>
              </a:pPr>
            </a:p>
          </p:txBody>
        </p:sp>
        <p:grpSp>
          <p:nvGrpSpPr>
            <p:cNvPr id="372" name="Group"/>
            <p:cNvGrpSpPr/>
            <p:nvPr/>
          </p:nvGrpSpPr>
          <p:grpSpPr>
            <a:xfrm>
              <a:off x="5638809" y="1179294"/>
              <a:ext cx="2743207" cy="1975163"/>
              <a:chOff x="0" y="0"/>
              <a:chExt cx="2743206" cy="1975161"/>
            </a:xfrm>
          </p:grpSpPr>
          <p:sp>
            <p:nvSpPr>
              <p:cNvPr id="370" name="Oval"/>
              <p:cNvSpPr/>
              <p:nvPr/>
            </p:nvSpPr>
            <p:spPr>
              <a:xfrm>
                <a:off x="-1" y="0"/>
                <a:ext cx="2743208" cy="1975162"/>
              </a:xfrm>
              <a:prstGeom prst="ellipse">
                <a:avLst/>
              </a:prstGeom>
              <a:solidFill>
                <a:srgbClr val="A79E76"/>
              </a:solidFill>
              <a:ln w="15875" cap="flat">
                <a:solidFill>
                  <a:srgbClr val="FFFFFF"/>
                </a:solidFill>
                <a:prstDash val="solid"/>
                <a:round/>
              </a:ln>
              <a:effectLst/>
            </p:spPr>
            <p:txBody>
              <a:bodyPr wrap="square" lIns="45719" tIns="45719" rIns="45719" bIns="45719" numCol="1" anchor="ctr">
                <a:noAutofit/>
              </a:bodyPr>
              <a:lstStyle/>
              <a:p>
                <a:pPr algn="ctr" defTabSz="2889250">
                  <a:lnSpc>
                    <a:spcPct val="90000"/>
                  </a:lnSpc>
                  <a:spcBef>
                    <a:spcPts val="700"/>
                  </a:spcBef>
                  <a:defRPr>
                    <a:solidFill>
                      <a:srgbClr val="FFFFFF"/>
                    </a:solidFill>
                  </a:defRPr>
                </a:pPr>
              </a:p>
            </p:txBody>
          </p:sp>
          <p:sp>
            <p:nvSpPr>
              <p:cNvPr id="371" name="Text"/>
              <p:cNvSpPr txBox="1"/>
              <p:nvPr/>
            </p:nvSpPr>
            <p:spPr>
              <a:xfrm>
                <a:off x="401733" y="441480"/>
                <a:ext cx="1939741"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2550" tIns="82550" rIns="82550" bIns="82550" numCol="1" anchor="ctr">
                <a:spAutoFit/>
              </a:bodyPr>
              <a:lstStyle>
                <a:lvl1pPr algn="ctr" defTabSz="2889250">
                  <a:lnSpc>
                    <a:spcPct val="90000"/>
                  </a:lnSpc>
                  <a:spcBef>
                    <a:spcPts val="2700"/>
                  </a:spcBef>
                  <a:defRPr sz="6500">
                    <a:solidFill>
                      <a:srgbClr val="FFFFFF"/>
                    </a:solidFill>
                  </a:defRPr>
                </a:lvl1pPr>
              </a:lstStyle>
              <a:p>
                <a:pPr/>
                <a:r>
                  <a:t> </a:t>
                </a:r>
              </a:p>
            </p:txBody>
          </p:sp>
        </p:grpSp>
        <p:sp>
          <p:nvSpPr>
            <p:cNvPr id="373" name="Arrow"/>
            <p:cNvSpPr/>
            <p:nvPr/>
          </p:nvSpPr>
          <p:spPr>
            <a:xfrm rot="5400000">
              <a:off x="6898876" y="3075986"/>
              <a:ext cx="223075" cy="565208"/>
            </a:xfrm>
            <a:prstGeom prst="rightArrow">
              <a:avLst>
                <a:gd name="adj1" fmla="val 60000"/>
                <a:gd name="adj2" fmla="val 50000"/>
              </a:avLst>
            </a:prstGeom>
            <a:solidFill>
              <a:srgbClr val="A79E76"/>
            </a:solidFill>
            <a:ln w="12700" cap="flat">
              <a:noFill/>
              <a:miter lim="400000"/>
            </a:ln>
            <a:effectLst/>
          </p:spPr>
          <p:txBody>
            <a:bodyPr wrap="square" lIns="45719" tIns="45719" rIns="45719" bIns="45719" numCol="1" anchor="ctr">
              <a:noAutofit/>
            </a:bodyPr>
            <a:lstStyle/>
            <a:p>
              <a:pPr algn="ctr" defTabSz="1155700">
                <a:lnSpc>
                  <a:spcPct val="90000"/>
                </a:lnSpc>
                <a:spcBef>
                  <a:spcPts val="700"/>
                </a:spcBef>
                <a:defRPr sz="2600">
                  <a:solidFill>
                    <a:srgbClr val="FFFFFF"/>
                  </a:solidFill>
                </a:defRPr>
              </a:pPr>
            </a:p>
          </p:txBody>
        </p:sp>
        <p:grpSp>
          <p:nvGrpSpPr>
            <p:cNvPr id="376" name="Group"/>
            <p:cNvGrpSpPr/>
            <p:nvPr/>
          </p:nvGrpSpPr>
          <p:grpSpPr>
            <a:xfrm>
              <a:off x="5638809" y="3575352"/>
              <a:ext cx="2743207" cy="1975163"/>
              <a:chOff x="0" y="0"/>
              <a:chExt cx="2743206" cy="1975161"/>
            </a:xfrm>
          </p:grpSpPr>
          <p:sp>
            <p:nvSpPr>
              <p:cNvPr id="374" name="Oval"/>
              <p:cNvSpPr/>
              <p:nvPr/>
            </p:nvSpPr>
            <p:spPr>
              <a:xfrm>
                <a:off x="-1" y="0"/>
                <a:ext cx="2743208" cy="1975162"/>
              </a:xfrm>
              <a:prstGeom prst="ellipse">
                <a:avLst/>
              </a:prstGeom>
              <a:solidFill>
                <a:srgbClr val="7BA980"/>
              </a:solidFill>
              <a:ln w="15875" cap="flat">
                <a:solidFill>
                  <a:srgbClr val="FFFFFF"/>
                </a:solidFill>
                <a:prstDash val="solid"/>
                <a:round/>
              </a:ln>
              <a:effectLst/>
            </p:spPr>
            <p:txBody>
              <a:bodyPr wrap="square" lIns="45719" tIns="45719" rIns="45719" bIns="45719" numCol="1" anchor="ctr">
                <a:noAutofit/>
              </a:bodyPr>
              <a:lstStyle/>
              <a:p>
                <a:pPr algn="ctr" defTabSz="2889250">
                  <a:lnSpc>
                    <a:spcPct val="90000"/>
                  </a:lnSpc>
                  <a:spcBef>
                    <a:spcPts val="700"/>
                  </a:spcBef>
                  <a:defRPr>
                    <a:solidFill>
                      <a:srgbClr val="FFFFFF"/>
                    </a:solidFill>
                  </a:defRPr>
                </a:pPr>
              </a:p>
            </p:txBody>
          </p:sp>
          <p:sp>
            <p:nvSpPr>
              <p:cNvPr id="375" name="Text"/>
              <p:cNvSpPr txBox="1"/>
              <p:nvPr/>
            </p:nvSpPr>
            <p:spPr>
              <a:xfrm>
                <a:off x="401733" y="441480"/>
                <a:ext cx="1939741"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2550" tIns="82550" rIns="82550" bIns="82550" numCol="1" anchor="ctr">
                <a:spAutoFit/>
              </a:bodyPr>
              <a:lstStyle>
                <a:lvl1pPr algn="ctr" defTabSz="2889250">
                  <a:lnSpc>
                    <a:spcPct val="90000"/>
                  </a:lnSpc>
                  <a:spcBef>
                    <a:spcPts val="2700"/>
                  </a:spcBef>
                  <a:defRPr sz="6500">
                    <a:solidFill>
                      <a:srgbClr val="FFFFFF"/>
                    </a:solidFill>
                  </a:defRPr>
                </a:lvl1pPr>
              </a:lstStyle>
              <a:p>
                <a:pPr/>
                <a:r>
                  <a:t> </a:t>
                </a:r>
              </a:p>
            </p:txBody>
          </p:sp>
        </p:grpSp>
        <p:sp>
          <p:nvSpPr>
            <p:cNvPr id="377" name="Arrow"/>
            <p:cNvSpPr/>
            <p:nvPr/>
          </p:nvSpPr>
          <p:spPr>
            <a:xfrm rot="9396892">
              <a:off x="5472688" y="4886893"/>
              <a:ext cx="270080" cy="565208"/>
            </a:xfrm>
            <a:prstGeom prst="rightArrow">
              <a:avLst>
                <a:gd name="adj1" fmla="val 60000"/>
                <a:gd name="adj2" fmla="val 50000"/>
              </a:avLst>
            </a:prstGeom>
            <a:solidFill>
              <a:srgbClr val="A19E71"/>
            </a:solidFill>
            <a:ln w="12700" cap="flat">
              <a:noFill/>
              <a:miter lim="400000"/>
            </a:ln>
            <a:effectLst/>
          </p:spPr>
          <p:txBody>
            <a:bodyPr wrap="square" lIns="45719" tIns="45719" rIns="45719" bIns="45719" numCol="1" anchor="ctr">
              <a:noAutofit/>
            </a:bodyPr>
            <a:lstStyle/>
            <a:p>
              <a:pPr algn="ctr" defTabSz="1155700">
                <a:lnSpc>
                  <a:spcPct val="90000"/>
                </a:lnSpc>
                <a:spcBef>
                  <a:spcPts val="700"/>
                </a:spcBef>
                <a:defRPr sz="2600">
                  <a:solidFill>
                    <a:srgbClr val="FFFFFF"/>
                  </a:solidFill>
                </a:defRPr>
              </a:pPr>
            </a:p>
          </p:txBody>
        </p:sp>
        <p:grpSp>
          <p:nvGrpSpPr>
            <p:cNvPr id="380" name="Group"/>
            <p:cNvGrpSpPr/>
            <p:nvPr/>
          </p:nvGrpSpPr>
          <p:grpSpPr>
            <a:xfrm>
              <a:off x="2819408" y="4794548"/>
              <a:ext cx="2743207" cy="1975163"/>
              <a:chOff x="0" y="0"/>
              <a:chExt cx="2743206" cy="1975161"/>
            </a:xfrm>
          </p:grpSpPr>
          <p:sp>
            <p:nvSpPr>
              <p:cNvPr id="378" name="Oval"/>
              <p:cNvSpPr/>
              <p:nvPr/>
            </p:nvSpPr>
            <p:spPr>
              <a:xfrm>
                <a:off x="-1" y="0"/>
                <a:ext cx="2743208" cy="1975162"/>
              </a:xfrm>
              <a:prstGeom prst="ellipse">
                <a:avLst/>
              </a:prstGeom>
              <a:solidFill>
                <a:srgbClr val="95996C"/>
              </a:solidFill>
              <a:ln w="15875" cap="flat">
                <a:solidFill>
                  <a:srgbClr val="FFFFFF"/>
                </a:solidFill>
                <a:prstDash val="solid"/>
                <a:round/>
              </a:ln>
              <a:effectLst/>
            </p:spPr>
            <p:txBody>
              <a:bodyPr wrap="square" lIns="45719" tIns="45719" rIns="45719" bIns="45719" numCol="1" anchor="ctr">
                <a:noAutofit/>
              </a:bodyPr>
              <a:lstStyle/>
              <a:p>
                <a:pPr algn="ctr" defTabSz="2889250">
                  <a:lnSpc>
                    <a:spcPct val="90000"/>
                  </a:lnSpc>
                  <a:spcBef>
                    <a:spcPts val="700"/>
                  </a:spcBef>
                  <a:defRPr>
                    <a:solidFill>
                      <a:srgbClr val="FFFFFF"/>
                    </a:solidFill>
                  </a:defRPr>
                </a:pPr>
              </a:p>
            </p:txBody>
          </p:sp>
          <p:sp>
            <p:nvSpPr>
              <p:cNvPr id="379" name="Text"/>
              <p:cNvSpPr txBox="1"/>
              <p:nvPr/>
            </p:nvSpPr>
            <p:spPr>
              <a:xfrm>
                <a:off x="401732" y="441480"/>
                <a:ext cx="1939741"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2550" tIns="82550" rIns="82550" bIns="82550" numCol="1" anchor="ctr">
                <a:spAutoFit/>
              </a:bodyPr>
              <a:lstStyle>
                <a:lvl1pPr algn="ctr" defTabSz="2889250">
                  <a:lnSpc>
                    <a:spcPct val="90000"/>
                  </a:lnSpc>
                  <a:spcBef>
                    <a:spcPts val="2700"/>
                  </a:spcBef>
                  <a:defRPr sz="6500">
                    <a:solidFill>
                      <a:srgbClr val="FFFFFF"/>
                    </a:solidFill>
                  </a:defRPr>
                </a:lvl1pPr>
              </a:lstStyle>
              <a:p>
                <a:pPr/>
                <a:r>
                  <a:t> </a:t>
                </a:r>
              </a:p>
            </p:txBody>
          </p:sp>
        </p:grpSp>
        <p:sp>
          <p:nvSpPr>
            <p:cNvPr id="381" name="Arrow"/>
            <p:cNvSpPr/>
            <p:nvPr/>
          </p:nvSpPr>
          <p:spPr>
            <a:xfrm rot="12203108">
              <a:off x="2653286" y="4892961"/>
              <a:ext cx="270080" cy="565208"/>
            </a:xfrm>
            <a:prstGeom prst="rightArrow">
              <a:avLst>
                <a:gd name="adj1" fmla="val 60000"/>
                <a:gd name="adj2" fmla="val 50000"/>
              </a:avLst>
            </a:prstGeom>
            <a:solidFill>
              <a:srgbClr val="95996C"/>
            </a:solidFill>
            <a:ln w="12700" cap="flat">
              <a:noFill/>
              <a:miter lim="400000"/>
            </a:ln>
            <a:effectLst/>
          </p:spPr>
          <p:txBody>
            <a:bodyPr wrap="square" lIns="45719" tIns="45719" rIns="45719" bIns="45719" numCol="1" anchor="ctr">
              <a:noAutofit/>
            </a:bodyPr>
            <a:lstStyle/>
            <a:p>
              <a:pPr algn="ctr" defTabSz="1155700">
                <a:lnSpc>
                  <a:spcPct val="90000"/>
                </a:lnSpc>
                <a:spcBef>
                  <a:spcPts val="700"/>
                </a:spcBef>
                <a:defRPr sz="2600">
                  <a:solidFill>
                    <a:srgbClr val="FFFFFF"/>
                  </a:solidFill>
                </a:defRPr>
              </a:pPr>
            </a:p>
          </p:txBody>
        </p:sp>
        <p:grpSp>
          <p:nvGrpSpPr>
            <p:cNvPr id="384" name="Group"/>
            <p:cNvGrpSpPr/>
            <p:nvPr/>
          </p:nvGrpSpPr>
          <p:grpSpPr>
            <a:xfrm>
              <a:off x="6" y="3575352"/>
              <a:ext cx="2743207" cy="1975163"/>
              <a:chOff x="0" y="0"/>
              <a:chExt cx="2743206" cy="1975161"/>
            </a:xfrm>
          </p:grpSpPr>
          <p:sp>
            <p:nvSpPr>
              <p:cNvPr id="382" name="Oval"/>
              <p:cNvSpPr/>
              <p:nvPr/>
            </p:nvSpPr>
            <p:spPr>
              <a:xfrm>
                <a:off x="-1" y="0"/>
                <a:ext cx="2743208" cy="1975162"/>
              </a:xfrm>
              <a:prstGeom prst="ellipse">
                <a:avLst/>
              </a:prstGeom>
              <a:solidFill>
                <a:srgbClr val="D8D561"/>
              </a:solidFill>
              <a:ln w="15875" cap="flat">
                <a:solidFill>
                  <a:srgbClr val="FFFFFF"/>
                </a:solidFill>
                <a:prstDash val="solid"/>
                <a:round/>
              </a:ln>
              <a:effectLst/>
            </p:spPr>
            <p:txBody>
              <a:bodyPr wrap="square" lIns="45719" tIns="45719" rIns="45719" bIns="45719" numCol="1" anchor="ctr">
                <a:noAutofit/>
              </a:bodyPr>
              <a:lstStyle/>
              <a:p>
                <a:pPr algn="ctr" defTabSz="2889250">
                  <a:lnSpc>
                    <a:spcPct val="90000"/>
                  </a:lnSpc>
                  <a:spcBef>
                    <a:spcPts val="700"/>
                  </a:spcBef>
                  <a:defRPr>
                    <a:solidFill>
                      <a:srgbClr val="FFFFFF"/>
                    </a:solidFill>
                  </a:defRPr>
                </a:pPr>
              </a:p>
            </p:txBody>
          </p:sp>
          <p:sp>
            <p:nvSpPr>
              <p:cNvPr id="383" name="Text"/>
              <p:cNvSpPr txBox="1"/>
              <p:nvPr/>
            </p:nvSpPr>
            <p:spPr>
              <a:xfrm>
                <a:off x="401733" y="441480"/>
                <a:ext cx="1939740"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2550" tIns="82550" rIns="82550" bIns="82550" numCol="1" anchor="ctr">
                <a:spAutoFit/>
              </a:bodyPr>
              <a:lstStyle>
                <a:lvl1pPr algn="ctr" defTabSz="2889250">
                  <a:lnSpc>
                    <a:spcPct val="90000"/>
                  </a:lnSpc>
                  <a:spcBef>
                    <a:spcPts val="2700"/>
                  </a:spcBef>
                  <a:defRPr sz="6500">
                    <a:solidFill>
                      <a:srgbClr val="FFFFFF"/>
                    </a:solidFill>
                  </a:defRPr>
                </a:lvl1pPr>
              </a:lstStyle>
              <a:p>
                <a:pPr/>
                <a:r>
                  <a:t> </a:t>
                </a:r>
              </a:p>
            </p:txBody>
          </p:sp>
        </p:grpSp>
        <p:sp>
          <p:nvSpPr>
            <p:cNvPr id="385" name="Arrow"/>
            <p:cNvSpPr/>
            <p:nvPr/>
          </p:nvSpPr>
          <p:spPr>
            <a:xfrm rot="16199991">
              <a:off x="1260073" y="3088620"/>
              <a:ext cx="223067" cy="565208"/>
            </a:xfrm>
            <a:prstGeom prst="rightArrow">
              <a:avLst>
                <a:gd name="adj1" fmla="val 60000"/>
                <a:gd name="adj2" fmla="val 50000"/>
              </a:avLst>
            </a:prstGeom>
            <a:solidFill>
              <a:srgbClr val="889168"/>
            </a:solidFill>
            <a:ln w="12700" cap="flat">
              <a:noFill/>
              <a:miter lim="400000"/>
            </a:ln>
            <a:effectLst/>
          </p:spPr>
          <p:txBody>
            <a:bodyPr wrap="square" lIns="45719" tIns="45719" rIns="45719" bIns="45719" numCol="1" anchor="ctr">
              <a:noAutofit/>
            </a:bodyPr>
            <a:lstStyle/>
            <a:p>
              <a:pPr algn="ctr" defTabSz="1155700">
                <a:lnSpc>
                  <a:spcPct val="90000"/>
                </a:lnSpc>
                <a:spcBef>
                  <a:spcPts val="700"/>
                </a:spcBef>
                <a:defRPr sz="2600">
                  <a:solidFill>
                    <a:srgbClr val="FFFFFF"/>
                  </a:solidFill>
                </a:defRPr>
              </a:pPr>
            </a:p>
          </p:txBody>
        </p:sp>
        <p:grpSp>
          <p:nvGrpSpPr>
            <p:cNvPr id="388" name="Group"/>
            <p:cNvGrpSpPr/>
            <p:nvPr/>
          </p:nvGrpSpPr>
          <p:grpSpPr>
            <a:xfrm>
              <a:off x="0" y="1179309"/>
              <a:ext cx="2743207" cy="1975163"/>
              <a:chOff x="0" y="0"/>
              <a:chExt cx="2743206" cy="1975161"/>
            </a:xfrm>
          </p:grpSpPr>
          <p:sp>
            <p:nvSpPr>
              <p:cNvPr id="386" name="Oval"/>
              <p:cNvSpPr/>
              <p:nvPr/>
            </p:nvSpPr>
            <p:spPr>
              <a:xfrm>
                <a:off x="-1" y="0"/>
                <a:ext cx="2743208" cy="1975162"/>
              </a:xfrm>
              <a:prstGeom prst="ellipse">
                <a:avLst/>
              </a:prstGeom>
              <a:solidFill>
                <a:srgbClr val="F79646"/>
              </a:solidFill>
              <a:ln w="15875" cap="flat">
                <a:solidFill>
                  <a:srgbClr val="FFFFFF"/>
                </a:solidFill>
                <a:prstDash val="solid"/>
                <a:round/>
              </a:ln>
              <a:effectLst/>
            </p:spPr>
            <p:txBody>
              <a:bodyPr wrap="square" lIns="45719" tIns="45719" rIns="45719" bIns="45719" numCol="1" anchor="ctr">
                <a:noAutofit/>
              </a:bodyPr>
              <a:lstStyle/>
              <a:p>
                <a:pPr algn="ctr" defTabSz="2889250">
                  <a:lnSpc>
                    <a:spcPct val="90000"/>
                  </a:lnSpc>
                  <a:spcBef>
                    <a:spcPts val="700"/>
                  </a:spcBef>
                  <a:defRPr>
                    <a:solidFill>
                      <a:srgbClr val="FFFFFF"/>
                    </a:solidFill>
                  </a:defRPr>
                </a:pPr>
              </a:p>
            </p:txBody>
          </p:sp>
          <p:sp>
            <p:nvSpPr>
              <p:cNvPr id="387" name="Text"/>
              <p:cNvSpPr txBox="1"/>
              <p:nvPr/>
            </p:nvSpPr>
            <p:spPr>
              <a:xfrm>
                <a:off x="401733" y="441480"/>
                <a:ext cx="1939740" cy="1092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2550" tIns="82550" rIns="82550" bIns="82550" numCol="1" anchor="ctr">
                <a:spAutoFit/>
              </a:bodyPr>
              <a:lstStyle>
                <a:lvl1pPr algn="ctr" defTabSz="2889250">
                  <a:lnSpc>
                    <a:spcPct val="90000"/>
                  </a:lnSpc>
                  <a:spcBef>
                    <a:spcPts val="2700"/>
                  </a:spcBef>
                  <a:defRPr sz="6500">
                    <a:solidFill>
                      <a:srgbClr val="FFFFFF"/>
                    </a:solidFill>
                  </a:defRPr>
                </a:lvl1pPr>
              </a:lstStyle>
              <a:p>
                <a:pPr/>
                <a:r>
                  <a:t> </a:t>
                </a:r>
              </a:p>
            </p:txBody>
          </p:sp>
        </p:grpSp>
        <p:sp>
          <p:nvSpPr>
            <p:cNvPr id="389" name="Arrow"/>
            <p:cNvSpPr/>
            <p:nvPr/>
          </p:nvSpPr>
          <p:spPr>
            <a:xfrm rot="20238076">
              <a:off x="2646078" y="1297438"/>
              <a:ext cx="257036" cy="565208"/>
            </a:xfrm>
            <a:prstGeom prst="rightArrow">
              <a:avLst>
                <a:gd name="adj1" fmla="val 60000"/>
                <a:gd name="adj2" fmla="val 50000"/>
              </a:avLst>
            </a:prstGeom>
            <a:solidFill>
              <a:schemeClr val="accent6"/>
            </a:solidFill>
            <a:ln w="12700" cap="flat">
              <a:noFill/>
              <a:miter lim="400000"/>
            </a:ln>
            <a:effectLst/>
          </p:spPr>
          <p:txBody>
            <a:bodyPr wrap="square" lIns="45719" tIns="45719" rIns="45719" bIns="45719" numCol="1" anchor="ctr">
              <a:noAutofit/>
            </a:bodyPr>
            <a:lstStyle/>
            <a:p>
              <a:pPr algn="ctr" defTabSz="1155700">
                <a:lnSpc>
                  <a:spcPct val="90000"/>
                </a:lnSpc>
                <a:spcBef>
                  <a:spcPts val="700"/>
                </a:spcBef>
                <a:defRPr sz="2600">
                  <a:solidFill>
                    <a:srgbClr val="FFFFFF"/>
                  </a:solidFill>
                </a:defRPr>
              </a:pPr>
            </a:p>
          </p:txBody>
        </p:sp>
      </p:grpSp>
      <p:sp>
        <p:nvSpPr>
          <p:cNvPr id="391" name="TextBox 3"/>
          <p:cNvSpPr txBox="1"/>
          <p:nvPr/>
        </p:nvSpPr>
        <p:spPr>
          <a:xfrm>
            <a:off x="4625995" y="2971800"/>
            <a:ext cx="3076536" cy="99234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sz="3200">
                <a:latin typeface="+mn-lt"/>
                <a:ea typeface="+mn-ea"/>
                <a:cs typeface="+mn-cs"/>
                <a:sym typeface="Helvetica"/>
              </a:defRPr>
            </a:pPr>
            <a:r>
              <a:t>Stages of Change:</a:t>
            </a:r>
            <a:br/>
            <a:r>
              <a:t>Primary Tasks</a:t>
            </a:r>
          </a:p>
        </p:txBody>
      </p:sp>
      <p:grpSp>
        <p:nvGrpSpPr>
          <p:cNvPr id="394" name="Oval 10"/>
          <p:cNvGrpSpPr/>
          <p:nvPr/>
        </p:nvGrpSpPr>
        <p:grpSpPr>
          <a:xfrm>
            <a:off x="4724400" y="39687"/>
            <a:ext cx="2743200" cy="1941514"/>
            <a:chOff x="0" y="0"/>
            <a:chExt cx="2743200" cy="1941512"/>
          </a:xfrm>
        </p:grpSpPr>
        <p:sp>
          <p:nvSpPr>
            <p:cNvPr id="392" name="Oval"/>
            <p:cNvSpPr/>
            <p:nvPr/>
          </p:nvSpPr>
          <p:spPr>
            <a:xfrm>
              <a:off x="0" y="-1"/>
              <a:ext cx="2743200" cy="1941514"/>
            </a:xfrm>
            <a:prstGeom prst="ellipse">
              <a:avLst/>
            </a:prstGeom>
            <a:solidFill>
              <a:srgbClr val="3F8DFF"/>
            </a:solidFill>
            <a:ln w="12700" cap="flat">
              <a:noFill/>
              <a:miter lim="400000"/>
            </a:ln>
            <a:effectLst/>
          </p:spPr>
          <p:txBody>
            <a:bodyPr wrap="square" lIns="45719" tIns="45719" rIns="45719" bIns="45719" numCol="1" anchor="ctr">
              <a:noAutofit/>
            </a:bodyPr>
            <a:lstStyle/>
            <a:p>
              <a:pPr algn="ctr"/>
            </a:p>
          </p:txBody>
        </p:sp>
        <p:sp>
          <p:nvSpPr>
            <p:cNvPr id="393" name="1. Precontemplation…"/>
            <p:cNvSpPr txBox="1"/>
            <p:nvPr/>
          </p:nvSpPr>
          <p:spPr>
            <a:xfrm>
              <a:off x="321339" y="211603"/>
              <a:ext cx="2100522" cy="15183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u="sng">
                  <a:latin typeface="+mn-lt"/>
                  <a:ea typeface="+mn-ea"/>
                  <a:cs typeface="+mn-cs"/>
                  <a:sym typeface="Helvetica"/>
                </a:defRPr>
              </a:pPr>
              <a:r>
                <a:t>1. Precontemplation</a:t>
              </a:r>
            </a:p>
            <a:p>
              <a:pPr algn="ctr">
                <a:defRPr b="1" sz="1400">
                  <a:latin typeface="+mn-lt"/>
                  <a:ea typeface="+mn-ea"/>
                  <a:cs typeface="+mn-cs"/>
                  <a:sym typeface="Helvetica"/>
                </a:defRPr>
              </a:pPr>
              <a:r>
                <a:t>Definition:</a:t>
              </a:r>
              <a:r>
                <a:rPr sz="1200"/>
                <a:t>  </a:t>
              </a:r>
              <a:endParaRPr sz="1200"/>
            </a:p>
            <a:p>
              <a:pPr algn="ctr">
                <a:defRPr sz="1200">
                  <a:latin typeface="+mj-lt"/>
                  <a:ea typeface="+mj-ea"/>
                  <a:cs typeface="+mj-cs"/>
                  <a:sym typeface="Calibri"/>
                </a:defRPr>
              </a:pPr>
              <a:r>
                <a:t>Not yet considering change or </a:t>
              </a:r>
            </a:p>
            <a:p>
              <a:pPr algn="ctr">
                <a:defRPr sz="1200">
                  <a:latin typeface="+mj-lt"/>
                  <a:ea typeface="+mj-ea"/>
                  <a:cs typeface="+mj-cs"/>
                  <a:sym typeface="Calibri"/>
                </a:defRPr>
              </a:pPr>
              <a:r>
                <a:t>is unwilling or unable to change.</a:t>
              </a:r>
            </a:p>
            <a:p>
              <a:pPr algn="ctr">
                <a:defRPr b="1" sz="900">
                  <a:latin typeface="+mn-lt"/>
                  <a:ea typeface="+mn-ea"/>
                  <a:cs typeface="+mn-cs"/>
                  <a:sym typeface="Helvetica"/>
                </a:defRPr>
              </a:pPr>
            </a:p>
            <a:p>
              <a:pPr algn="ctr">
                <a:defRPr b="1" sz="1400">
                  <a:latin typeface="+mn-lt"/>
                  <a:ea typeface="+mn-ea"/>
                  <a:cs typeface="+mn-cs"/>
                  <a:sym typeface="Helvetica"/>
                </a:defRPr>
              </a:pPr>
              <a:r>
                <a:t>Primary Task:</a:t>
              </a:r>
            </a:p>
            <a:p>
              <a:pPr algn="ctr">
                <a:defRPr sz="1200">
                  <a:latin typeface="+mj-lt"/>
                  <a:ea typeface="+mj-ea"/>
                  <a:cs typeface="+mj-cs"/>
                  <a:sym typeface="Calibri"/>
                </a:defRPr>
              </a:pPr>
              <a:r>
                <a:t>Raising Awareness</a:t>
              </a:r>
            </a:p>
          </p:txBody>
        </p:sp>
      </p:grpSp>
      <p:grpSp>
        <p:nvGrpSpPr>
          <p:cNvPr id="397" name="Oval 15"/>
          <p:cNvGrpSpPr/>
          <p:nvPr/>
        </p:nvGrpSpPr>
        <p:grpSpPr>
          <a:xfrm>
            <a:off x="7543800" y="1219200"/>
            <a:ext cx="2743200" cy="1941515"/>
            <a:chOff x="0" y="0"/>
            <a:chExt cx="2743200" cy="1941514"/>
          </a:xfrm>
        </p:grpSpPr>
        <p:sp>
          <p:nvSpPr>
            <p:cNvPr id="395" name="Oval"/>
            <p:cNvSpPr/>
            <p:nvPr/>
          </p:nvSpPr>
          <p:spPr>
            <a:xfrm>
              <a:off x="0" y="-1"/>
              <a:ext cx="2743200" cy="1941516"/>
            </a:xfrm>
            <a:prstGeom prst="ellipse">
              <a:avLst/>
            </a:prstGeom>
            <a:solidFill>
              <a:srgbClr val="3DA5C1"/>
            </a:solidFill>
            <a:ln w="12700" cap="flat">
              <a:noFill/>
              <a:miter lim="400000"/>
            </a:ln>
            <a:effectLst/>
          </p:spPr>
          <p:txBody>
            <a:bodyPr wrap="square" lIns="45719" tIns="45719" rIns="45719" bIns="45719" numCol="1" anchor="ctr">
              <a:noAutofit/>
            </a:bodyPr>
            <a:lstStyle/>
            <a:p>
              <a:pPr algn="ctr"/>
            </a:p>
          </p:txBody>
        </p:sp>
        <p:sp>
          <p:nvSpPr>
            <p:cNvPr id="396" name="2. Contemplation…"/>
            <p:cNvSpPr txBox="1"/>
            <p:nvPr/>
          </p:nvSpPr>
          <p:spPr>
            <a:xfrm>
              <a:off x="271259" y="116354"/>
              <a:ext cx="2200682" cy="1708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u="sng">
                  <a:latin typeface="+mn-lt"/>
                  <a:ea typeface="+mn-ea"/>
                  <a:cs typeface="+mn-cs"/>
                  <a:sym typeface="Helvetica"/>
                </a:defRPr>
              </a:pPr>
              <a:r>
                <a:t>2. Contemplation</a:t>
              </a:r>
            </a:p>
            <a:p>
              <a:pPr algn="ctr">
                <a:defRPr b="1" sz="1400">
                  <a:latin typeface="+mn-lt"/>
                  <a:ea typeface="+mn-ea"/>
                  <a:cs typeface="+mn-cs"/>
                  <a:sym typeface="Helvetica"/>
                </a:defRPr>
              </a:pPr>
              <a:r>
                <a:t>Definition:  </a:t>
              </a:r>
            </a:p>
            <a:p>
              <a:pPr algn="ctr">
                <a:defRPr sz="1200">
                  <a:latin typeface="+mj-lt"/>
                  <a:ea typeface="+mj-ea"/>
                  <a:cs typeface="+mj-cs"/>
                  <a:sym typeface="Calibri"/>
                </a:defRPr>
              </a:pPr>
              <a:r>
                <a:t>Sees the possibility of change but </a:t>
              </a:r>
            </a:p>
            <a:p>
              <a:pPr algn="ctr">
                <a:defRPr sz="1200">
                  <a:latin typeface="+mj-lt"/>
                  <a:ea typeface="+mj-ea"/>
                  <a:cs typeface="+mj-cs"/>
                  <a:sym typeface="Calibri"/>
                </a:defRPr>
              </a:pPr>
              <a:r>
                <a:t>is ambivalent and uncertain. </a:t>
              </a:r>
            </a:p>
            <a:p>
              <a:pPr algn="ctr">
                <a:defRPr b="1" sz="900">
                  <a:latin typeface="+mn-lt"/>
                  <a:ea typeface="+mn-ea"/>
                  <a:cs typeface="+mn-cs"/>
                  <a:sym typeface="Helvetica"/>
                </a:defRPr>
              </a:pPr>
            </a:p>
            <a:p>
              <a:pPr algn="ctr">
                <a:defRPr b="1" sz="1400">
                  <a:latin typeface="+mn-lt"/>
                  <a:ea typeface="+mn-ea"/>
                  <a:cs typeface="+mn-cs"/>
                  <a:sym typeface="Helvetica"/>
                </a:defRPr>
              </a:pPr>
              <a:r>
                <a:t>Primary Task:</a:t>
              </a:r>
            </a:p>
            <a:p>
              <a:pPr algn="ctr">
                <a:defRPr sz="1200">
                  <a:latin typeface="+mj-lt"/>
                  <a:ea typeface="+mj-ea"/>
                  <a:cs typeface="+mj-cs"/>
                  <a:sym typeface="Calibri"/>
                </a:defRPr>
              </a:pPr>
              <a:r>
                <a:t>Resolving ambivalence/</a:t>
              </a:r>
            </a:p>
            <a:p>
              <a:pPr algn="ctr">
                <a:defRPr sz="1200">
                  <a:latin typeface="+mj-lt"/>
                  <a:ea typeface="+mj-ea"/>
                  <a:cs typeface="+mj-cs"/>
                  <a:sym typeface="Calibri"/>
                </a:defRPr>
              </a:pPr>
              <a:r>
                <a:t>Helping to choose change</a:t>
              </a:r>
            </a:p>
          </p:txBody>
        </p:sp>
      </p:grpSp>
      <p:sp>
        <p:nvSpPr>
          <p:cNvPr id="398" name="Oval 16"/>
          <p:cNvSpPr txBox="1"/>
          <p:nvPr/>
        </p:nvSpPr>
        <p:spPr>
          <a:xfrm>
            <a:off x="8004182" y="3737440"/>
            <a:ext cx="1822436" cy="170880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b="1" u="sng">
                <a:latin typeface="+mn-lt"/>
                <a:ea typeface="+mn-ea"/>
                <a:cs typeface="+mn-cs"/>
                <a:sym typeface="Helvetica"/>
              </a:defRPr>
            </a:pPr>
            <a:r>
              <a:t>3. Determination</a:t>
            </a:r>
          </a:p>
          <a:p>
            <a:pPr algn="ctr">
              <a:defRPr b="1" sz="1400">
                <a:latin typeface="+mn-lt"/>
                <a:ea typeface="+mn-ea"/>
                <a:cs typeface="+mn-cs"/>
                <a:sym typeface="Helvetica"/>
              </a:defRPr>
            </a:pPr>
            <a:r>
              <a:t>Definition:  </a:t>
            </a:r>
          </a:p>
          <a:p>
            <a:pPr algn="ctr">
              <a:defRPr sz="1200">
                <a:latin typeface="+mj-lt"/>
                <a:ea typeface="+mj-ea"/>
                <a:cs typeface="+mj-cs"/>
                <a:sym typeface="Calibri"/>
              </a:defRPr>
            </a:pPr>
            <a:r>
              <a:t>Committed to changing.</a:t>
            </a:r>
          </a:p>
          <a:p>
            <a:pPr algn="ctr">
              <a:defRPr sz="1200">
                <a:latin typeface="+mj-lt"/>
                <a:ea typeface="+mj-ea"/>
                <a:cs typeface="+mj-cs"/>
                <a:sym typeface="Calibri"/>
              </a:defRPr>
            </a:pPr>
            <a:r>
              <a:t>Still considering what to do.</a:t>
            </a:r>
          </a:p>
          <a:p>
            <a:pPr algn="ctr">
              <a:defRPr b="1" sz="900">
                <a:latin typeface="+mn-lt"/>
                <a:ea typeface="+mn-ea"/>
                <a:cs typeface="+mn-cs"/>
                <a:sym typeface="Helvetica"/>
              </a:defRPr>
            </a:pPr>
          </a:p>
          <a:p>
            <a:pPr algn="ctr">
              <a:defRPr b="1" sz="1400">
                <a:latin typeface="+mn-lt"/>
                <a:ea typeface="+mn-ea"/>
                <a:cs typeface="+mn-cs"/>
                <a:sym typeface="Helvetica"/>
              </a:defRPr>
            </a:pPr>
            <a:r>
              <a:t>Primary Task:</a:t>
            </a:r>
          </a:p>
          <a:p>
            <a:pPr algn="ctr">
              <a:defRPr sz="1200">
                <a:latin typeface="+mj-lt"/>
                <a:ea typeface="+mj-ea"/>
                <a:cs typeface="+mj-cs"/>
                <a:sym typeface="Calibri"/>
              </a:defRPr>
            </a:pPr>
            <a:r>
              <a:t>Help identify appropriate </a:t>
            </a:r>
          </a:p>
          <a:p>
            <a:pPr algn="ctr">
              <a:defRPr sz="1200">
                <a:latin typeface="+mj-lt"/>
                <a:ea typeface="+mj-ea"/>
                <a:cs typeface="+mj-cs"/>
                <a:sym typeface="Calibri"/>
              </a:defRPr>
            </a:pPr>
            <a:r>
              <a:t>change strategies</a:t>
            </a:r>
          </a:p>
        </p:txBody>
      </p:sp>
      <p:grpSp>
        <p:nvGrpSpPr>
          <p:cNvPr id="401" name="Oval 17"/>
          <p:cNvGrpSpPr/>
          <p:nvPr/>
        </p:nvGrpSpPr>
        <p:grpSpPr>
          <a:xfrm>
            <a:off x="4724400" y="4799292"/>
            <a:ext cx="2743200" cy="2023503"/>
            <a:chOff x="0" y="0"/>
            <a:chExt cx="2743200" cy="2023501"/>
          </a:xfrm>
        </p:grpSpPr>
        <p:sp>
          <p:nvSpPr>
            <p:cNvPr id="399" name="Oval"/>
            <p:cNvSpPr/>
            <p:nvPr/>
          </p:nvSpPr>
          <p:spPr>
            <a:xfrm>
              <a:off x="0" y="40995"/>
              <a:ext cx="2743200" cy="1941513"/>
            </a:xfrm>
            <a:prstGeom prst="ellipse">
              <a:avLst/>
            </a:prstGeom>
            <a:solidFill>
              <a:srgbClr val="8BD24A"/>
            </a:solidFill>
            <a:ln w="12700" cap="flat">
              <a:noFill/>
              <a:miter lim="400000"/>
            </a:ln>
            <a:effectLst/>
          </p:spPr>
          <p:txBody>
            <a:bodyPr wrap="square" lIns="45719" tIns="45719" rIns="45719" bIns="45719" numCol="1" anchor="ctr">
              <a:noAutofit/>
            </a:bodyPr>
            <a:lstStyle/>
            <a:p>
              <a:pPr algn="ctr"/>
            </a:p>
          </p:txBody>
        </p:sp>
        <p:sp>
          <p:nvSpPr>
            <p:cNvPr id="400" name="4. Action…"/>
            <p:cNvSpPr txBox="1"/>
            <p:nvPr/>
          </p:nvSpPr>
          <p:spPr>
            <a:xfrm>
              <a:off x="156010" y="-1"/>
              <a:ext cx="2431180" cy="20235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u="sng">
                  <a:latin typeface="+mn-lt"/>
                  <a:ea typeface="+mn-ea"/>
                  <a:cs typeface="+mn-cs"/>
                  <a:sym typeface="Helvetica"/>
                </a:defRPr>
              </a:pPr>
              <a:r>
                <a:t>4. Action</a:t>
              </a:r>
            </a:p>
            <a:p>
              <a:pPr algn="ctr">
                <a:defRPr b="1" sz="1400">
                  <a:latin typeface="+mn-lt"/>
                  <a:ea typeface="+mn-ea"/>
                  <a:cs typeface="+mn-cs"/>
                  <a:sym typeface="Helvetica"/>
                </a:defRPr>
              </a:pPr>
              <a:r>
                <a:t>Definition:  </a:t>
              </a:r>
            </a:p>
            <a:p>
              <a:pPr algn="ctr">
                <a:defRPr b="1" sz="1300">
                  <a:latin typeface="+mn-lt"/>
                  <a:ea typeface="+mn-ea"/>
                  <a:cs typeface="+mn-cs"/>
                  <a:sym typeface="Helvetica"/>
                </a:defRPr>
              </a:pPr>
              <a:r>
                <a:t>Taking steps toward change but </a:t>
              </a:r>
            </a:p>
            <a:p>
              <a:pPr algn="ctr">
                <a:defRPr b="1" sz="1300">
                  <a:latin typeface="+mn-lt"/>
                  <a:ea typeface="+mn-ea"/>
                  <a:cs typeface="+mn-cs"/>
                  <a:sym typeface="Helvetica"/>
                </a:defRPr>
              </a:pPr>
              <a:r>
                <a:t>hasn’t stabilized in the process.</a:t>
              </a:r>
            </a:p>
            <a:p>
              <a:pPr algn="ctr">
                <a:defRPr b="1" sz="1300">
                  <a:latin typeface="+mn-lt"/>
                  <a:ea typeface="+mn-ea"/>
                  <a:cs typeface="+mn-cs"/>
                  <a:sym typeface="Helvetica"/>
                </a:defRPr>
              </a:pPr>
            </a:p>
            <a:p>
              <a:pPr algn="ctr">
                <a:defRPr b="1" sz="1400">
                  <a:latin typeface="+mn-lt"/>
                  <a:ea typeface="+mn-ea"/>
                  <a:cs typeface="+mn-cs"/>
                  <a:sym typeface="Helvetica"/>
                </a:defRPr>
              </a:pPr>
              <a:r>
                <a:t>Primary Task:</a:t>
              </a:r>
            </a:p>
            <a:p>
              <a:pPr algn="ctr">
                <a:defRPr b="1" sz="1300">
                  <a:latin typeface="+mn-lt"/>
                  <a:ea typeface="+mn-ea"/>
                  <a:cs typeface="+mn-cs"/>
                  <a:sym typeface="Helvetica"/>
                </a:defRPr>
              </a:pPr>
              <a:r>
                <a:t>Help implement change strategies</a:t>
              </a:r>
            </a:p>
            <a:p>
              <a:pPr algn="ctr">
                <a:defRPr b="1" sz="1300">
                  <a:latin typeface="+mn-lt"/>
                  <a:ea typeface="+mn-ea"/>
                  <a:cs typeface="+mn-cs"/>
                  <a:sym typeface="Helvetica"/>
                </a:defRPr>
              </a:pPr>
              <a:r>
                <a:t>and learn to eliminate </a:t>
              </a:r>
            </a:p>
            <a:p>
              <a:pPr algn="ctr">
                <a:defRPr b="1" sz="1300">
                  <a:latin typeface="+mn-lt"/>
                  <a:ea typeface="+mn-ea"/>
                  <a:cs typeface="+mn-cs"/>
                  <a:sym typeface="Helvetica"/>
                </a:defRPr>
              </a:pPr>
              <a:r>
                <a:t>potential relapses</a:t>
              </a:r>
            </a:p>
          </p:txBody>
        </p:sp>
      </p:grpSp>
      <p:sp>
        <p:nvSpPr>
          <p:cNvPr id="402" name="Oval 18"/>
          <p:cNvSpPr txBox="1"/>
          <p:nvPr/>
        </p:nvSpPr>
        <p:spPr>
          <a:xfrm>
            <a:off x="2189269" y="3710267"/>
            <a:ext cx="2174662" cy="1756803"/>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b="1" u="sng">
                <a:latin typeface="+mn-lt"/>
                <a:ea typeface="+mn-ea"/>
                <a:cs typeface="+mn-cs"/>
                <a:sym typeface="Helvetica"/>
              </a:defRPr>
            </a:pPr>
            <a:r>
              <a:t>5. Maintenance</a:t>
            </a:r>
          </a:p>
          <a:p>
            <a:pPr algn="ctr">
              <a:defRPr b="1" sz="1400">
                <a:latin typeface="+mn-lt"/>
                <a:ea typeface="+mn-ea"/>
                <a:cs typeface="+mn-cs"/>
                <a:sym typeface="Helvetica"/>
              </a:defRPr>
            </a:pPr>
            <a:r>
              <a:t>Definition:  </a:t>
            </a:r>
          </a:p>
          <a:p>
            <a:pPr algn="ctr">
              <a:defRPr b="1" sz="1300">
                <a:latin typeface="+mn-lt"/>
                <a:ea typeface="+mn-ea"/>
                <a:cs typeface="+mn-cs"/>
                <a:sym typeface="Helvetica"/>
              </a:defRPr>
            </a:pPr>
            <a:r>
              <a:t>Has achieved the goals and is  </a:t>
            </a:r>
          </a:p>
          <a:p>
            <a:pPr algn="ctr">
              <a:defRPr b="1" sz="1300">
                <a:latin typeface="+mn-lt"/>
                <a:ea typeface="+mn-ea"/>
                <a:cs typeface="+mn-cs"/>
                <a:sym typeface="Helvetica"/>
              </a:defRPr>
            </a:pPr>
            <a:r>
              <a:t>working to maintain change.</a:t>
            </a:r>
          </a:p>
          <a:p>
            <a:pPr algn="ctr">
              <a:defRPr b="1" sz="900">
                <a:latin typeface="+mn-lt"/>
                <a:ea typeface="+mn-ea"/>
                <a:cs typeface="+mn-cs"/>
                <a:sym typeface="Helvetica"/>
              </a:defRPr>
            </a:pPr>
          </a:p>
          <a:p>
            <a:pPr algn="ctr">
              <a:defRPr b="1" sz="1400">
                <a:latin typeface="+mn-lt"/>
                <a:ea typeface="+mn-ea"/>
                <a:cs typeface="+mn-cs"/>
                <a:sym typeface="Helvetica"/>
              </a:defRPr>
            </a:pPr>
            <a:r>
              <a:t>Primary Task:</a:t>
            </a:r>
          </a:p>
          <a:p>
            <a:pPr algn="ctr">
              <a:defRPr b="1" sz="1300">
                <a:latin typeface="+mn-lt"/>
                <a:ea typeface="+mn-ea"/>
                <a:cs typeface="+mn-cs"/>
                <a:sym typeface="Helvetica"/>
              </a:defRPr>
            </a:pPr>
            <a:r>
              <a:t>Develop new skills for </a:t>
            </a:r>
          </a:p>
          <a:p>
            <a:pPr algn="ctr">
              <a:defRPr b="1" sz="1300">
                <a:latin typeface="+mn-lt"/>
                <a:ea typeface="+mn-ea"/>
                <a:cs typeface="+mn-cs"/>
                <a:sym typeface="Helvetica"/>
              </a:defRPr>
            </a:pPr>
            <a:r>
              <a:t>maintaining recovery</a:t>
            </a:r>
          </a:p>
        </p:txBody>
      </p:sp>
      <p:sp>
        <p:nvSpPr>
          <p:cNvPr id="403" name="Oval 19"/>
          <p:cNvSpPr txBox="1"/>
          <p:nvPr/>
        </p:nvSpPr>
        <p:spPr>
          <a:xfrm>
            <a:off x="2305293" y="1306979"/>
            <a:ext cx="1942614" cy="1708806"/>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ctr">
              <a:defRPr b="1" u="sng">
                <a:latin typeface="+mn-lt"/>
                <a:ea typeface="+mn-ea"/>
                <a:cs typeface="+mn-cs"/>
                <a:sym typeface="Helvetica"/>
              </a:defRPr>
            </a:pPr>
            <a:r>
              <a:t>6. Recurrence</a:t>
            </a:r>
          </a:p>
          <a:p>
            <a:pPr algn="ctr">
              <a:defRPr b="1" sz="1400">
                <a:latin typeface="+mn-lt"/>
                <a:ea typeface="+mn-ea"/>
                <a:cs typeface="+mn-cs"/>
                <a:sym typeface="Helvetica"/>
              </a:defRPr>
            </a:pPr>
            <a:r>
              <a:t>Definition:  </a:t>
            </a:r>
          </a:p>
          <a:p>
            <a:pPr algn="ctr">
              <a:defRPr sz="1200">
                <a:latin typeface="+mj-lt"/>
                <a:ea typeface="+mj-ea"/>
                <a:cs typeface="+mj-cs"/>
                <a:sym typeface="Calibri"/>
              </a:defRPr>
            </a:pPr>
            <a:r>
              <a:t>Experienced a recurrence </a:t>
            </a:r>
          </a:p>
          <a:p>
            <a:pPr algn="ctr">
              <a:defRPr sz="1200">
                <a:latin typeface="+mj-lt"/>
                <a:ea typeface="+mj-ea"/>
                <a:cs typeface="+mj-cs"/>
                <a:sym typeface="Calibri"/>
              </a:defRPr>
            </a:pPr>
            <a:r>
              <a:t>of the symptoms. </a:t>
            </a:r>
          </a:p>
          <a:p>
            <a:pPr algn="ctr">
              <a:defRPr sz="900">
                <a:latin typeface="+mj-lt"/>
                <a:ea typeface="+mj-ea"/>
                <a:cs typeface="+mj-cs"/>
                <a:sym typeface="Calibri"/>
              </a:defRPr>
            </a:pPr>
          </a:p>
          <a:p>
            <a:pPr algn="ctr">
              <a:defRPr b="1" sz="1400">
                <a:latin typeface="+mn-lt"/>
                <a:ea typeface="+mn-ea"/>
                <a:cs typeface="+mn-cs"/>
                <a:sym typeface="Helvetica"/>
              </a:defRPr>
            </a:pPr>
            <a:r>
              <a:t>Primary Task:</a:t>
            </a:r>
          </a:p>
          <a:p>
            <a:pPr algn="ctr">
              <a:defRPr sz="1200">
                <a:latin typeface="+mj-lt"/>
                <a:ea typeface="+mj-ea"/>
                <a:cs typeface="+mj-cs"/>
                <a:sym typeface="Calibri"/>
              </a:defRPr>
            </a:pPr>
            <a:r>
              <a:t>Cope with consequences and </a:t>
            </a:r>
          </a:p>
          <a:p>
            <a:pPr algn="ctr">
              <a:defRPr sz="1200">
                <a:latin typeface="+mj-lt"/>
                <a:ea typeface="+mj-ea"/>
                <a:cs typeface="+mj-cs"/>
                <a:sym typeface="Calibri"/>
              </a:defRPr>
            </a:pPr>
            <a:r>
              <a:t>determine what to do next</a:t>
            </a:r>
          </a:p>
        </p:txBody>
      </p:sp>
      <p:sp>
        <p:nvSpPr>
          <p:cNvPr id="404" name="Oval 10"/>
          <p:cNvSpPr/>
          <p:nvPr/>
        </p:nvSpPr>
        <p:spPr>
          <a:xfrm>
            <a:off x="1905000" y="1228725"/>
            <a:ext cx="2743200" cy="1966916"/>
          </a:xfrm>
          <a:prstGeom prst="ellipse">
            <a:avLst/>
          </a:prstGeom>
          <a:ln w="19050">
            <a:solidFill>
              <a:srgbClr val="000000"/>
            </a:solidFill>
            <a:prstDash val="lgDash"/>
          </a:ln>
        </p:spPr>
        <p:txBody>
          <a:bodyPr lIns="45719" rIns="45719" anchor="ctr"/>
          <a:lstStyle/>
          <a:p>
            <a:pPr algn="ctr">
              <a:defRPr>
                <a:solidFill>
                  <a:srgbClr val="FFFFFF"/>
                </a:solidFill>
              </a:defRPr>
            </a:pPr>
          </a:p>
        </p:txBody>
      </p:sp>
      <p:sp>
        <p:nvSpPr>
          <p:cNvPr id="405"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09" name="Group 45"/>
          <p:cNvGraphicFramePr/>
          <p:nvPr/>
        </p:nvGraphicFramePr>
        <p:xfrm>
          <a:off x="1524000" y="1"/>
          <a:ext cx="9144000" cy="674529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073400"/>
                <a:gridCol w="3073400"/>
                <a:gridCol w="2997200"/>
              </a:tblGrid>
              <a:tr h="528638">
                <a:tc gridSpan="3">
                  <a:txBody>
                    <a:bodyPr/>
                    <a:lstStyle/>
                    <a:p>
                      <a:pPr algn="ctr" defTabSz="914400">
                        <a:spcBef>
                          <a:spcPts val="600"/>
                        </a:spcBef>
                        <a:defRPr sz="1800"/>
                      </a:pPr>
                      <a:r>
                        <a:rPr b="1" sz="2800">
                          <a:latin typeface="+mn-lt"/>
                          <a:ea typeface="+mn-ea"/>
                          <a:cs typeface="+mn-cs"/>
                          <a:sym typeface="Helvetica"/>
                        </a:rPr>
                        <a:t>Stages of Change: Intervention Matching Guide</a:t>
                      </a:r>
                    </a:p>
                  </a:txBody>
                  <a:tcPr marL="45720" marR="45720" marT="45720" marB="45720" anchor="t" anchorCtr="0" horzOverflow="overflow">
                    <a:lnL w="28575">
                      <a:solidFill>
                        <a:srgbClr val="000000"/>
                      </a:solidFill>
                    </a:lnL>
                    <a:lnR w="28575">
                      <a:solidFill>
                        <a:srgbClr val="000000"/>
                      </a:solidFill>
                    </a:lnR>
                    <a:lnT w="28575">
                      <a:solidFill>
                        <a:srgbClr val="000000"/>
                      </a:solidFill>
                    </a:lnT>
                    <a:lnB w="12700">
                      <a:solidFill>
                        <a:srgbClr val="000000"/>
                      </a:solidFill>
                    </a:lnB>
                    <a:noFill/>
                  </a:tcPr>
                </a:tc>
                <a:tc hMerge="1">
                  <a:tcPr/>
                </a:tc>
                <a:tc hMerge="1">
                  <a:tcPr/>
                </a:tc>
              </a:tr>
              <a:tr h="1223963">
                <a:tc>
                  <a:txBody>
                    <a:bodyPr/>
                    <a:lstStyle/>
                    <a:p>
                      <a:pPr algn="l" defTabSz="914400">
                        <a:spcBef>
                          <a:spcPts val="400"/>
                        </a:spcBef>
                        <a:defRPr sz="2800">
                          <a:latin typeface="+mj-lt"/>
                          <a:ea typeface="+mj-ea"/>
                          <a:cs typeface="+mj-cs"/>
                          <a:sym typeface="Calibri"/>
                        </a:defRPr>
                      </a:pP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miter lim="400000"/>
                    </a:lnB>
                    <a:noFill/>
                  </a:tcPr>
                </a:tc>
                <a:tc>
                  <a:txBody>
                    <a:bodyPr/>
                    <a:lstStyle/>
                    <a:p>
                      <a:pPr algn="l" defTabSz="914400">
                        <a:spcBef>
                          <a:spcPts val="400"/>
                        </a:spcBef>
                        <a:defRPr sz="2800">
                          <a:latin typeface="+mj-lt"/>
                          <a:ea typeface="+mj-ea"/>
                          <a:cs typeface="+mj-cs"/>
                          <a:sym typeface="Calibri"/>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miter lim="400000"/>
                    </a:lnB>
                    <a:noFill/>
                  </a:tcPr>
                </a:tc>
                <a:tc>
                  <a:txBody>
                    <a:bodyPr/>
                    <a:lstStyle/>
                    <a:p>
                      <a:pPr algn="l" defTabSz="914400">
                        <a:spcBef>
                          <a:spcPts val="400"/>
                        </a:spcBef>
                        <a:defRPr sz="2800">
                          <a:latin typeface="+mj-lt"/>
                          <a:ea typeface="+mj-ea"/>
                          <a:cs typeface="+mj-cs"/>
                          <a:sym typeface="Calibri"/>
                        </a:defRPr>
                      </a:pP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miter lim="400000"/>
                    </a:lnB>
                    <a:noFill/>
                  </a:tcPr>
                </a:tc>
              </a:tr>
              <a:tr h="1671638">
                <a:tc>
                  <a:txBody>
                    <a:bodyPr/>
                    <a:lstStyle/>
                    <a:p>
                      <a:pPr marL="171450" indent="-171450" algn="l" defTabSz="914400">
                        <a:spcBef>
                          <a:spcPts val="300"/>
                        </a:spcBef>
                        <a:buSzPct val="100000"/>
                        <a:buFont typeface="Arial"/>
                        <a:buChar char="•"/>
                        <a:defRPr sz="1300">
                          <a:latin typeface="+mj-lt"/>
                          <a:ea typeface="+mj-ea"/>
                          <a:cs typeface="+mj-cs"/>
                          <a:sym typeface="Calibri"/>
                        </a:defRPr>
                      </a:pPr>
                      <a:r>
                        <a:t>Offer </a:t>
                      </a:r>
                      <a:r>
                        <a:rPr b="1" sz="1400">
                          <a:latin typeface="+mn-lt"/>
                          <a:ea typeface="+mn-ea"/>
                          <a:cs typeface="+mn-cs"/>
                          <a:sym typeface="Helvetica"/>
                        </a:rPr>
                        <a:t>factual</a:t>
                      </a:r>
                      <a:r>
                        <a:t> information</a:t>
                      </a:r>
                    </a:p>
                    <a:p>
                      <a:pPr marL="171450" indent="-171450" algn="l" defTabSz="914400">
                        <a:spcBef>
                          <a:spcPts val="300"/>
                        </a:spcBef>
                        <a:buSzPct val="100000"/>
                        <a:buFont typeface="Arial"/>
                        <a:buChar char="•"/>
                        <a:defRPr sz="1300">
                          <a:latin typeface="+mj-lt"/>
                          <a:ea typeface="+mj-ea"/>
                          <a:cs typeface="+mj-cs"/>
                          <a:sym typeface="Calibri"/>
                        </a:defRPr>
                      </a:pPr>
                      <a:r>
                        <a:t>Explore the </a:t>
                      </a:r>
                      <a:r>
                        <a:rPr b="1" sz="1400">
                          <a:latin typeface="+mn-lt"/>
                          <a:ea typeface="+mn-ea"/>
                          <a:cs typeface="+mn-cs"/>
                          <a:sym typeface="Helvetica"/>
                        </a:rPr>
                        <a:t>meaning of events </a:t>
                      </a:r>
                      <a:r>
                        <a:t>that brought the person to treatment</a:t>
                      </a:r>
                    </a:p>
                    <a:p>
                      <a:pPr marL="171450" indent="-171450" algn="l" defTabSz="914400">
                        <a:spcBef>
                          <a:spcPts val="300"/>
                        </a:spcBef>
                        <a:buSzPct val="100000"/>
                        <a:buFont typeface="Arial"/>
                        <a:buChar char="•"/>
                        <a:defRPr sz="1300">
                          <a:latin typeface="+mj-lt"/>
                          <a:ea typeface="+mj-ea"/>
                          <a:cs typeface="+mj-cs"/>
                          <a:sym typeface="Calibri"/>
                        </a:defRPr>
                      </a:pPr>
                      <a:r>
                        <a:t>Explore </a:t>
                      </a:r>
                      <a:r>
                        <a:rPr b="1" sz="1400">
                          <a:latin typeface="+mn-lt"/>
                          <a:ea typeface="+mn-ea"/>
                          <a:cs typeface="+mn-cs"/>
                          <a:sym typeface="Helvetica"/>
                        </a:rPr>
                        <a:t>results of previous efforts</a:t>
                      </a:r>
                      <a:endParaRPr b="1" sz="1400">
                        <a:latin typeface="+mn-lt"/>
                        <a:ea typeface="+mn-ea"/>
                        <a:cs typeface="+mn-cs"/>
                        <a:sym typeface="Helvetica"/>
                      </a:endParaRPr>
                    </a:p>
                    <a:p>
                      <a:pPr marL="171450" indent="-171450" algn="l" defTabSz="914400">
                        <a:spcBef>
                          <a:spcPts val="300"/>
                        </a:spcBef>
                        <a:buSzPct val="100000"/>
                        <a:buFont typeface="Arial"/>
                        <a:buChar char="•"/>
                        <a:defRPr sz="1300">
                          <a:latin typeface="+mj-lt"/>
                          <a:ea typeface="+mj-ea"/>
                          <a:cs typeface="+mj-cs"/>
                          <a:sym typeface="Calibri"/>
                        </a:defRPr>
                      </a:pPr>
                      <a:r>
                        <a:t>Explore </a:t>
                      </a:r>
                      <a:r>
                        <a:rPr b="1" sz="1400">
                          <a:latin typeface="+mn-lt"/>
                          <a:ea typeface="+mn-ea"/>
                          <a:cs typeface="+mn-cs"/>
                          <a:sym typeface="Helvetica"/>
                        </a:rPr>
                        <a:t>pros and cons </a:t>
                      </a:r>
                      <a:r>
                        <a:t>of targeted behaviors</a:t>
                      </a:r>
                    </a:p>
                  </a:txBody>
                  <a:tcPr marL="45720" marR="45720" marT="45720" marB="45720" anchor="t" anchorCtr="0" horzOverflow="overflow">
                    <a:lnL w="28575">
                      <a:solidFill>
                        <a:srgbClr val="000000"/>
                      </a:solidFill>
                    </a:lnL>
                    <a:lnR w="12700">
                      <a:solidFill>
                        <a:srgbClr val="000000"/>
                      </a:solidFill>
                    </a:lnR>
                    <a:lnT w="12700">
                      <a:miter lim="400000"/>
                    </a:lnT>
                    <a:lnB w="12700">
                      <a:solidFill>
                        <a:srgbClr val="000000"/>
                      </a:solidFill>
                    </a:lnB>
                    <a:noFill/>
                  </a:tcPr>
                </a:tc>
                <a:tc>
                  <a:txBody>
                    <a:bodyPr/>
                    <a:lstStyle/>
                    <a:p>
                      <a:pPr marL="171450" indent="-171450" algn="l" defTabSz="914400">
                        <a:spcBef>
                          <a:spcPts val="300"/>
                        </a:spcBef>
                        <a:buSzPct val="100000"/>
                        <a:buFont typeface="Arial"/>
                        <a:buChar char="•"/>
                        <a:defRPr sz="1300">
                          <a:latin typeface="+mj-lt"/>
                          <a:ea typeface="+mj-ea"/>
                          <a:cs typeface="+mj-cs"/>
                          <a:sym typeface="Calibri"/>
                        </a:defRPr>
                      </a:pPr>
                      <a:r>
                        <a:t>Explore the person’s </a:t>
                      </a:r>
                      <a:r>
                        <a:rPr b="1" sz="1400">
                          <a:latin typeface="+mn-lt"/>
                          <a:ea typeface="+mn-ea"/>
                          <a:cs typeface="+mn-cs"/>
                          <a:sym typeface="Helvetica"/>
                        </a:rPr>
                        <a:t>sense of self-efficacy </a:t>
                      </a:r>
                      <a:endParaRPr b="1" sz="1400">
                        <a:latin typeface="+mn-lt"/>
                        <a:ea typeface="+mn-ea"/>
                        <a:cs typeface="+mn-cs"/>
                        <a:sym typeface="Helvetica"/>
                      </a:endParaRPr>
                    </a:p>
                    <a:p>
                      <a:pPr marL="171450" indent="-171450" algn="l" defTabSz="914400">
                        <a:spcBef>
                          <a:spcPts val="300"/>
                        </a:spcBef>
                        <a:buSzPct val="100000"/>
                        <a:buFont typeface="Arial"/>
                        <a:buChar char="•"/>
                        <a:defRPr sz="1300">
                          <a:latin typeface="+mj-lt"/>
                          <a:ea typeface="+mj-ea"/>
                          <a:cs typeface="+mj-cs"/>
                          <a:sym typeface="Calibri"/>
                        </a:defRPr>
                      </a:pPr>
                      <a:r>
                        <a:t>Explore </a:t>
                      </a:r>
                      <a:r>
                        <a:rPr b="1" sz="1400">
                          <a:latin typeface="+mn-lt"/>
                          <a:ea typeface="+mn-ea"/>
                          <a:cs typeface="+mn-cs"/>
                          <a:sym typeface="Helvetica"/>
                        </a:rPr>
                        <a:t>expectations</a:t>
                      </a:r>
                      <a:r>
                        <a:t> regarding what the change will entail</a:t>
                      </a:r>
                    </a:p>
                    <a:p>
                      <a:pPr marL="171450" indent="-171450" algn="l" defTabSz="914400">
                        <a:spcBef>
                          <a:spcPts val="300"/>
                        </a:spcBef>
                        <a:buSzPct val="100000"/>
                        <a:buFont typeface="Arial"/>
                        <a:buChar char="•"/>
                        <a:defRPr b="1" sz="1400">
                          <a:latin typeface="+mn-lt"/>
                          <a:ea typeface="+mn-ea"/>
                          <a:cs typeface="+mn-cs"/>
                          <a:sym typeface="Helvetica"/>
                        </a:defRPr>
                      </a:pPr>
                      <a:r>
                        <a:t>Summarize</a:t>
                      </a:r>
                      <a:r>
                        <a:rPr b="0" sz="1300">
                          <a:latin typeface="+mj-lt"/>
                          <a:ea typeface="+mj-ea"/>
                          <a:cs typeface="+mj-cs"/>
                          <a:sym typeface="Calibri"/>
                        </a:rPr>
                        <a:t> self-motivational statements</a:t>
                      </a:r>
                      <a:endParaRPr b="0" sz="1300">
                        <a:latin typeface="+mj-lt"/>
                        <a:ea typeface="+mj-ea"/>
                        <a:cs typeface="+mj-cs"/>
                        <a:sym typeface="Calibri"/>
                      </a:endParaRPr>
                    </a:p>
                    <a:p>
                      <a:pPr marL="171450" indent="-171450" algn="l" defTabSz="914400">
                        <a:spcBef>
                          <a:spcPts val="300"/>
                        </a:spcBef>
                        <a:buSzPct val="100000"/>
                        <a:buFont typeface="Arial"/>
                        <a:buChar char="•"/>
                        <a:defRPr sz="1300">
                          <a:latin typeface="+mj-lt"/>
                          <a:ea typeface="+mj-ea"/>
                          <a:cs typeface="+mj-cs"/>
                          <a:sym typeface="Calibri"/>
                        </a:defRPr>
                      </a:pPr>
                      <a:r>
                        <a:t>Continue exploration of </a:t>
                      </a:r>
                      <a:r>
                        <a:rPr b="1" sz="1400">
                          <a:latin typeface="+mn-lt"/>
                          <a:ea typeface="+mn-ea"/>
                          <a:cs typeface="+mn-cs"/>
                          <a:sym typeface="Helvetica"/>
                        </a:rPr>
                        <a:t>pros</a:t>
                      </a:r>
                      <a:r>
                        <a:t> </a:t>
                      </a:r>
                      <a:r>
                        <a:rPr b="1" sz="1400">
                          <a:latin typeface="+mn-lt"/>
                          <a:ea typeface="+mn-ea"/>
                          <a:cs typeface="+mn-cs"/>
                          <a:sym typeface="Helvetica"/>
                        </a:rPr>
                        <a:t>and</a:t>
                      </a:r>
                      <a:r>
                        <a:t> </a:t>
                      </a:r>
                      <a:r>
                        <a:rPr b="1" sz="1400">
                          <a:latin typeface="+mn-lt"/>
                          <a:ea typeface="+mn-ea"/>
                          <a:cs typeface="+mn-cs"/>
                          <a:sym typeface="Helvetica"/>
                        </a:rPr>
                        <a:t>cons</a:t>
                      </a:r>
                    </a:p>
                  </a:txBody>
                  <a:tcPr marL="45720" marR="45720" marT="45720" marB="45720" anchor="t" anchorCtr="0" horzOverflow="overflow">
                    <a:lnL w="12700">
                      <a:solidFill>
                        <a:srgbClr val="000000"/>
                      </a:solidFill>
                    </a:lnL>
                    <a:lnR w="12700">
                      <a:solidFill>
                        <a:srgbClr val="000000"/>
                      </a:solidFill>
                    </a:lnR>
                    <a:lnT w="12700">
                      <a:miter lim="400000"/>
                    </a:lnT>
                    <a:lnB w="12700">
                      <a:solidFill>
                        <a:srgbClr val="000000"/>
                      </a:solidFill>
                    </a:lnB>
                    <a:noFill/>
                  </a:tcPr>
                </a:tc>
                <a:tc>
                  <a:txBody>
                    <a:bodyPr/>
                    <a:lstStyle/>
                    <a:p>
                      <a:pPr marL="171450" indent="-171450" algn="l" defTabSz="914400">
                        <a:spcBef>
                          <a:spcPts val="300"/>
                        </a:spcBef>
                        <a:buSzPct val="100000"/>
                        <a:buFont typeface="Arial"/>
                        <a:buChar char="•"/>
                        <a:defRPr sz="1300">
                          <a:latin typeface="+mj-lt"/>
                          <a:ea typeface="+mj-ea"/>
                          <a:cs typeface="+mj-cs"/>
                          <a:sym typeface="Calibri"/>
                        </a:defRPr>
                      </a:pPr>
                      <a:r>
                        <a:t>Offer a </a:t>
                      </a:r>
                      <a:r>
                        <a:rPr b="1" sz="1400">
                          <a:latin typeface="+mn-lt"/>
                          <a:ea typeface="+mn-ea"/>
                          <a:cs typeface="+mn-cs"/>
                          <a:sym typeface="Helvetica"/>
                        </a:rPr>
                        <a:t>menu of options </a:t>
                      </a:r>
                      <a:r>
                        <a:t>for change</a:t>
                      </a:r>
                    </a:p>
                    <a:p>
                      <a:pPr marL="171450" indent="-171450" algn="l" defTabSz="914400">
                        <a:spcBef>
                          <a:spcPts val="300"/>
                        </a:spcBef>
                        <a:buSzPct val="100000"/>
                        <a:buFont typeface="Arial"/>
                        <a:buChar char="•"/>
                        <a:defRPr sz="1300">
                          <a:latin typeface="+mj-lt"/>
                          <a:ea typeface="+mj-ea"/>
                          <a:cs typeface="+mj-cs"/>
                          <a:sym typeface="Calibri"/>
                        </a:defRPr>
                      </a:pPr>
                      <a:r>
                        <a:t>Help identify </a:t>
                      </a:r>
                      <a:r>
                        <a:rPr b="1" sz="1400">
                          <a:latin typeface="+mn-lt"/>
                          <a:ea typeface="+mn-ea"/>
                          <a:cs typeface="+mn-cs"/>
                          <a:sym typeface="Helvetica"/>
                        </a:rPr>
                        <a:t>pros and cons </a:t>
                      </a:r>
                      <a:r>
                        <a:t>of various change options</a:t>
                      </a:r>
                    </a:p>
                    <a:p>
                      <a:pPr marL="171450" indent="-171450" algn="l" defTabSz="914400">
                        <a:spcBef>
                          <a:spcPts val="300"/>
                        </a:spcBef>
                        <a:buSzPct val="100000"/>
                        <a:buFont typeface="Arial"/>
                        <a:buChar char="•"/>
                        <a:defRPr sz="1300">
                          <a:latin typeface="+mj-lt"/>
                          <a:ea typeface="+mj-ea"/>
                          <a:cs typeface="+mj-cs"/>
                          <a:sym typeface="Calibri"/>
                        </a:defRPr>
                      </a:pPr>
                      <a:r>
                        <a:t>Identify and </a:t>
                      </a:r>
                      <a:r>
                        <a:rPr b="1" sz="1400">
                          <a:latin typeface="+mn-lt"/>
                          <a:ea typeface="+mn-ea"/>
                          <a:cs typeface="+mn-cs"/>
                          <a:sym typeface="Helvetica"/>
                        </a:rPr>
                        <a:t>lower barriers </a:t>
                      </a:r>
                      <a:r>
                        <a:t>to change</a:t>
                      </a:r>
                    </a:p>
                    <a:p>
                      <a:pPr marL="171450" indent="-171450" algn="l" defTabSz="914400">
                        <a:spcBef>
                          <a:spcPts val="300"/>
                        </a:spcBef>
                        <a:buSzPct val="100000"/>
                        <a:buFont typeface="Arial"/>
                        <a:buChar char="•"/>
                        <a:defRPr sz="1300">
                          <a:latin typeface="+mj-lt"/>
                          <a:ea typeface="+mj-ea"/>
                          <a:cs typeface="+mj-cs"/>
                          <a:sym typeface="Calibri"/>
                        </a:defRPr>
                      </a:pPr>
                      <a:r>
                        <a:t>Help person </a:t>
                      </a:r>
                      <a:r>
                        <a:rPr b="1" sz="1400">
                          <a:latin typeface="+mn-lt"/>
                          <a:ea typeface="+mn-ea"/>
                          <a:cs typeface="+mn-cs"/>
                          <a:sym typeface="Helvetica"/>
                        </a:rPr>
                        <a:t>enlist social support </a:t>
                      </a:r>
                      <a:endParaRPr b="1" sz="1400">
                        <a:latin typeface="+mn-lt"/>
                        <a:ea typeface="+mn-ea"/>
                        <a:cs typeface="+mn-cs"/>
                        <a:sym typeface="Helvetica"/>
                      </a:endParaRPr>
                    </a:p>
                    <a:p>
                      <a:pPr marL="171450" indent="-171450" algn="l" defTabSz="914400">
                        <a:spcBef>
                          <a:spcPts val="300"/>
                        </a:spcBef>
                        <a:buSzPct val="100000"/>
                        <a:buFont typeface="Arial"/>
                        <a:buChar char="•"/>
                        <a:defRPr sz="1300">
                          <a:latin typeface="+mj-lt"/>
                          <a:ea typeface="+mj-ea"/>
                          <a:cs typeface="+mj-cs"/>
                          <a:sym typeface="Calibri"/>
                        </a:defRPr>
                      </a:pPr>
                      <a:r>
                        <a:t>Encourage person to </a:t>
                      </a:r>
                      <a:r>
                        <a:rPr b="1" sz="1400">
                          <a:latin typeface="+mn-lt"/>
                          <a:ea typeface="+mn-ea"/>
                          <a:cs typeface="+mn-cs"/>
                          <a:sym typeface="Helvetica"/>
                        </a:rPr>
                        <a:t>publicly</a:t>
                      </a:r>
                      <a:r>
                        <a:rPr b="1">
                          <a:latin typeface="+mn-lt"/>
                          <a:ea typeface="+mn-ea"/>
                          <a:cs typeface="+mn-cs"/>
                          <a:sym typeface="Helvetica"/>
                        </a:rPr>
                        <a:t> </a:t>
                      </a:r>
                      <a:r>
                        <a:rPr b="1" sz="1400">
                          <a:latin typeface="+mn-lt"/>
                          <a:ea typeface="+mn-ea"/>
                          <a:cs typeface="+mn-cs"/>
                          <a:sym typeface="Helvetica"/>
                        </a:rPr>
                        <a:t>announce plans</a:t>
                      </a:r>
                      <a:r>
                        <a:t> to change</a:t>
                      </a:r>
                    </a:p>
                  </a:txBody>
                  <a:tcPr marL="45720" marR="45720" marT="45720" marB="45720" anchor="t" anchorCtr="0" horzOverflow="overflow">
                    <a:lnL w="12700">
                      <a:solidFill>
                        <a:srgbClr val="000000"/>
                      </a:solidFill>
                    </a:lnL>
                    <a:lnR w="28575">
                      <a:solidFill>
                        <a:srgbClr val="000000"/>
                      </a:solidFill>
                    </a:lnR>
                    <a:lnT w="12700">
                      <a:miter lim="400000"/>
                    </a:lnT>
                    <a:lnB w="12700">
                      <a:solidFill>
                        <a:srgbClr val="000000"/>
                      </a:solidFill>
                    </a:lnB>
                    <a:noFill/>
                  </a:tcPr>
                </a:tc>
              </a:tr>
              <a:tr h="1244600">
                <a:tc>
                  <a:txBody>
                    <a:bodyPr/>
                    <a:lstStyle/>
                    <a:p>
                      <a:pPr algn="l" defTabSz="914400">
                        <a:spcBef>
                          <a:spcPts val="400"/>
                        </a:spcBef>
                        <a:defRPr sz="2800">
                          <a:latin typeface="+mj-lt"/>
                          <a:ea typeface="+mj-ea"/>
                          <a:cs typeface="+mj-cs"/>
                          <a:sym typeface="Calibri"/>
                        </a:defRPr>
                      </a:pP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miter lim="400000"/>
                    </a:lnB>
                    <a:noFill/>
                  </a:tcPr>
                </a:tc>
                <a:tc>
                  <a:txBody>
                    <a:bodyPr/>
                    <a:lstStyle/>
                    <a:p>
                      <a:pPr algn="l" defTabSz="914400">
                        <a:spcBef>
                          <a:spcPts val="400"/>
                        </a:spcBef>
                        <a:defRPr sz="2800">
                          <a:latin typeface="+mj-lt"/>
                          <a:ea typeface="+mj-ea"/>
                          <a:cs typeface="+mj-cs"/>
                          <a:sym typeface="Calibri"/>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12700">
                      <a:miter lim="400000"/>
                    </a:lnB>
                    <a:noFill/>
                  </a:tcPr>
                </a:tc>
                <a:tc>
                  <a:txBody>
                    <a:bodyPr/>
                    <a:lstStyle/>
                    <a:p>
                      <a:pPr algn="l" defTabSz="914400">
                        <a:spcBef>
                          <a:spcPts val="400"/>
                        </a:spcBef>
                        <a:defRPr sz="2800">
                          <a:latin typeface="+mj-lt"/>
                          <a:ea typeface="+mj-ea"/>
                          <a:cs typeface="+mj-cs"/>
                          <a:sym typeface="Calibri"/>
                        </a:defRPr>
                      </a:pP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miter lim="400000"/>
                    </a:lnB>
                    <a:noFill/>
                  </a:tcPr>
                </a:tc>
              </a:tr>
              <a:tr h="2076450">
                <a:tc>
                  <a:txBody>
                    <a:bodyPr/>
                    <a:lstStyle/>
                    <a:p>
                      <a:pPr marL="171450" indent="-171450" algn="l" defTabSz="914400">
                        <a:spcBef>
                          <a:spcPts val="300"/>
                        </a:spcBef>
                        <a:buSzPct val="100000"/>
                        <a:buFont typeface="Arial"/>
                        <a:buChar char="•"/>
                        <a:defRPr sz="1300">
                          <a:latin typeface="+mj-lt"/>
                          <a:ea typeface="+mj-ea"/>
                          <a:cs typeface="+mj-cs"/>
                          <a:sym typeface="Calibri"/>
                        </a:defRPr>
                      </a:pPr>
                      <a:r>
                        <a:t>Support a </a:t>
                      </a:r>
                      <a:r>
                        <a:rPr b="1" sz="1400">
                          <a:latin typeface="+mn-lt"/>
                          <a:ea typeface="+mn-ea"/>
                          <a:cs typeface="+mn-cs"/>
                          <a:sym typeface="Helvetica"/>
                        </a:rPr>
                        <a:t>realistic view</a:t>
                      </a:r>
                      <a:r>
                        <a:t> of change through </a:t>
                      </a:r>
                      <a:r>
                        <a:rPr b="1" sz="1400">
                          <a:latin typeface="+mn-lt"/>
                          <a:ea typeface="+mn-ea"/>
                          <a:cs typeface="+mn-cs"/>
                          <a:sym typeface="Helvetica"/>
                        </a:rPr>
                        <a:t>small steps</a:t>
                      </a:r>
                      <a:endParaRPr b="1" sz="1400">
                        <a:latin typeface="+mn-lt"/>
                        <a:ea typeface="+mn-ea"/>
                        <a:cs typeface="+mn-cs"/>
                        <a:sym typeface="Helvetica"/>
                      </a:endParaRPr>
                    </a:p>
                    <a:p>
                      <a:pPr marL="171450" indent="-171450" algn="l" defTabSz="914400">
                        <a:spcBef>
                          <a:spcPts val="300"/>
                        </a:spcBef>
                        <a:buSzPct val="100000"/>
                        <a:buFont typeface="Arial"/>
                        <a:buChar char="•"/>
                        <a:defRPr sz="1300">
                          <a:latin typeface="+mj-lt"/>
                          <a:ea typeface="+mj-ea"/>
                          <a:cs typeface="+mj-cs"/>
                          <a:sym typeface="Calibri"/>
                        </a:defRPr>
                      </a:pPr>
                      <a:r>
                        <a:t>Help </a:t>
                      </a:r>
                      <a:r>
                        <a:rPr b="1" sz="1400">
                          <a:latin typeface="+mn-lt"/>
                          <a:ea typeface="+mn-ea"/>
                          <a:cs typeface="+mn-cs"/>
                          <a:sym typeface="Helvetica"/>
                        </a:rPr>
                        <a:t>identify high-risk situations </a:t>
                      </a:r>
                      <a:r>
                        <a:t>and develop </a:t>
                      </a:r>
                      <a:r>
                        <a:rPr b="1" sz="1400">
                          <a:latin typeface="+mn-lt"/>
                          <a:ea typeface="+mn-ea"/>
                          <a:cs typeface="+mn-cs"/>
                          <a:sym typeface="Helvetica"/>
                        </a:rPr>
                        <a:t>coping strategies</a:t>
                      </a:r>
                      <a:endParaRPr b="1" sz="1400">
                        <a:latin typeface="+mn-lt"/>
                        <a:ea typeface="+mn-ea"/>
                        <a:cs typeface="+mn-cs"/>
                        <a:sym typeface="Helvetica"/>
                      </a:endParaRPr>
                    </a:p>
                    <a:p>
                      <a:pPr marL="171450" indent="-171450" algn="l" defTabSz="914400">
                        <a:spcBef>
                          <a:spcPts val="300"/>
                        </a:spcBef>
                        <a:buSzPct val="100000"/>
                        <a:buFont typeface="Arial"/>
                        <a:buChar char="•"/>
                        <a:defRPr sz="1300">
                          <a:latin typeface="+mj-lt"/>
                          <a:ea typeface="+mj-ea"/>
                          <a:cs typeface="+mj-cs"/>
                          <a:sym typeface="Calibri"/>
                        </a:defRPr>
                      </a:pPr>
                      <a:r>
                        <a:t>Assist in </a:t>
                      </a:r>
                      <a:r>
                        <a:rPr b="1" sz="1400">
                          <a:latin typeface="+mn-lt"/>
                          <a:ea typeface="+mn-ea"/>
                          <a:cs typeface="+mn-cs"/>
                          <a:sym typeface="Helvetica"/>
                        </a:rPr>
                        <a:t>finding new reinforcers </a:t>
                      </a:r>
                      <a:r>
                        <a:t>of positive change</a:t>
                      </a:r>
                    </a:p>
                    <a:p>
                      <a:pPr marL="171450" indent="-171450" algn="l" defTabSz="914400">
                        <a:spcBef>
                          <a:spcPts val="300"/>
                        </a:spcBef>
                        <a:buSzPct val="100000"/>
                        <a:buFont typeface="Arial"/>
                        <a:buChar char="•"/>
                        <a:defRPr sz="1300">
                          <a:latin typeface="+mj-lt"/>
                          <a:ea typeface="+mj-ea"/>
                          <a:cs typeface="+mj-cs"/>
                          <a:sym typeface="Calibri"/>
                        </a:defRPr>
                      </a:pPr>
                      <a:r>
                        <a:t>Help access family and social </a:t>
                      </a:r>
                      <a:r>
                        <a:rPr b="1" sz="1400">
                          <a:latin typeface="+mn-lt"/>
                          <a:ea typeface="+mn-ea"/>
                          <a:cs typeface="+mn-cs"/>
                          <a:sym typeface="Helvetica"/>
                        </a:rPr>
                        <a:t>support</a:t>
                      </a:r>
                    </a:p>
                  </a:txBody>
                  <a:tcPr marL="45720" marR="45720" marT="45720" marB="45720" anchor="t" anchorCtr="0" horzOverflow="overflow">
                    <a:lnL w="28575">
                      <a:solidFill>
                        <a:srgbClr val="000000"/>
                      </a:solidFill>
                    </a:lnL>
                    <a:lnR w="12700">
                      <a:solidFill>
                        <a:srgbClr val="000000"/>
                      </a:solidFill>
                    </a:lnR>
                    <a:lnT w="12700">
                      <a:miter lim="400000"/>
                    </a:lnT>
                    <a:lnB w="28575">
                      <a:solidFill>
                        <a:srgbClr val="000000"/>
                      </a:solidFill>
                    </a:lnB>
                    <a:noFill/>
                  </a:tcPr>
                </a:tc>
                <a:tc>
                  <a:txBody>
                    <a:bodyPr/>
                    <a:lstStyle/>
                    <a:p>
                      <a:pPr marL="171450" indent="-171450" algn="l" defTabSz="914400">
                        <a:spcBef>
                          <a:spcPts val="300"/>
                        </a:spcBef>
                        <a:buSzPct val="100000"/>
                        <a:buFont typeface="Arial"/>
                        <a:buChar char="•"/>
                        <a:defRPr sz="1300">
                          <a:latin typeface="+mj-lt"/>
                          <a:ea typeface="+mj-ea"/>
                          <a:cs typeface="+mj-cs"/>
                          <a:sym typeface="Calibri"/>
                        </a:defRPr>
                      </a:pPr>
                      <a:r>
                        <a:t>Help identify and try </a:t>
                      </a:r>
                      <a:r>
                        <a:rPr b="1" sz="1400">
                          <a:latin typeface="+mn-lt"/>
                          <a:ea typeface="+mn-ea"/>
                          <a:cs typeface="+mn-cs"/>
                          <a:sym typeface="Helvetica"/>
                        </a:rPr>
                        <a:t>alternative behaviors</a:t>
                      </a:r>
                      <a:r>
                        <a:t> (drug-free sources of pleasure)</a:t>
                      </a:r>
                    </a:p>
                    <a:p>
                      <a:pPr marL="171450" indent="-171450" algn="l" defTabSz="914400">
                        <a:spcBef>
                          <a:spcPts val="300"/>
                        </a:spcBef>
                        <a:buSzPct val="100000"/>
                        <a:buFont typeface="Arial"/>
                        <a:buChar char="•"/>
                        <a:defRPr sz="1300">
                          <a:latin typeface="+mj-lt"/>
                          <a:ea typeface="+mj-ea"/>
                          <a:cs typeface="+mj-cs"/>
                          <a:sym typeface="Calibri"/>
                        </a:defRPr>
                      </a:pPr>
                      <a:r>
                        <a:t>Maintain </a:t>
                      </a:r>
                      <a:r>
                        <a:rPr b="1" sz="1400">
                          <a:latin typeface="+mn-lt"/>
                          <a:ea typeface="+mn-ea"/>
                          <a:cs typeface="+mn-cs"/>
                          <a:sym typeface="Helvetica"/>
                        </a:rPr>
                        <a:t>supportive contact</a:t>
                      </a:r>
                      <a:r>
                        <a:t> </a:t>
                      </a:r>
                    </a:p>
                    <a:p>
                      <a:pPr marL="171450" indent="-171450" algn="l" defTabSz="914400">
                        <a:spcBef>
                          <a:spcPts val="300"/>
                        </a:spcBef>
                        <a:buSzPct val="100000"/>
                        <a:buFont typeface="Arial"/>
                        <a:buChar char="•"/>
                        <a:defRPr sz="1300">
                          <a:latin typeface="+mj-lt"/>
                          <a:ea typeface="+mj-ea"/>
                          <a:cs typeface="+mj-cs"/>
                          <a:sym typeface="Calibri"/>
                        </a:defRPr>
                      </a:pPr>
                      <a:r>
                        <a:t>Help </a:t>
                      </a:r>
                      <a:r>
                        <a:rPr b="1" sz="1400">
                          <a:latin typeface="+mn-lt"/>
                          <a:ea typeface="+mn-ea"/>
                          <a:cs typeface="+mn-cs"/>
                          <a:sym typeface="Helvetica"/>
                        </a:rPr>
                        <a:t>develop escape plan</a:t>
                      </a:r>
                      <a:endParaRPr b="1" sz="1400">
                        <a:latin typeface="+mn-lt"/>
                        <a:ea typeface="+mn-ea"/>
                        <a:cs typeface="+mn-cs"/>
                        <a:sym typeface="Helvetica"/>
                      </a:endParaRPr>
                    </a:p>
                    <a:p>
                      <a:pPr marL="171450" indent="-171450" algn="l" defTabSz="914400">
                        <a:spcBef>
                          <a:spcPts val="300"/>
                        </a:spcBef>
                        <a:buSzPct val="100000"/>
                        <a:buFont typeface="Arial"/>
                        <a:buChar char="•"/>
                        <a:defRPr sz="1300">
                          <a:latin typeface="+mj-lt"/>
                          <a:ea typeface="+mj-ea"/>
                          <a:cs typeface="+mj-cs"/>
                          <a:sym typeface="Calibri"/>
                        </a:defRPr>
                      </a:pPr>
                      <a:r>
                        <a:t>Work to </a:t>
                      </a:r>
                      <a:r>
                        <a:rPr b="1" sz="1400">
                          <a:latin typeface="+mn-lt"/>
                          <a:ea typeface="+mn-ea"/>
                          <a:cs typeface="+mn-cs"/>
                          <a:sym typeface="Helvetica"/>
                        </a:rPr>
                        <a:t>set new</a:t>
                      </a:r>
                      <a:r>
                        <a:t> short and long term </a:t>
                      </a:r>
                      <a:r>
                        <a:rPr b="1" sz="1400">
                          <a:latin typeface="+mn-lt"/>
                          <a:ea typeface="+mn-ea"/>
                          <a:cs typeface="+mn-cs"/>
                          <a:sym typeface="Helvetica"/>
                        </a:rPr>
                        <a:t>goals</a:t>
                      </a:r>
                    </a:p>
                  </a:txBody>
                  <a:tcPr marL="45720" marR="45720" marT="45720" marB="45720" anchor="t" anchorCtr="0" horzOverflow="overflow">
                    <a:lnL w="12700">
                      <a:solidFill>
                        <a:srgbClr val="000000"/>
                      </a:solidFill>
                    </a:lnL>
                    <a:lnR w="12700">
                      <a:solidFill>
                        <a:srgbClr val="000000"/>
                      </a:solidFill>
                    </a:lnR>
                    <a:lnT w="12700">
                      <a:miter lim="400000"/>
                    </a:lnT>
                    <a:lnB w="28575">
                      <a:solidFill>
                        <a:srgbClr val="000000"/>
                      </a:solidFill>
                    </a:lnB>
                    <a:noFill/>
                  </a:tcPr>
                </a:tc>
                <a:tc>
                  <a:txBody>
                    <a:bodyPr/>
                    <a:lstStyle/>
                    <a:p>
                      <a:pPr marL="112712" indent="-112712" algn="l" defTabSz="914400">
                        <a:spcBef>
                          <a:spcPts val="300"/>
                        </a:spcBef>
                        <a:buSzPct val="100000"/>
                        <a:buFont typeface="Arial"/>
                        <a:buChar char="•"/>
                        <a:defRPr sz="1300">
                          <a:latin typeface="+mj-lt"/>
                          <a:ea typeface="+mj-ea"/>
                          <a:cs typeface="+mj-cs"/>
                          <a:sym typeface="Calibri"/>
                        </a:defRPr>
                      </a:pPr>
                      <a:r>
                        <a:t>Frame recurrence as a </a:t>
                      </a:r>
                      <a:r>
                        <a:rPr b="1" sz="1400">
                          <a:latin typeface="+mn-lt"/>
                          <a:ea typeface="+mn-ea"/>
                          <a:cs typeface="+mn-cs"/>
                          <a:sym typeface="Helvetica"/>
                        </a:rPr>
                        <a:t>learning opportunity</a:t>
                      </a:r>
                      <a:endParaRPr b="1" sz="1400">
                        <a:latin typeface="+mn-lt"/>
                        <a:ea typeface="+mn-ea"/>
                        <a:cs typeface="+mn-cs"/>
                        <a:sym typeface="Helvetica"/>
                      </a:endParaRPr>
                    </a:p>
                    <a:p>
                      <a:pPr marL="112712" indent="-112712" algn="l" defTabSz="914400">
                        <a:spcBef>
                          <a:spcPts val="300"/>
                        </a:spcBef>
                        <a:buSzPct val="100000"/>
                        <a:buFont typeface="Arial"/>
                        <a:buChar char="•"/>
                        <a:defRPr sz="1300">
                          <a:latin typeface="+mj-lt"/>
                          <a:ea typeface="+mj-ea"/>
                          <a:cs typeface="+mj-cs"/>
                          <a:sym typeface="Calibri"/>
                        </a:defRPr>
                      </a:pPr>
                      <a:r>
                        <a:t>Explore possible behavioral, psychological, and social </a:t>
                      </a:r>
                      <a:r>
                        <a:rPr b="1" sz="1400">
                          <a:latin typeface="+mn-lt"/>
                          <a:ea typeface="+mn-ea"/>
                          <a:cs typeface="+mn-cs"/>
                          <a:sym typeface="Helvetica"/>
                        </a:rPr>
                        <a:t>antecedents</a:t>
                      </a:r>
                      <a:endParaRPr b="1" sz="1400">
                        <a:latin typeface="+mn-lt"/>
                        <a:ea typeface="+mn-ea"/>
                        <a:cs typeface="+mn-cs"/>
                        <a:sym typeface="Helvetica"/>
                      </a:endParaRPr>
                    </a:p>
                    <a:p>
                      <a:pPr marL="112712" indent="-112712" algn="l" defTabSz="914400">
                        <a:spcBef>
                          <a:spcPts val="300"/>
                        </a:spcBef>
                        <a:buSzPct val="100000"/>
                        <a:buFont typeface="Arial"/>
                        <a:buChar char="•"/>
                        <a:defRPr sz="1300">
                          <a:latin typeface="+mj-lt"/>
                          <a:ea typeface="+mj-ea"/>
                          <a:cs typeface="+mj-cs"/>
                          <a:sym typeface="Calibri"/>
                        </a:defRPr>
                      </a:pPr>
                      <a:r>
                        <a:t>Help to develop </a:t>
                      </a:r>
                      <a:r>
                        <a:rPr b="1" sz="1400">
                          <a:latin typeface="+mn-lt"/>
                          <a:ea typeface="+mn-ea"/>
                          <a:cs typeface="+mn-cs"/>
                          <a:sym typeface="Helvetica"/>
                        </a:rPr>
                        <a:t>alternative</a:t>
                      </a:r>
                      <a:r>
                        <a:t> coping strategies</a:t>
                      </a:r>
                    </a:p>
                    <a:p>
                      <a:pPr marL="112712" indent="-112712" algn="l" defTabSz="914400">
                        <a:spcBef>
                          <a:spcPts val="300"/>
                        </a:spcBef>
                        <a:buSzPct val="100000"/>
                        <a:buFont typeface="Arial"/>
                        <a:buChar char="•"/>
                        <a:defRPr sz="1300">
                          <a:latin typeface="+mj-lt"/>
                          <a:ea typeface="+mj-ea"/>
                          <a:cs typeface="+mj-cs"/>
                          <a:sym typeface="Calibri"/>
                        </a:defRPr>
                      </a:pPr>
                      <a:r>
                        <a:t>Explain Stages of Change &amp; encourage person to </a:t>
                      </a:r>
                      <a:r>
                        <a:rPr b="1" sz="1400">
                          <a:latin typeface="+mn-lt"/>
                          <a:ea typeface="+mn-ea"/>
                          <a:cs typeface="+mn-cs"/>
                          <a:sym typeface="Helvetica"/>
                        </a:rPr>
                        <a:t>stay in the process</a:t>
                      </a:r>
                      <a:endParaRPr b="1" sz="1400">
                        <a:latin typeface="+mn-lt"/>
                        <a:ea typeface="+mn-ea"/>
                        <a:cs typeface="+mn-cs"/>
                        <a:sym typeface="Helvetica"/>
                      </a:endParaRPr>
                    </a:p>
                    <a:p>
                      <a:pPr marL="112712" indent="-112712" algn="l" defTabSz="914400">
                        <a:spcBef>
                          <a:spcPts val="300"/>
                        </a:spcBef>
                        <a:buSzPct val="100000"/>
                        <a:buFont typeface="Arial"/>
                        <a:buChar char="•"/>
                        <a:defRPr sz="1300">
                          <a:latin typeface="+mj-lt"/>
                          <a:ea typeface="+mj-ea"/>
                          <a:cs typeface="+mj-cs"/>
                          <a:sym typeface="Calibri"/>
                        </a:defRPr>
                      </a:pPr>
                      <a:r>
                        <a:t>Maintain </a:t>
                      </a:r>
                      <a:r>
                        <a:rPr b="1" sz="1400">
                          <a:latin typeface="+mn-lt"/>
                          <a:ea typeface="+mn-ea"/>
                          <a:cs typeface="+mn-cs"/>
                          <a:sym typeface="Helvetica"/>
                        </a:rPr>
                        <a:t>supportive</a:t>
                      </a:r>
                      <a:r>
                        <a:t> contact</a:t>
                      </a:r>
                    </a:p>
                  </a:txBody>
                  <a:tcPr marL="45720" marR="45720" marT="45720" marB="45720" anchor="t" anchorCtr="0" horzOverflow="overflow">
                    <a:lnL w="12700">
                      <a:solidFill>
                        <a:srgbClr val="000000"/>
                      </a:solidFill>
                    </a:lnL>
                    <a:lnR w="28575">
                      <a:solidFill>
                        <a:srgbClr val="000000"/>
                      </a:solidFill>
                    </a:lnR>
                    <a:lnT w="12700">
                      <a:miter lim="400000"/>
                    </a:lnT>
                    <a:lnB w="28575">
                      <a:solidFill>
                        <a:srgbClr val="000000"/>
                      </a:solidFill>
                    </a:lnB>
                    <a:noFill/>
                  </a:tcPr>
                </a:tc>
              </a:tr>
            </a:tbl>
          </a:graphicData>
        </a:graphic>
      </p:graphicFrame>
      <p:grpSp>
        <p:nvGrpSpPr>
          <p:cNvPr id="412" name="Oval 51"/>
          <p:cNvGrpSpPr/>
          <p:nvPr/>
        </p:nvGrpSpPr>
        <p:grpSpPr>
          <a:xfrm>
            <a:off x="2209800" y="571500"/>
            <a:ext cx="1447800" cy="1143000"/>
            <a:chOff x="0" y="0"/>
            <a:chExt cx="1447800" cy="1143000"/>
          </a:xfrm>
        </p:grpSpPr>
        <p:sp>
          <p:nvSpPr>
            <p:cNvPr id="410" name="Oval"/>
            <p:cNvSpPr/>
            <p:nvPr/>
          </p:nvSpPr>
          <p:spPr>
            <a:xfrm>
              <a:off x="0" y="0"/>
              <a:ext cx="1447800" cy="1143000"/>
            </a:xfrm>
            <a:prstGeom prst="ellipse">
              <a:avLst/>
            </a:prstGeom>
            <a:solidFill>
              <a:srgbClr val="3F8DFF"/>
            </a:solidFill>
            <a:ln w="12700" cap="flat">
              <a:noFill/>
              <a:miter lim="400000"/>
            </a:ln>
            <a:effectLst/>
          </p:spPr>
          <p:txBody>
            <a:bodyPr wrap="square" lIns="45719" tIns="45719" rIns="45719" bIns="45719" numCol="1" anchor="ctr">
              <a:noAutofit/>
            </a:bodyPr>
            <a:lstStyle/>
            <a:p>
              <a:pPr algn="ctr">
                <a:defRPr b="1" sz="1600">
                  <a:latin typeface="+mn-lt"/>
                  <a:ea typeface="+mn-ea"/>
                  <a:cs typeface="+mn-cs"/>
                  <a:sym typeface="Helvetica"/>
                </a:defRPr>
              </a:pPr>
            </a:p>
          </p:txBody>
        </p:sp>
        <p:sp>
          <p:nvSpPr>
            <p:cNvPr id="411" name="1. Pre- contemplation"/>
            <p:cNvSpPr txBox="1"/>
            <p:nvPr/>
          </p:nvSpPr>
          <p:spPr>
            <a:xfrm>
              <a:off x="55830" y="167203"/>
              <a:ext cx="1336140" cy="808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latin typeface="+mn-lt"/>
                  <a:ea typeface="+mn-ea"/>
                  <a:cs typeface="+mn-cs"/>
                  <a:sym typeface="Helvetica"/>
                </a:defRPr>
              </a:pPr>
              <a:r>
                <a:t>1. Pre-</a:t>
              </a:r>
              <a:br/>
              <a:r>
                <a:t>contemplation</a:t>
              </a:r>
            </a:p>
          </p:txBody>
        </p:sp>
      </p:grpSp>
      <p:grpSp>
        <p:nvGrpSpPr>
          <p:cNvPr id="415" name="Oval 58"/>
          <p:cNvGrpSpPr/>
          <p:nvPr/>
        </p:nvGrpSpPr>
        <p:grpSpPr>
          <a:xfrm>
            <a:off x="5334000" y="571500"/>
            <a:ext cx="1447800" cy="1143000"/>
            <a:chOff x="0" y="0"/>
            <a:chExt cx="1447800" cy="1143000"/>
          </a:xfrm>
        </p:grpSpPr>
        <p:sp>
          <p:nvSpPr>
            <p:cNvPr id="413" name="Oval"/>
            <p:cNvSpPr/>
            <p:nvPr/>
          </p:nvSpPr>
          <p:spPr>
            <a:xfrm>
              <a:off x="0" y="0"/>
              <a:ext cx="1447800" cy="1143000"/>
            </a:xfrm>
            <a:prstGeom prst="ellipse">
              <a:avLst/>
            </a:prstGeom>
            <a:solidFill>
              <a:srgbClr val="3DA5C1"/>
            </a:solidFill>
            <a:ln w="12700" cap="flat">
              <a:noFill/>
              <a:miter lim="400000"/>
            </a:ln>
            <a:effectLst/>
          </p:spPr>
          <p:txBody>
            <a:bodyPr wrap="square" lIns="45719" tIns="45719" rIns="45719" bIns="45719" numCol="1" anchor="ctr">
              <a:noAutofit/>
            </a:bodyPr>
            <a:lstStyle/>
            <a:p>
              <a:pPr algn="ctr">
                <a:defRPr b="1" sz="1600">
                  <a:latin typeface="+mn-lt"/>
                  <a:ea typeface="+mn-ea"/>
                  <a:cs typeface="+mn-cs"/>
                  <a:sym typeface="Helvetica"/>
                </a:defRPr>
              </a:pPr>
            </a:p>
          </p:txBody>
        </p:sp>
        <p:sp>
          <p:nvSpPr>
            <p:cNvPr id="414" name="2.…"/>
            <p:cNvSpPr txBox="1"/>
            <p:nvPr/>
          </p:nvSpPr>
          <p:spPr>
            <a:xfrm>
              <a:off x="44072" y="167203"/>
              <a:ext cx="1359656" cy="808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latin typeface="+mn-lt"/>
                  <a:ea typeface="+mn-ea"/>
                  <a:cs typeface="+mn-cs"/>
                  <a:sym typeface="Helvetica"/>
                </a:defRPr>
              </a:pPr>
              <a:r>
                <a:t>2.</a:t>
              </a:r>
            </a:p>
            <a:p>
              <a:pPr algn="ctr">
                <a:defRPr b="1" sz="1600">
                  <a:latin typeface="+mn-lt"/>
                  <a:ea typeface="+mn-ea"/>
                  <a:cs typeface="+mn-cs"/>
                  <a:sym typeface="Helvetica"/>
                </a:defRPr>
              </a:pPr>
              <a:r>
                <a:t>Contemplation</a:t>
              </a:r>
            </a:p>
          </p:txBody>
        </p:sp>
      </p:grpSp>
      <p:grpSp>
        <p:nvGrpSpPr>
          <p:cNvPr id="418" name="Oval 60"/>
          <p:cNvGrpSpPr/>
          <p:nvPr/>
        </p:nvGrpSpPr>
        <p:grpSpPr>
          <a:xfrm>
            <a:off x="8458200" y="571500"/>
            <a:ext cx="1447800" cy="1143000"/>
            <a:chOff x="0" y="0"/>
            <a:chExt cx="1447800" cy="1143000"/>
          </a:xfrm>
        </p:grpSpPr>
        <p:sp>
          <p:nvSpPr>
            <p:cNvPr id="416" name="Oval"/>
            <p:cNvSpPr/>
            <p:nvPr/>
          </p:nvSpPr>
          <p:spPr>
            <a:xfrm>
              <a:off x="0" y="0"/>
              <a:ext cx="1447800" cy="1143000"/>
            </a:xfrm>
            <a:prstGeom prst="ellipse">
              <a:avLst/>
            </a:prstGeom>
            <a:solidFill>
              <a:srgbClr val="7BA980"/>
            </a:solidFill>
            <a:ln w="12700" cap="flat">
              <a:noFill/>
              <a:miter lim="400000"/>
            </a:ln>
            <a:effectLst/>
          </p:spPr>
          <p:txBody>
            <a:bodyPr wrap="square" lIns="45719" tIns="45719" rIns="45719" bIns="45719" numCol="1" anchor="ctr">
              <a:noAutofit/>
            </a:bodyPr>
            <a:lstStyle/>
            <a:p>
              <a:pPr algn="ctr">
                <a:defRPr b="1" sz="1600">
                  <a:latin typeface="+mn-lt"/>
                  <a:ea typeface="+mn-ea"/>
                  <a:cs typeface="+mn-cs"/>
                  <a:sym typeface="Helvetica"/>
                </a:defRPr>
              </a:pPr>
            </a:p>
          </p:txBody>
        </p:sp>
        <p:sp>
          <p:nvSpPr>
            <p:cNvPr id="417" name="3.…"/>
            <p:cNvSpPr txBox="1"/>
            <p:nvPr/>
          </p:nvSpPr>
          <p:spPr>
            <a:xfrm>
              <a:off x="55433" y="167203"/>
              <a:ext cx="1336934" cy="808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latin typeface="+mn-lt"/>
                  <a:ea typeface="+mn-ea"/>
                  <a:cs typeface="+mn-cs"/>
                  <a:sym typeface="Helvetica"/>
                </a:defRPr>
              </a:pPr>
              <a:r>
                <a:t>3.</a:t>
              </a:r>
            </a:p>
            <a:p>
              <a:pPr algn="ctr">
                <a:defRPr b="1" sz="1600">
                  <a:latin typeface="+mn-lt"/>
                  <a:ea typeface="+mn-ea"/>
                  <a:cs typeface="+mn-cs"/>
                  <a:sym typeface="Helvetica"/>
                </a:defRPr>
              </a:pPr>
              <a:r>
                <a:t>Determination</a:t>
              </a:r>
            </a:p>
          </p:txBody>
        </p:sp>
      </p:grpSp>
      <p:grpSp>
        <p:nvGrpSpPr>
          <p:cNvPr id="421" name="Oval 71"/>
          <p:cNvGrpSpPr/>
          <p:nvPr/>
        </p:nvGrpSpPr>
        <p:grpSpPr>
          <a:xfrm>
            <a:off x="2209800" y="3556000"/>
            <a:ext cx="1447800" cy="1143000"/>
            <a:chOff x="0" y="0"/>
            <a:chExt cx="1447800" cy="1143000"/>
          </a:xfrm>
        </p:grpSpPr>
        <p:sp>
          <p:nvSpPr>
            <p:cNvPr id="419" name="Oval"/>
            <p:cNvSpPr/>
            <p:nvPr/>
          </p:nvSpPr>
          <p:spPr>
            <a:xfrm>
              <a:off x="0" y="0"/>
              <a:ext cx="1447800" cy="1143000"/>
            </a:xfrm>
            <a:prstGeom prst="ellipse">
              <a:avLst/>
            </a:prstGeom>
            <a:solidFill>
              <a:srgbClr val="8BD24A"/>
            </a:solidFill>
            <a:ln w="12700" cap="flat">
              <a:noFill/>
              <a:miter lim="400000"/>
            </a:ln>
            <a:effectLst/>
          </p:spPr>
          <p:txBody>
            <a:bodyPr wrap="square" lIns="45719" tIns="45719" rIns="45719" bIns="45719" numCol="1" anchor="ctr">
              <a:noAutofit/>
            </a:bodyPr>
            <a:lstStyle/>
            <a:p>
              <a:pPr algn="ctr">
                <a:defRPr b="1" sz="1600">
                  <a:latin typeface="+mn-lt"/>
                  <a:ea typeface="+mn-ea"/>
                  <a:cs typeface="+mn-cs"/>
                  <a:sym typeface="Helvetica"/>
                </a:defRPr>
              </a:pPr>
            </a:p>
          </p:txBody>
        </p:sp>
        <p:sp>
          <p:nvSpPr>
            <p:cNvPr id="420" name="4.…"/>
            <p:cNvSpPr txBox="1"/>
            <p:nvPr/>
          </p:nvSpPr>
          <p:spPr>
            <a:xfrm>
              <a:off x="398432" y="167203"/>
              <a:ext cx="650936" cy="808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latin typeface="+mn-lt"/>
                  <a:ea typeface="+mn-ea"/>
                  <a:cs typeface="+mn-cs"/>
                  <a:sym typeface="Helvetica"/>
                </a:defRPr>
              </a:pPr>
              <a:r>
                <a:t>4.</a:t>
              </a:r>
            </a:p>
            <a:p>
              <a:pPr algn="ctr">
                <a:defRPr b="1" sz="1600">
                  <a:latin typeface="+mn-lt"/>
                  <a:ea typeface="+mn-ea"/>
                  <a:cs typeface="+mn-cs"/>
                  <a:sym typeface="Helvetica"/>
                </a:defRPr>
              </a:pPr>
              <a:r>
                <a:t>Action</a:t>
              </a:r>
            </a:p>
          </p:txBody>
        </p:sp>
      </p:grpSp>
      <p:grpSp>
        <p:nvGrpSpPr>
          <p:cNvPr id="424" name="Oval 72"/>
          <p:cNvGrpSpPr/>
          <p:nvPr/>
        </p:nvGrpSpPr>
        <p:grpSpPr>
          <a:xfrm>
            <a:off x="5334000" y="3556000"/>
            <a:ext cx="1447800" cy="1143000"/>
            <a:chOff x="0" y="0"/>
            <a:chExt cx="1447800" cy="1143000"/>
          </a:xfrm>
        </p:grpSpPr>
        <p:sp>
          <p:nvSpPr>
            <p:cNvPr id="422" name="Oval"/>
            <p:cNvSpPr/>
            <p:nvPr/>
          </p:nvSpPr>
          <p:spPr>
            <a:xfrm>
              <a:off x="0" y="0"/>
              <a:ext cx="1447800" cy="1143000"/>
            </a:xfrm>
            <a:prstGeom prst="ellipse">
              <a:avLst/>
            </a:prstGeom>
            <a:solidFill>
              <a:srgbClr val="D8D561"/>
            </a:solidFill>
            <a:ln w="12700" cap="flat">
              <a:noFill/>
              <a:miter lim="400000"/>
            </a:ln>
            <a:effectLst/>
          </p:spPr>
          <p:txBody>
            <a:bodyPr wrap="square" lIns="45719" tIns="45719" rIns="45719" bIns="45719" numCol="1" anchor="ctr">
              <a:noAutofit/>
            </a:bodyPr>
            <a:lstStyle/>
            <a:p>
              <a:pPr algn="ctr">
                <a:defRPr b="1" sz="1600">
                  <a:latin typeface="+mn-lt"/>
                  <a:ea typeface="+mn-ea"/>
                  <a:cs typeface="+mn-cs"/>
                  <a:sym typeface="Helvetica"/>
                </a:defRPr>
              </a:pPr>
            </a:p>
          </p:txBody>
        </p:sp>
        <p:sp>
          <p:nvSpPr>
            <p:cNvPr id="423" name="5.…"/>
            <p:cNvSpPr txBox="1"/>
            <p:nvPr/>
          </p:nvSpPr>
          <p:spPr>
            <a:xfrm>
              <a:off x="116353" y="167203"/>
              <a:ext cx="1215094" cy="808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latin typeface="+mn-lt"/>
                  <a:ea typeface="+mn-ea"/>
                  <a:cs typeface="+mn-cs"/>
                  <a:sym typeface="Helvetica"/>
                </a:defRPr>
              </a:pPr>
              <a:r>
                <a:t>5.</a:t>
              </a:r>
            </a:p>
            <a:p>
              <a:pPr algn="ctr">
                <a:defRPr b="1" sz="1600">
                  <a:latin typeface="+mn-lt"/>
                  <a:ea typeface="+mn-ea"/>
                  <a:cs typeface="+mn-cs"/>
                  <a:sym typeface="Helvetica"/>
                </a:defRPr>
              </a:pPr>
              <a:r>
                <a:t>Maintenance</a:t>
              </a:r>
            </a:p>
          </p:txBody>
        </p:sp>
      </p:grpSp>
      <p:grpSp>
        <p:nvGrpSpPr>
          <p:cNvPr id="427" name="Oval 73"/>
          <p:cNvGrpSpPr/>
          <p:nvPr/>
        </p:nvGrpSpPr>
        <p:grpSpPr>
          <a:xfrm>
            <a:off x="8458200" y="3556000"/>
            <a:ext cx="1447800" cy="1143000"/>
            <a:chOff x="0" y="0"/>
            <a:chExt cx="1447800" cy="1143000"/>
          </a:xfrm>
        </p:grpSpPr>
        <p:sp>
          <p:nvSpPr>
            <p:cNvPr id="425" name="Oval"/>
            <p:cNvSpPr/>
            <p:nvPr/>
          </p:nvSpPr>
          <p:spPr>
            <a:xfrm>
              <a:off x="0" y="0"/>
              <a:ext cx="1447800" cy="1143000"/>
            </a:xfrm>
            <a:prstGeom prst="ellipse">
              <a:avLst/>
            </a:prstGeom>
            <a:solidFill>
              <a:srgbClr val="F79646"/>
            </a:solidFill>
            <a:ln w="12700" cap="flat">
              <a:solidFill>
                <a:srgbClr val="000000"/>
              </a:solidFill>
              <a:prstDash val="dash"/>
              <a:round/>
            </a:ln>
            <a:effectLst/>
          </p:spPr>
          <p:txBody>
            <a:bodyPr wrap="square" lIns="45719" tIns="45719" rIns="45719" bIns="45719" numCol="1" anchor="ctr">
              <a:noAutofit/>
            </a:bodyPr>
            <a:lstStyle/>
            <a:p>
              <a:pPr algn="ctr">
                <a:defRPr b="1" sz="1600">
                  <a:latin typeface="+mn-lt"/>
                  <a:ea typeface="+mn-ea"/>
                  <a:cs typeface="+mn-cs"/>
                  <a:sym typeface="Helvetica"/>
                </a:defRPr>
              </a:pPr>
            </a:p>
          </p:txBody>
        </p:sp>
        <p:sp>
          <p:nvSpPr>
            <p:cNvPr id="426" name="6.…"/>
            <p:cNvSpPr txBox="1"/>
            <p:nvPr/>
          </p:nvSpPr>
          <p:spPr>
            <a:xfrm>
              <a:off x="197514" y="167203"/>
              <a:ext cx="1052772" cy="8085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b="1" sz="1600">
                  <a:latin typeface="+mn-lt"/>
                  <a:ea typeface="+mn-ea"/>
                  <a:cs typeface="+mn-cs"/>
                  <a:sym typeface="Helvetica"/>
                </a:defRPr>
              </a:pPr>
              <a:r>
                <a:t>6.</a:t>
              </a:r>
            </a:p>
            <a:p>
              <a:pPr algn="ctr">
                <a:defRPr b="1" sz="1600">
                  <a:latin typeface="+mn-lt"/>
                  <a:ea typeface="+mn-ea"/>
                  <a:cs typeface="+mn-cs"/>
                  <a:sym typeface="Helvetica"/>
                </a:defRPr>
              </a:pPr>
              <a:r>
                <a:t>Recurrence</a:t>
              </a:r>
            </a:p>
          </p:txBody>
        </p:sp>
      </p:grpSp>
      <p:sp>
        <p:nvSpPr>
          <p:cNvPr id="428" name="Slide Number Placeholder 1"/>
          <p:cNvSpPr txBox="1"/>
          <p:nvPr>
            <p:ph type="sldNum" sz="quarter" idx="4294967295"/>
          </p:nvPr>
        </p:nvSpPr>
        <p:spPr>
          <a:xfrm>
            <a:off x="10673395" y="5986779"/>
            <a:ext cx="223204" cy="2438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What if it works"/>
          <p:cNvSpPr txBox="1"/>
          <p:nvPr>
            <p:ph type="ctrTitle"/>
          </p:nvPr>
        </p:nvSpPr>
        <p:spPr>
          <a:prstGeom prst="rect">
            <a:avLst/>
          </a:prstGeom>
        </p:spPr>
        <p:txBody>
          <a:bodyPr/>
          <a:lstStyle/>
          <a:p>
            <a:pPr/>
            <a:r>
              <a:t>What if it works</a:t>
            </a:r>
          </a:p>
        </p:txBody>
      </p:sp>
      <p:sp>
        <p:nvSpPr>
          <p:cNvPr id="433" name="Resources"/>
          <p:cNvSpPr txBox="1"/>
          <p:nvPr>
            <p:ph type="subTitle" sz="quarter" idx="1"/>
          </p:nvPr>
        </p:nvSpPr>
        <p:spPr>
          <a:prstGeom prst="rect">
            <a:avLst/>
          </a:prstGeom>
        </p:spPr>
        <p:txBody>
          <a:bodyPr/>
          <a:lstStyle/>
          <a:p>
            <a:pPr/>
            <a:r>
              <a:t>Resources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Resources to consider"/>
          <p:cNvSpPr txBox="1"/>
          <p:nvPr>
            <p:ph type="title"/>
          </p:nvPr>
        </p:nvSpPr>
        <p:spPr>
          <a:prstGeom prst="rect">
            <a:avLst/>
          </a:prstGeom>
        </p:spPr>
        <p:txBody>
          <a:bodyPr/>
          <a:lstStyle/>
          <a:p>
            <a:pPr/>
            <a:r>
              <a:t>Resources to consider</a:t>
            </a:r>
          </a:p>
        </p:txBody>
      </p:sp>
      <p:sp>
        <p:nvSpPr>
          <p:cNvPr id="436" name="Medication assisted treatment- There is an affective medication to treat alcohol, marijuana, heroin, prescription drugs.…"/>
          <p:cNvSpPr txBox="1"/>
          <p:nvPr>
            <p:ph type="body" sz="half" idx="1"/>
          </p:nvPr>
        </p:nvSpPr>
        <p:spPr>
          <a:prstGeom prst="rect">
            <a:avLst/>
          </a:prstGeom>
        </p:spPr>
        <p:txBody>
          <a:bodyPr/>
          <a:lstStyle/>
          <a:p>
            <a:pPr/>
            <a:r>
              <a:t>Medication assisted treatment- There is an affective medication to treat alcohol, marijuana, heroin, prescription drugs.</a:t>
            </a:r>
          </a:p>
          <a:p>
            <a:pPr/>
            <a:r>
              <a:t>Inpatient detox program</a:t>
            </a:r>
          </a:p>
          <a:p>
            <a:pPr/>
            <a:r>
              <a:t>Inpatient rehab</a:t>
            </a:r>
          </a:p>
          <a:p>
            <a:pPr/>
            <a:r>
              <a:t>Residential treatment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How do I find these"/>
          <p:cNvSpPr txBox="1"/>
          <p:nvPr>
            <p:ph type="title"/>
          </p:nvPr>
        </p:nvSpPr>
        <p:spPr>
          <a:prstGeom prst="rect">
            <a:avLst/>
          </a:prstGeom>
        </p:spPr>
        <p:txBody>
          <a:bodyPr/>
          <a:lstStyle/>
          <a:p>
            <a:pPr/>
            <a:r>
              <a:t>How do I find these</a:t>
            </a:r>
          </a:p>
        </p:txBody>
      </p:sp>
      <p:sp>
        <p:nvSpPr>
          <p:cNvPr id="439" name="findtreatment.samhsa.gov…"/>
          <p:cNvSpPr txBox="1"/>
          <p:nvPr>
            <p:ph type="body" sz="half" idx="1"/>
          </p:nvPr>
        </p:nvSpPr>
        <p:spPr>
          <a:xfrm>
            <a:off x="945173" y="2556932"/>
            <a:ext cx="9601197" cy="3318938"/>
          </a:xfrm>
          <a:prstGeom prst="rect">
            <a:avLst/>
          </a:prstGeom>
        </p:spPr>
        <p:txBody>
          <a:bodyPr/>
          <a:lstStyle/>
          <a:p>
            <a:pPr/>
            <a:r>
              <a:rPr u="sng">
                <a:solidFill>
                  <a:srgbClr val="BB7826"/>
                </a:solidFill>
                <a:uFill>
                  <a:solidFill>
                    <a:srgbClr val="BB7826"/>
                  </a:solidFill>
                </a:uFill>
                <a:hlinkClick r:id="rId2" invalidUrl="" action="" tgtFrame="" tooltip="" history="1" highlightClick="0" endSnd="0"/>
              </a:rPr>
              <a:t>findtreatment.samhsa.gov</a:t>
            </a:r>
          </a:p>
          <a:p>
            <a:pPr/>
          </a:p>
          <a:p>
            <a:pPr/>
            <a:r>
              <a:t>Psychology today</a:t>
            </a:r>
          </a:p>
          <a:p>
            <a:pPr/>
          </a:p>
          <a:p>
            <a:pPr/>
            <a:r>
              <a:t>The individual insurance Company</a:t>
            </a:r>
          </a:p>
          <a:p>
            <a:pPr/>
          </a:p>
          <a:p>
            <a:pPr/>
            <a:r>
              <a:t>Your role is vital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Brain images"/>
          <p:cNvSpPr txBox="1"/>
          <p:nvPr>
            <p:ph type="ctrTitle"/>
          </p:nvPr>
        </p:nvSpPr>
        <p:spPr>
          <a:prstGeom prst="rect">
            <a:avLst/>
          </a:prstGeom>
        </p:spPr>
        <p:txBody>
          <a:bodyPr/>
          <a:lstStyle/>
          <a:p>
            <a:pPr/>
            <a:r>
              <a:t>Brain images</a:t>
            </a:r>
          </a:p>
        </p:txBody>
      </p:sp>
      <p:sp>
        <p:nvSpPr>
          <p:cNvPr id="442" name="Body"/>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445" name="Title 2"/>
          <p:cNvSpPr txBox="1"/>
          <p:nvPr>
            <p:ph type="title"/>
          </p:nvPr>
        </p:nvSpPr>
        <p:spPr>
          <a:xfrm>
            <a:off x="4191000" y="228600"/>
            <a:ext cx="4572000" cy="1143000"/>
          </a:xfrm>
          <a:prstGeom prst="rect">
            <a:avLst/>
          </a:prstGeom>
        </p:spPr>
        <p:txBody>
          <a:bodyPr/>
          <a:lstStyle>
            <a:lvl1pPr>
              <a:defRPr u="sng">
                <a:solidFill>
                  <a:srgbClr val="000090"/>
                </a:solidFill>
              </a:defRPr>
            </a:lvl1pPr>
          </a:lstStyle>
          <a:p>
            <a:pPr/>
            <a:r>
              <a:t>Normal Brain-Top</a:t>
            </a:r>
          </a:p>
        </p:txBody>
      </p:sp>
      <p:grpSp>
        <p:nvGrpSpPr>
          <p:cNvPr id="448" name="Group 1"/>
          <p:cNvGrpSpPr/>
          <p:nvPr/>
        </p:nvGrpSpPr>
        <p:grpSpPr>
          <a:xfrm>
            <a:off x="4343400" y="1524000"/>
            <a:ext cx="4191000" cy="4572000"/>
            <a:chOff x="0" y="0"/>
            <a:chExt cx="4191000" cy="4572000"/>
          </a:xfrm>
        </p:grpSpPr>
        <p:pic>
          <p:nvPicPr>
            <p:cNvPr id="446" name="Picture 2" descr="Picture 2"/>
            <p:cNvPicPr>
              <a:picLocks noChangeAspect="1"/>
            </p:cNvPicPr>
            <p:nvPr/>
          </p:nvPicPr>
          <p:blipFill>
            <a:blip r:embed="rId2">
              <a:extLst/>
            </a:blip>
            <a:stretch>
              <a:fillRect/>
            </a:stretch>
          </p:blipFill>
          <p:spPr>
            <a:xfrm>
              <a:off x="196592" y="184897"/>
              <a:ext cx="3789997" cy="4202206"/>
            </a:xfrm>
            <a:prstGeom prst="rect">
              <a:avLst/>
            </a:prstGeom>
            <a:ln w="12700" cap="flat">
              <a:noFill/>
              <a:miter lim="400000"/>
            </a:ln>
            <a:effectLst/>
          </p:spPr>
        </p:pic>
        <p:pic>
          <p:nvPicPr>
            <p:cNvPr id="447" name="Picture 3" descr="Picture 3"/>
            <p:cNvPicPr>
              <a:picLocks noChangeAspect="1"/>
            </p:cNvPicPr>
            <p:nvPr/>
          </p:nvPicPr>
          <p:blipFill>
            <a:blip r:embed="rId3">
              <a:extLst/>
            </a:blip>
            <a:stretch>
              <a:fillRect/>
            </a:stretch>
          </p:blipFill>
          <p:spPr>
            <a:xfrm>
              <a:off x="0" y="0"/>
              <a:ext cx="4191000" cy="457200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451" name="Title 2"/>
          <p:cNvSpPr txBox="1"/>
          <p:nvPr>
            <p:ph type="title"/>
          </p:nvPr>
        </p:nvSpPr>
        <p:spPr>
          <a:xfrm>
            <a:off x="1295401" y="982132"/>
            <a:ext cx="9601198" cy="1303868"/>
          </a:xfrm>
          <a:prstGeom prst="rect">
            <a:avLst/>
          </a:prstGeom>
        </p:spPr>
        <p:txBody>
          <a:bodyPr/>
          <a:lstStyle>
            <a:lvl1pPr>
              <a:defRPr u="sng">
                <a:solidFill>
                  <a:srgbClr val="000090"/>
                </a:solidFill>
              </a:defRPr>
            </a:lvl1pPr>
          </a:lstStyle>
          <a:p>
            <a:pPr/>
            <a:r>
              <a:t>Normal Brain-Bottom</a:t>
            </a:r>
          </a:p>
        </p:txBody>
      </p:sp>
      <p:grpSp>
        <p:nvGrpSpPr>
          <p:cNvPr id="454" name="Group 1"/>
          <p:cNvGrpSpPr/>
          <p:nvPr/>
        </p:nvGrpSpPr>
        <p:grpSpPr>
          <a:xfrm>
            <a:off x="3962400" y="1803400"/>
            <a:ext cx="4267200" cy="4648200"/>
            <a:chOff x="0" y="0"/>
            <a:chExt cx="4267200" cy="4648200"/>
          </a:xfrm>
        </p:grpSpPr>
        <p:pic>
          <p:nvPicPr>
            <p:cNvPr id="452" name="Picture 2" descr="Picture 2"/>
            <p:cNvPicPr>
              <a:picLocks noChangeAspect="1"/>
            </p:cNvPicPr>
            <p:nvPr/>
          </p:nvPicPr>
          <p:blipFill>
            <a:blip r:embed="rId2">
              <a:extLst/>
            </a:blip>
            <a:stretch>
              <a:fillRect/>
            </a:stretch>
          </p:blipFill>
          <p:spPr>
            <a:xfrm>
              <a:off x="173527" y="174804"/>
              <a:ext cx="3913244" cy="4298592"/>
            </a:xfrm>
            <a:prstGeom prst="rect">
              <a:avLst/>
            </a:prstGeom>
            <a:ln w="12700" cap="flat">
              <a:noFill/>
              <a:miter lim="400000"/>
            </a:ln>
            <a:effectLst/>
          </p:spPr>
        </p:pic>
        <p:pic>
          <p:nvPicPr>
            <p:cNvPr id="453" name="Picture 3" descr="Picture 3"/>
            <p:cNvPicPr>
              <a:picLocks noChangeAspect="1"/>
            </p:cNvPicPr>
            <p:nvPr/>
          </p:nvPicPr>
          <p:blipFill>
            <a:blip r:embed="rId3">
              <a:extLst/>
            </a:blip>
            <a:stretch>
              <a:fillRect/>
            </a:stretch>
          </p:blipFill>
          <p:spPr>
            <a:xfrm>
              <a:off x="0" y="0"/>
              <a:ext cx="4267200" cy="464820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Footer Placeholder 17"/>
          <p:cNvSpPr txBox="1"/>
          <p:nvPr/>
        </p:nvSpPr>
        <p:spPr>
          <a:xfrm>
            <a:off x="4693920" y="6527100"/>
            <a:ext cx="2804161"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457" name="Title 3"/>
          <p:cNvSpPr txBox="1"/>
          <p:nvPr>
            <p:ph type="title"/>
          </p:nvPr>
        </p:nvSpPr>
        <p:spPr>
          <a:xfrm>
            <a:off x="1295401" y="982132"/>
            <a:ext cx="9601198" cy="1303868"/>
          </a:xfrm>
          <a:prstGeom prst="rect">
            <a:avLst/>
          </a:prstGeom>
        </p:spPr>
        <p:txBody>
          <a:bodyPr/>
          <a:lstStyle>
            <a:lvl1pPr>
              <a:defRPr u="sng">
                <a:solidFill>
                  <a:srgbClr val="000090"/>
                </a:solidFill>
              </a:defRPr>
            </a:lvl1pPr>
          </a:lstStyle>
          <a:p>
            <a:pPr/>
            <a:r>
              <a:t>Normal Brain-Active Views</a:t>
            </a:r>
          </a:p>
        </p:txBody>
      </p:sp>
      <p:grpSp>
        <p:nvGrpSpPr>
          <p:cNvPr id="460" name="Group 5"/>
          <p:cNvGrpSpPr/>
          <p:nvPr/>
        </p:nvGrpSpPr>
        <p:grpSpPr>
          <a:xfrm>
            <a:off x="1828800" y="1866900"/>
            <a:ext cx="4191000" cy="5029200"/>
            <a:chOff x="0" y="0"/>
            <a:chExt cx="4191000" cy="5029200"/>
          </a:xfrm>
        </p:grpSpPr>
        <p:pic>
          <p:nvPicPr>
            <p:cNvPr id="458" name="Picture 6" descr="Picture 6"/>
            <p:cNvPicPr>
              <a:picLocks noChangeAspect="1"/>
            </p:cNvPicPr>
            <p:nvPr/>
          </p:nvPicPr>
          <p:blipFill>
            <a:blip r:embed="rId2">
              <a:extLst/>
            </a:blip>
            <a:srcRect l="11765" t="0" r="11631" b="0"/>
            <a:stretch>
              <a:fillRect/>
            </a:stretch>
          </p:blipFill>
          <p:spPr>
            <a:xfrm>
              <a:off x="245872" y="218229"/>
              <a:ext cx="3699257" cy="4592742"/>
            </a:xfrm>
            <a:prstGeom prst="rect">
              <a:avLst/>
            </a:prstGeom>
            <a:ln w="12700" cap="flat">
              <a:noFill/>
              <a:miter lim="400000"/>
            </a:ln>
            <a:effectLst/>
          </p:spPr>
        </p:pic>
        <p:pic>
          <p:nvPicPr>
            <p:cNvPr id="459" name="Picture 7" descr="Picture 7"/>
            <p:cNvPicPr>
              <a:picLocks noChangeAspect="1"/>
            </p:cNvPicPr>
            <p:nvPr/>
          </p:nvPicPr>
          <p:blipFill>
            <a:blip r:embed="rId3">
              <a:extLst/>
            </a:blip>
            <a:stretch>
              <a:fillRect/>
            </a:stretch>
          </p:blipFill>
          <p:spPr>
            <a:xfrm>
              <a:off x="0" y="0"/>
              <a:ext cx="4191000" cy="5029200"/>
            </a:xfrm>
            <a:prstGeom prst="rect">
              <a:avLst/>
            </a:prstGeom>
            <a:ln w="12700" cap="flat">
              <a:noFill/>
              <a:miter lim="400000"/>
            </a:ln>
            <a:effectLst/>
          </p:spPr>
        </p:pic>
      </p:grpSp>
      <p:grpSp>
        <p:nvGrpSpPr>
          <p:cNvPr id="463" name="Group 2"/>
          <p:cNvGrpSpPr/>
          <p:nvPr/>
        </p:nvGrpSpPr>
        <p:grpSpPr>
          <a:xfrm>
            <a:off x="6251955" y="1916595"/>
            <a:ext cx="4191001" cy="5029201"/>
            <a:chOff x="0" y="0"/>
            <a:chExt cx="4191000" cy="5029200"/>
          </a:xfrm>
        </p:grpSpPr>
        <p:pic>
          <p:nvPicPr>
            <p:cNvPr id="461" name="Picture 3" descr="Picture 3"/>
            <p:cNvPicPr>
              <a:picLocks noChangeAspect="1"/>
            </p:cNvPicPr>
            <p:nvPr/>
          </p:nvPicPr>
          <p:blipFill>
            <a:blip r:embed="rId4">
              <a:extLst/>
            </a:blip>
            <a:stretch>
              <a:fillRect/>
            </a:stretch>
          </p:blipFill>
          <p:spPr>
            <a:xfrm>
              <a:off x="225985" y="218229"/>
              <a:ext cx="3730042" cy="4592742"/>
            </a:xfrm>
            <a:prstGeom prst="rect">
              <a:avLst/>
            </a:prstGeom>
            <a:ln w="12700" cap="flat">
              <a:noFill/>
              <a:miter lim="400000"/>
            </a:ln>
            <a:effectLst/>
          </p:spPr>
        </p:pic>
        <p:pic>
          <p:nvPicPr>
            <p:cNvPr id="462" name="Picture 4" descr="Picture 4"/>
            <p:cNvPicPr>
              <a:picLocks noChangeAspect="1"/>
            </p:cNvPicPr>
            <p:nvPr/>
          </p:nvPicPr>
          <p:blipFill>
            <a:blip r:embed="rId5">
              <a:extLst/>
            </a:blip>
            <a:stretch>
              <a:fillRect/>
            </a:stretch>
          </p:blipFill>
          <p:spPr>
            <a:xfrm>
              <a:off x="0" y="0"/>
              <a:ext cx="4191000" cy="502920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466" name="Title 2"/>
          <p:cNvSpPr txBox="1"/>
          <p:nvPr>
            <p:ph type="title"/>
          </p:nvPr>
        </p:nvSpPr>
        <p:spPr>
          <a:xfrm>
            <a:off x="1295401" y="982132"/>
            <a:ext cx="9601198" cy="1303868"/>
          </a:xfrm>
          <a:prstGeom prst="rect">
            <a:avLst/>
          </a:prstGeom>
        </p:spPr>
        <p:txBody>
          <a:bodyPr/>
          <a:lstStyle>
            <a:lvl1pPr>
              <a:defRPr u="sng">
                <a:solidFill>
                  <a:srgbClr val="000090"/>
                </a:solidFill>
              </a:defRPr>
            </a:lvl1pPr>
          </a:lstStyle>
          <a:p>
            <a:pPr/>
            <a:r>
              <a:t>Motorcycle Accident</a:t>
            </a:r>
          </a:p>
        </p:txBody>
      </p:sp>
      <p:grpSp>
        <p:nvGrpSpPr>
          <p:cNvPr id="469" name="Group 1"/>
          <p:cNvGrpSpPr/>
          <p:nvPr/>
        </p:nvGrpSpPr>
        <p:grpSpPr>
          <a:xfrm>
            <a:off x="4336774" y="1841500"/>
            <a:ext cx="4114801" cy="4572000"/>
            <a:chOff x="0" y="0"/>
            <a:chExt cx="4114800" cy="4572000"/>
          </a:xfrm>
        </p:grpSpPr>
        <p:pic>
          <p:nvPicPr>
            <p:cNvPr id="467" name="Picture 2" descr="Picture 2"/>
            <p:cNvPicPr>
              <a:picLocks noChangeAspect="1"/>
            </p:cNvPicPr>
            <p:nvPr/>
          </p:nvPicPr>
          <p:blipFill>
            <a:blip r:embed="rId2">
              <a:extLst/>
            </a:blip>
            <a:stretch>
              <a:fillRect/>
            </a:stretch>
          </p:blipFill>
          <p:spPr>
            <a:xfrm>
              <a:off x="201615" y="185237"/>
              <a:ext cx="3711570" cy="4194159"/>
            </a:xfrm>
            <a:prstGeom prst="rect">
              <a:avLst/>
            </a:prstGeom>
            <a:ln w="12700" cap="flat">
              <a:noFill/>
              <a:miter lim="400000"/>
            </a:ln>
            <a:effectLst/>
          </p:spPr>
        </p:pic>
        <p:pic>
          <p:nvPicPr>
            <p:cNvPr id="468" name="Picture 3" descr="Picture 3"/>
            <p:cNvPicPr>
              <a:picLocks noChangeAspect="1"/>
            </p:cNvPicPr>
            <p:nvPr/>
          </p:nvPicPr>
          <p:blipFill>
            <a:blip r:embed="rId3">
              <a:extLst/>
            </a:blip>
            <a:stretch>
              <a:fillRect/>
            </a:stretch>
          </p:blipFill>
          <p:spPr>
            <a:xfrm>
              <a:off x="0" y="0"/>
              <a:ext cx="4114800" cy="4572000"/>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6" name="Diagram 3"/>
          <p:cNvGrpSpPr/>
          <p:nvPr/>
        </p:nvGrpSpPr>
        <p:grpSpPr>
          <a:xfrm>
            <a:off x="2615498" y="447386"/>
            <a:ext cx="7595302" cy="5746728"/>
            <a:chOff x="0" y="0"/>
            <a:chExt cx="7595300" cy="5746728"/>
          </a:xfrm>
        </p:grpSpPr>
        <p:grpSp>
          <p:nvGrpSpPr>
            <p:cNvPr id="203" name="Group"/>
            <p:cNvGrpSpPr/>
            <p:nvPr/>
          </p:nvGrpSpPr>
          <p:grpSpPr>
            <a:xfrm>
              <a:off x="1362042" y="1982436"/>
              <a:ext cx="5655962" cy="1817345"/>
              <a:chOff x="0" y="0"/>
              <a:chExt cx="5655960" cy="1817344"/>
            </a:xfrm>
          </p:grpSpPr>
          <p:sp>
            <p:nvSpPr>
              <p:cNvPr id="201" name="Oval"/>
              <p:cNvSpPr/>
              <p:nvPr/>
            </p:nvSpPr>
            <p:spPr>
              <a:xfrm>
                <a:off x="-1" y="-1"/>
                <a:ext cx="5655962" cy="1817346"/>
              </a:xfrm>
              <a:prstGeom prst="ellipse">
                <a:avLst/>
              </a:prstGeom>
              <a:solidFill>
                <a:schemeClr val="accent1"/>
              </a:solidFill>
              <a:ln w="15875" cap="flat">
                <a:solidFill>
                  <a:srgbClr val="FFFFFF"/>
                </a:solidFill>
                <a:prstDash val="solid"/>
                <a:round/>
              </a:ln>
              <a:effectLst/>
            </p:spPr>
            <p:txBody>
              <a:bodyPr wrap="square" lIns="45719" tIns="45719" rIns="45719" bIns="45719" numCol="1" anchor="ctr">
                <a:noAutofit/>
              </a:bodyPr>
              <a:lstStyle/>
              <a:p>
                <a:pPr algn="ctr" defTabSz="2222500">
                  <a:lnSpc>
                    <a:spcPct val="90000"/>
                  </a:lnSpc>
                  <a:spcBef>
                    <a:spcPts val="700"/>
                  </a:spcBef>
                  <a:defRPr>
                    <a:solidFill>
                      <a:srgbClr val="FFFFFF"/>
                    </a:solidFill>
                  </a:defRPr>
                </a:pPr>
              </a:p>
            </p:txBody>
          </p:sp>
          <p:sp>
            <p:nvSpPr>
              <p:cNvPr id="202" name="ADDICTION"/>
              <p:cNvSpPr txBox="1"/>
              <p:nvPr/>
            </p:nvSpPr>
            <p:spPr>
              <a:xfrm>
                <a:off x="828296" y="521322"/>
                <a:ext cx="3999368" cy="774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1750" tIns="31750" rIns="31750" bIns="31750" numCol="1" anchor="ctr">
                <a:spAutoFit/>
              </a:bodyPr>
              <a:lstStyle>
                <a:lvl1pPr algn="ctr" defTabSz="2222500">
                  <a:lnSpc>
                    <a:spcPct val="90000"/>
                  </a:lnSpc>
                  <a:spcBef>
                    <a:spcPts val="2100"/>
                  </a:spcBef>
                  <a:defRPr sz="5000">
                    <a:solidFill>
                      <a:srgbClr val="FFFFFF"/>
                    </a:solidFill>
                  </a:defRPr>
                </a:lvl1pPr>
              </a:lstStyle>
              <a:p>
                <a:pPr/>
                <a:r>
                  <a:t>ADDICTION</a:t>
                </a:r>
              </a:p>
            </p:txBody>
          </p:sp>
        </p:grpSp>
        <p:sp>
          <p:nvSpPr>
            <p:cNvPr id="204" name="Arrow"/>
            <p:cNvSpPr/>
            <p:nvPr/>
          </p:nvSpPr>
          <p:spPr>
            <a:xfrm rot="12877690">
              <a:off x="618625" y="910697"/>
              <a:ext cx="2479257" cy="740280"/>
            </a:xfrm>
            <a:prstGeom prst="leftArrow">
              <a:avLst>
                <a:gd name="adj1" fmla="val 60000"/>
                <a:gd name="adj2" fmla="val 50000"/>
              </a:avLst>
            </a:prstGeom>
            <a:solidFill>
              <a:srgbClr val="614740"/>
            </a:solidFill>
            <a:ln w="12700" cap="flat">
              <a:noFill/>
              <a:miter lim="400000"/>
            </a:ln>
            <a:effectLst/>
          </p:spPr>
          <p:txBody>
            <a:bodyPr wrap="square" lIns="45719" tIns="45719" rIns="45719" bIns="45719" numCol="1" anchor="t">
              <a:noAutofit/>
            </a:bodyPr>
            <a:lstStyle/>
            <a:p>
              <a:pPr/>
            </a:p>
          </p:txBody>
        </p:sp>
        <p:grpSp>
          <p:nvGrpSpPr>
            <p:cNvPr id="207" name="Group"/>
            <p:cNvGrpSpPr/>
            <p:nvPr/>
          </p:nvGrpSpPr>
          <p:grpSpPr>
            <a:xfrm>
              <a:off x="0" y="0"/>
              <a:ext cx="1676434" cy="1152841"/>
              <a:chOff x="0" y="0"/>
              <a:chExt cx="1676433" cy="1152840"/>
            </a:xfrm>
          </p:grpSpPr>
          <p:sp>
            <p:nvSpPr>
              <p:cNvPr id="205" name="Rounded Rectangle"/>
              <p:cNvSpPr/>
              <p:nvPr/>
            </p:nvSpPr>
            <p:spPr>
              <a:xfrm>
                <a:off x="0" y="0"/>
                <a:ext cx="1676434" cy="1152841"/>
              </a:xfrm>
              <a:prstGeom prst="roundRect">
                <a:avLst>
                  <a:gd name="adj" fmla="val 10000"/>
                </a:avLst>
              </a:prstGeom>
              <a:solidFill>
                <a:schemeClr val="accent1"/>
              </a:solidFill>
              <a:ln w="15875" cap="flat">
                <a:solidFill>
                  <a:srgbClr val="FFFFFF"/>
                </a:solidFill>
                <a:prstDash val="solid"/>
                <a:round/>
              </a:ln>
              <a:effectLst/>
            </p:spPr>
            <p:txBody>
              <a:bodyPr wrap="square" lIns="45719" tIns="45719" rIns="45719" bIns="45719" numCol="1" anchor="ctr">
                <a:noAutofit/>
              </a:bodyPr>
              <a:lstStyle/>
              <a:p>
                <a:pPr algn="ctr" defTabSz="1600200">
                  <a:lnSpc>
                    <a:spcPct val="90000"/>
                  </a:lnSpc>
                  <a:spcBef>
                    <a:spcPts val="700"/>
                  </a:spcBef>
                  <a:defRPr>
                    <a:solidFill>
                      <a:srgbClr val="FFFFFF"/>
                    </a:solidFill>
                  </a:defRPr>
                </a:pPr>
              </a:p>
            </p:txBody>
          </p:sp>
          <p:sp>
            <p:nvSpPr>
              <p:cNvPr id="206" name="Sin?"/>
              <p:cNvSpPr txBox="1"/>
              <p:nvPr/>
            </p:nvSpPr>
            <p:spPr>
              <a:xfrm>
                <a:off x="33766" y="253839"/>
                <a:ext cx="1608902" cy="645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1600200">
                  <a:lnSpc>
                    <a:spcPct val="90000"/>
                  </a:lnSpc>
                  <a:spcBef>
                    <a:spcPts val="1500"/>
                  </a:spcBef>
                  <a:defRPr sz="3600">
                    <a:solidFill>
                      <a:srgbClr val="FFFFFF"/>
                    </a:solidFill>
                  </a:defRPr>
                </a:lvl1pPr>
              </a:lstStyle>
              <a:p>
                <a:pPr/>
                <a:r>
                  <a:t>Sin?</a:t>
                </a:r>
              </a:p>
            </p:txBody>
          </p:sp>
        </p:grpSp>
        <p:sp>
          <p:nvSpPr>
            <p:cNvPr id="208" name="Arrow"/>
            <p:cNvSpPr/>
            <p:nvPr/>
          </p:nvSpPr>
          <p:spPr>
            <a:xfrm rot="18810764">
              <a:off x="4793573" y="876314"/>
              <a:ext cx="1915728" cy="740279"/>
            </a:xfrm>
            <a:prstGeom prst="leftArrow">
              <a:avLst>
                <a:gd name="adj1" fmla="val 60000"/>
                <a:gd name="adj2" fmla="val 50000"/>
              </a:avLst>
            </a:prstGeom>
            <a:solidFill>
              <a:srgbClr val="8A7955"/>
            </a:solidFill>
            <a:ln w="12700" cap="flat">
              <a:noFill/>
              <a:miter lim="400000"/>
            </a:ln>
            <a:effectLst/>
          </p:spPr>
          <p:txBody>
            <a:bodyPr wrap="square" lIns="45719" tIns="45719" rIns="45719" bIns="45719" numCol="1" anchor="t">
              <a:noAutofit/>
            </a:bodyPr>
            <a:lstStyle/>
            <a:p>
              <a:pPr/>
            </a:p>
          </p:txBody>
        </p:sp>
        <p:grpSp>
          <p:nvGrpSpPr>
            <p:cNvPr id="211" name="Group"/>
            <p:cNvGrpSpPr/>
            <p:nvPr/>
          </p:nvGrpSpPr>
          <p:grpSpPr>
            <a:xfrm>
              <a:off x="5226583" y="26942"/>
              <a:ext cx="2368718" cy="1049694"/>
              <a:chOff x="0" y="0"/>
              <a:chExt cx="2368717" cy="1049693"/>
            </a:xfrm>
          </p:grpSpPr>
          <p:sp>
            <p:nvSpPr>
              <p:cNvPr id="209" name="Rounded Rectangle"/>
              <p:cNvSpPr/>
              <p:nvPr/>
            </p:nvSpPr>
            <p:spPr>
              <a:xfrm>
                <a:off x="0" y="0"/>
                <a:ext cx="2368718" cy="1049694"/>
              </a:xfrm>
              <a:prstGeom prst="roundRect">
                <a:avLst>
                  <a:gd name="adj" fmla="val 10000"/>
                </a:avLst>
              </a:prstGeom>
              <a:solidFill>
                <a:schemeClr val="accent1"/>
              </a:solidFill>
              <a:ln w="15875" cap="flat">
                <a:solidFill>
                  <a:srgbClr val="FFFFFF"/>
                </a:solidFill>
                <a:prstDash val="solid"/>
                <a:round/>
              </a:ln>
              <a:effectLst/>
            </p:spPr>
            <p:txBody>
              <a:bodyPr wrap="square" lIns="45719" tIns="45719" rIns="45719" bIns="45719" numCol="1" anchor="ctr">
                <a:noAutofit/>
              </a:bodyPr>
              <a:lstStyle/>
              <a:p>
                <a:pPr algn="ctr" defTabSz="1600200">
                  <a:lnSpc>
                    <a:spcPct val="90000"/>
                  </a:lnSpc>
                  <a:spcBef>
                    <a:spcPts val="700"/>
                  </a:spcBef>
                  <a:defRPr>
                    <a:solidFill>
                      <a:srgbClr val="FFFFFF"/>
                    </a:solidFill>
                  </a:defRPr>
                </a:pPr>
              </a:p>
            </p:txBody>
          </p:sp>
          <p:sp>
            <p:nvSpPr>
              <p:cNvPr id="210" name="Disease?"/>
              <p:cNvSpPr txBox="1"/>
              <p:nvPr/>
            </p:nvSpPr>
            <p:spPr>
              <a:xfrm>
                <a:off x="30743" y="202266"/>
                <a:ext cx="2307230" cy="645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1600200">
                  <a:lnSpc>
                    <a:spcPct val="90000"/>
                  </a:lnSpc>
                  <a:spcBef>
                    <a:spcPts val="1500"/>
                  </a:spcBef>
                  <a:defRPr sz="3600">
                    <a:solidFill>
                      <a:srgbClr val="FFFFFF"/>
                    </a:solidFill>
                  </a:defRPr>
                </a:lvl1pPr>
              </a:lstStyle>
              <a:p>
                <a:pPr/>
                <a:r>
                  <a:t>Disease?</a:t>
                </a:r>
              </a:p>
            </p:txBody>
          </p:sp>
        </p:grpSp>
        <p:sp>
          <p:nvSpPr>
            <p:cNvPr id="212" name="Arrow"/>
            <p:cNvSpPr/>
            <p:nvPr/>
          </p:nvSpPr>
          <p:spPr>
            <a:xfrm rot="6833940">
              <a:off x="2703263" y="4185322"/>
              <a:ext cx="1498512" cy="740279"/>
            </a:xfrm>
            <a:prstGeom prst="leftArrow">
              <a:avLst>
                <a:gd name="adj1" fmla="val 60000"/>
                <a:gd name="adj2" fmla="val 50000"/>
              </a:avLst>
            </a:prstGeom>
            <a:solidFill>
              <a:srgbClr val="8A7955"/>
            </a:solidFill>
            <a:ln w="12700" cap="flat">
              <a:noFill/>
              <a:miter lim="400000"/>
            </a:ln>
            <a:effectLst/>
          </p:spPr>
          <p:txBody>
            <a:bodyPr wrap="square" lIns="45719" tIns="45719" rIns="45719" bIns="45719" numCol="1" anchor="t">
              <a:noAutofit/>
            </a:bodyPr>
            <a:lstStyle/>
            <a:p>
              <a:pPr/>
            </a:p>
          </p:txBody>
        </p:sp>
        <p:grpSp>
          <p:nvGrpSpPr>
            <p:cNvPr id="215" name="Group"/>
            <p:cNvGrpSpPr/>
            <p:nvPr/>
          </p:nvGrpSpPr>
          <p:grpSpPr>
            <a:xfrm>
              <a:off x="506713" y="4734224"/>
              <a:ext cx="5284526" cy="1012505"/>
              <a:chOff x="0" y="0"/>
              <a:chExt cx="5284525" cy="1012503"/>
            </a:xfrm>
          </p:grpSpPr>
          <p:sp>
            <p:nvSpPr>
              <p:cNvPr id="213" name="Rounded Rectangle"/>
              <p:cNvSpPr/>
              <p:nvPr/>
            </p:nvSpPr>
            <p:spPr>
              <a:xfrm>
                <a:off x="0" y="0"/>
                <a:ext cx="5284526" cy="1012504"/>
              </a:xfrm>
              <a:prstGeom prst="roundRect">
                <a:avLst>
                  <a:gd name="adj" fmla="val 10000"/>
                </a:avLst>
              </a:prstGeom>
              <a:solidFill>
                <a:schemeClr val="accent1"/>
              </a:solidFill>
              <a:ln w="15875" cap="flat">
                <a:solidFill>
                  <a:srgbClr val="FFFFFF"/>
                </a:solidFill>
                <a:prstDash val="solid"/>
                <a:round/>
              </a:ln>
              <a:effectLst/>
            </p:spPr>
            <p:txBody>
              <a:bodyPr wrap="square" lIns="45719" tIns="45719" rIns="45719" bIns="45719" numCol="1" anchor="ctr">
                <a:noAutofit/>
              </a:bodyPr>
              <a:lstStyle/>
              <a:p>
                <a:pPr algn="ctr" defTabSz="1600200">
                  <a:lnSpc>
                    <a:spcPct val="90000"/>
                  </a:lnSpc>
                  <a:spcBef>
                    <a:spcPts val="700"/>
                  </a:spcBef>
                  <a:defRPr>
                    <a:solidFill>
                      <a:srgbClr val="FFFFFF"/>
                    </a:solidFill>
                  </a:defRPr>
                </a:pPr>
              </a:p>
            </p:txBody>
          </p:sp>
          <p:sp>
            <p:nvSpPr>
              <p:cNvPr id="214" name="Personality Defect?"/>
              <p:cNvSpPr txBox="1"/>
              <p:nvPr/>
            </p:nvSpPr>
            <p:spPr>
              <a:xfrm>
                <a:off x="29654" y="183671"/>
                <a:ext cx="5225217" cy="645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1600200">
                  <a:lnSpc>
                    <a:spcPct val="90000"/>
                  </a:lnSpc>
                  <a:spcBef>
                    <a:spcPts val="1500"/>
                  </a:spcBef>
                  <a:defRPr sz="3600">
                    <a:solidFill>
                      <a:srgbClr val="FFFFFF"/>
                    </a:solidFill>
                  </a:defRPr>
                </a:lvl1pPr>
              </a:lstStyle>
              <a:p>
                <a:pPr/>
                <a:r>
                  <a:t>Personality Defect?</a:t>
                </a:r>
              </a:p>
            </p:txBody>
          </p:sp>
        </p:grpSp>
      </p:gr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472" name="Title 9"/>
          <p:cNvSpPr txBox="1"/>
          <p:nvPr>
            <p:ph type="title"/>
          </p:nvPr>
        </p:nvSpPr>
        <p:spPr>
          <a:xfrm>
            <a:off x="1981200" y="152400"/>
            <a:ext cx="8229600" cy="1066800"/>
          </a:xfrm>
          <a:prstGeom prst="rect">
            <a:avLst/>
          </a:prstGeom>
        </p:spPr>
        <p:txBody>
          <a:bodyPr/>
          <a:lstStyle/>
          <a:p>
            <a:pPr defTabSz="397763">
              <a:defRPr sz="3393"/>
            </a:pPr>
            <a:br/>
            <a:r>
              <a:rPr u="sng">
                <a:solidFill>
                  <a:srgbClr val="000090"/>
                </a:solidFill>
              </a:rPr>
              <a:t>25 year Heroin Addiction - </a:t>
            </a:r>
            <a:r>
              <a:rPr sz="2523" u="sng">
                <a:solidFill>
                  <a:srgbClr val="000090"/>
                </a:solidFill>
              </a:rPr>
              <a:t> </a:t>
            </a:r>
            <a:r>
              <a:rPr u="sng">
                <a:solidFill>
                  <a:srgbClr val="000090"/>
                </a:solidFill>
              </a:rPr>
              <a:t>39 yo</a:t>
            </a:r>
          </a:p>
        </p:txBody>
      </p:sp>
      <p:grpSp>
        <p:nvGrpSpPr>
          <p:cNvPr id="475" name="Group 5"/>
          <p:cNvGrpSpPr/>
          <p:nvPr/>
        </p:nvGrpSpPr>
        <p:grpSpPr>
          <a:xfrm>
            <a:off x="1981200" y="1600200"/>
            <a:ext cx="4038600" cy="4525964"/>
            <a:chOff x="0" y="0"/>
            <a:chExt cx="4038600" cy="4525962"/>
          </a:xfrm>
        </p:grpSpPr>
        <p:pic>
          <p:nvPicPr>
            <p:cNvPr id="473" name="Picture 6" descr="Picture 6"/>
            <p:cNvPicPr>
              <a:picLocks noChangeAspect="1"/>
            </p:cNvPicPr>
            <p:nvPr/>
          </p:nvPicPr>
          <p:blipFill>
            <a:blip r:embed="rId2">
              <a:extLst/>
            </a:blip>
            <a:stretch>
              <a:fillRect/>
            </a:stretch>
          </p:blipFill>
          <p:spPr>
            <a:xfrm>
              <a:off x="215131" y="210955"/>
              <a:ext cx="3601004" cy="4104052"/>
            </a:xfrm>
            <a:prstGeom prst="rect">
              <a:avLst/>
            </a:prstGeom>
            <a:ln w="12700" cap="flat">
              <a:noFill/>
              <a:miter lim="400000"/>
            </a:ln>
            <a:effectLst/>
          </p:spPr>
        </p:pic>
        <p:pic>
          <p:nvPicPr>
            <p:cNvPr id="474" name="Picture 7" descr="Picture 7"/>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478" name="Group 2"/>
          <p:cNvGrpSpPr/>
          <p:nvPr/>
        </p:nvGrpSpPr>
        <p:grpSpPr>
          <a:xfrm>
            <a:off x="6172200" y="1600200"/>
            <a:ext cx="4038600" cy="4525964"/>
            <a:chOff x="0" y="0"/>
            <a:chExt cx="4038600" cy="4525962"/>
          </a:xfrm>
        </p:grpSpPr>
        <p:pic>
          <p:nvPicPr>
            <p:cNvPr id="476" name="Picture 3" descr="Picture 3"/>
            <p:cNvPicPr>
              <a:picLocks noChangeAspect="1"/>
            </p:cNvPicPr>
            <p:nvPr/>
          </p:nvPicPr>
          <p:blipFill>
            <a:blip r:embed="rId4">
              <a:extLst/>
            </a:blip>
            <a:stretch>
              <a:fillRect/>
            </a:stretch>
          </p:blipFill>
          <p:spPr>
            <a:xfrm>
              <a:off x="210543" y="210955"/>
              <a:ext cx="3609140" cy="4104052"/>
            </a:xfrm>
            <a:prstGeom prst="rect">
              <a:avLst/>
            </a:prstGeom>
            <a:ln w="12700" cap="flat">
              <a:noFill/>
              <a:miter lim="400000"/>
            </a:ln>
            <a:effectLst/>
          </p:spPr>
        </p:pic>
        <p:pic>
          <p:nvPicPr>
            <p:cNvPr id="477" name="Picture 4" descr="Picture 4"/>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2011 - Lighthouse Network</a:t>
            </a:r>
          </a:p>
        </p:txBody>
      </p:sp>
      <p:sp>
        <p:nvSpPr>
          <p:cNvPr id="481" name="Title 9"/>
          <p:cNvSpPr txBox="1"/>
          <p:nvPr>
            <p:ph type="title"/>
          </p:nvPr>
        </p:nvSpPr>
        <p:spPr>
          <a:xfrm>
            <a:off x="1712913" y="152401"/>
            <a:ext cx="8955089" cy="835026"/>
          </a:xfrm>
          <a:prstGeom prst="rect">
            <a:avLst/>
          </a:prstGeom>
        </p:spPr>
        <p:txBody>
          <a:bodyPr/>
          <a:lstStyle/>
          <a:p>
            <a:pPr defTabSz="301752">
              <a:defRPr sz="2574"/>
            </a:pPr>
            <a:br/>
            <a:r>
              <a:rPr u="sng">
                <a:solidFill>
                  <a:srgbClr val="000090"/>
                </a:solidFill>
              </a:rPr>
              <a:t>10 yr Heroin then 7 yr Methadone - </a:t>
            </a:r>
            <a:r>
              <a:rPr sz="1914" u="sng">
                <a:solidFill>
                  <a:srgbClr val="000090"/>
                </a:solidFill>
              </a:rPr>
              <a:t> </a:t>
            </a:r>
            <a:r>
              <a:rPr u="sng">
                <a:solidFill>
                  <a:srgbClr val="000090"/>
                </a:solidFill>
              </a:rPr>
              <a:t>40 yo</a:t>
            </a:r>
          </a:p>
        </p:txBody>
      </p:sp>
      <p:grpSp>
        <p:nvGrpSpPr>
          <p:cNvPr id="484" name="Group 5"/>
          <p:cNvGrpSpPr/>
          <p:nvPr/>
        </p:nvGrpSpPr>
        <p:grpSpPr>
          <a:xfrm>
            <a:off x="1712914" y="1600200"/>
            <a:ext cx="4306888" cy="5089526"/>
            <a:chOff x="0" y="0"/>
            <a:chExt cx="4306887" cy="5089525"/>
          </a:xfrm>
        </p:grpSpPr>
        <p:pic>
          <p:nvPicPr>
            <p:cNvPr id="482" name="Picture 6" descr="Picture 6"/>
            <p:cNvPicPr>
              <a:picLocks noChangeAspect="1"/>
            </p:cNvPicPr>
            <p:nvPr/>
          </p:nvPicPr>
          <p:blipFill>
            <a:blip r:embed="rId2">
              <a:extLst/>
            </a:blip>
            <a:stretch>
              <a:fillRect/>
            </a:stretch>
          </p:blipFill>
          <p:spPr>
            <a:xfrm>
              <a:off x="229422" y="237223"/>
              <a:ext cx="3840222" cy="4615079"/>
            </a:xfrm>
            <a:prstGeom prst="rect">
              <a:avLst/>
            </a:prstGeom>
            <a:ln w="12700" cap="flat">
              <a:noFill/>
              <a:miter lim="400000"/>
            </a:ln>
            <a:effectLst/>
          </p:spPr>
        </p:pic>
        <p:pic>
          <p:nvPicPr>
            <p:cNvPr id="483" name="Picture 7" descr="Picture 7"/>
            <p:cNvPicPr>
              <a:picLocks noChangeAspect="1"/>
            </p:cNvPicPr>
            <p:nvPr/>
          </p:nvPicPr>
          <p:blipFill>
            <a:blip r:embed="rId3">
              <a:extLst/>
            </a:blip>
            <a:stretch>
              <a:fillRect/>
            </a:stretch>
          </p:blipFill>
          <p:spPr>
            <a:xfrm>
              <a:off x="0" y="0"/>
              <a:ext cx="4306888" cy="5089525"/>
            </a:xfrm>
            <a:prstGeom prst="rect">
              <a:avLst/>
            </a:prstGeom>
            <a:ln w="12700" cap="flat">
              <a:noFill/>
              <a:miter lim="400000"/>
            </a:ln>
            <a:effectLst/>
          </p:spPr>
        </p:pic>
      </p:grpSp>
      <p:grpSp>
        <p:nvGrpSpPr>
          <p:cNvPr id="487" name="Group 2"/>
          <p:cNvGrpSpPr/>
          <p:nvPr/>
        </p:nvGrpSpPr>
        <p:grpSpPr>
          <a:xfrm>
            <a:off x="6172200" y="1600200"/>
            <a:ext cx="4495800" cy="5089526"/>
            <a:chOff x="0" y="0"/>
            <a:chExt cx="4495800" cy="5089525"/>
          </a:xfrm>
        </p:grpSpPr>
        <p:pic>
          <p:nvPicPr>
            <p:cNvPr id="485" name="Picture 3" descr="Picture 3"/>
            <p:cNvPicPr>
              <a:picLocks noChangeAspect="1"/>
            </p:cNvPicPr>
            <p:nvPr/>
          </p:nvPicPr>
          <p:blipFill>
            <a:blip r:embed="rId4">
              <a:extLst/>
            </a:blip>
            <a:stretch>
              <a:fillRect/>
            </a:stretch>
          </p:blipFill>
          <p:spPr>
            <a:xfrm>
              <a:off x="234378" y="237223"/>
              <a:ext cx="4017722" cy="4615079"/>
            </a:xfrm>
            <a:prstGeom prst="rect">
              <a:avLst/>
            </a:prstGeom>
            <a:ln w="12700" cap="flat">
              <a:noFill/>
              <a:miter lim="400000"/>
            </a:ln>
            <a:effectLst/>
          </p:spPr>
        </p:pic>
        <p:pic>
          <p:nvPicPr>
            <p:cNvPr id="486" name="Picture 4" descr="Picture 4"/>
            <p:cNvPicPr>
              <a:picLocks noChangeAspect="1"/>
            </p:cNvPicPr>
            <p:nvPr/>
          </p:nvPicPr>
          <p:blipFill>
            <a:blip r:embed="rId5">
              <a:extLst/>
            </a:blip>
            <a:stretch>
              <a:fillRect/>
            </a:stretch>
          </p:blipFill>
          <p:spPr>
            <a:xfrm>
              <a:off x="0" y="0"/>
              <a:ext cx="4495800" cy="5089525"/>
            </a:xfrm>
            <a:prstGeom prst="rect">
              <a:avLst/>
            </a:prstGeom>
            <a:ln w="12700" cap="flat">
              <a:noFill/>
              <a:miter lim="400000"/>
            </a:ln>
            <a:effectLst/>
          </p:spPr>
        </p:pic>
      </p:grpSp>
      <p:pic>
        <p:nvPicPr>
          <p:cNvPr id="488" name="Picture 3" descr="Picture 3"/>
          <p:cNvPicPr>
            <a:picLocks noChangeAspect="1"/>
          </p:cNvPicPr>
          <p:nvPr/>
        </p:nvPicPr>
        <p:blipFill>
          <a:blip r:embed="rId6">
            <a:extLst/>
          </a:blip>
          <a:stretch>
            <a:fillRect/>
          </a:stretch>
        </p:blipFill>
        <p:spPr>
          <a:xfrm>
            <a:off x="6362700" y="1836739"/>
            <a:ext cx="4108450" cy="4606926"/>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491" name="Rectangle 1"/>
          <p:cNvSpPr txBox="1"/>
          <p:nvPr>
            <p:ph type="title"/>
          </p:nvPr>
        </p:nvSpPr>
        <p:spPr>
          <a:xfrm>
            <a:off x="1752600" y="274638"/>
            <a:ext cx="8763000" cy="1143001"/>
          </a:xfrm>
          <a:prstGeom prst="rect">
            <a:avLst/>
          </a:prstGeom>
        </p:spPr>
        <p:txBody>
          <a:bodyPr lIns="32145" tIns="32145" rIns="32145" bIns="32145"/>
          <a:lstStyle>
            <a:lvl1pPr>
              <a:defRPr sz="3000" u="sng">
                <a:solidFill>
                  <a:srgbClr val="000090"/>
                </a:solidFill>
              </a:defRPr>
            </a:lvl1pPr>
          </a:lstStyle>
          <a:p>
            <a:pPr/>
            <a:r>
              <a:t>16 Years of Daily THC (Tetrahydrocannibinol) Use 32 yo</a:t>
            </a:r>
          </a:p>
        </p:txBody>
      </p:sp>
      <p:grpSp>
        <p:nvGrpSpPr>
          <p:cNvPr id="494" name="Group 5"/>
          <p:cNvGrpSpPr/>
          <p:nvPr/>
        </p:nvGrpSpPr>
        <p:grpSpPr>
          <a:xfrm>
            <a:off x="1981200" y="1600200"/>
            <a:ext cx="4038600" cy="4525964"/>
            <a:chOff x="0" y="0"/>
            <a:chExt cx="4038600" cy="4525962"/>
          </a:xfrm>
        </p:grpSpPr>
        <p:pic>
          <p:nvPicPr>
            <p:cNvPr id="492" name="Picture 6" descr="Picture 6"/>
            <p:cNvPicPr>
              <a:picLocks noChangeAspect="1"/>
            </p:cNvPicPr>
            <p:nvPr/>
          </p:nvPicPr>
          <p:blipFill>
            <a:blip r:embed="rId2">
              <a:extLst/>
            </a:blip>
            <a:stretch>
              <a:fillRect/>
            </a:stretch>
          </p:blipFill>
          <p:spPr>
            <a:xfrm>
              <a:off x="223239" y="210955"/>
              <a:ext cx="3585780" cy="4104052"/>
            </a:xfrm>
            <a:prstGeom prst="rect">
              <a:avLst/>
            </a:prstGeom>
            <a:ln w="12700" cap="flat">
              <a:noFill/>
              <a:miter lim="400000"/>
            </a:ln>
            <a:effectLst/>
          </p:spPr>
        </p:pic>
        <p:pic>
          <p:nvPicPr>
            <p:cNvPr id="493" name="Picture 7" descr="Picture 7"/>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497" name="Group 2"/>
          <p:cNvGrpSpPr/>
          <p:nvPr/>
        </p:nvGrpSpPr>
        <p:grpSpPr>
          <a:xfrm>
            <a:off x="6172200" y="1600200"/>
            <a:ext cx="4038600" cy="4525964"/>
            <a:chOff x="0" y="0"/>
            <a:chExt cx="4038600" cy="4525962"/>
          </a:xfrm>
        </p:grpSpPr>
        <p:pic>
          <p:nvPicPr>
            <p:cNvPr id="495" name="Picture 3" descr="Picture 3"/>
            <p:cNvPicPr>
              <a:picLocks noChangeAspect="1"/>
            </p:cNvPicPr>
            <p:nvPr/>
          </p:nvPicPr>
          <p:blipFill>
            <a:blip r:embed="rId4">
              <a:extLst/>
            </a:blip>
            <a:stretch>
              <a:fillRect/>
            </a:stretch>
          </p:blipFill>
          <p:spPr>
            <a:xfrm>
              <a:off x="198767" y="210955"/>
              <a:ext cx="3639936" cy="4104052"/>
            </a:xfrm>
            <a:prstGeom prst="rect">
              <a:avLst/>
            </a:prstGeom>
            <a:ln w="12700" cap="flat">
              <a:noFill/>
              <a:miter lim="400000"/>
            </a:ln>
            <a:effectLst/>
          </p:spPr>
        </p:pic>
        <p:pic>
          <p:nvPicPr>
            <p:cNvPr id="496" name="Picture 4" descr="Picture 4"/>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500" name="Rectangle 1"/>
          <p:cNvSpPr txBox="1"/>
          <p:nvPr>
            <p:ph type="title"/>
          </p:nvPr>
        </p:nvSpPr>
        <p:spPr>
          <a:xfrm>
            <a:off x="1981200" y="152400"/>
            <a:ext cx="8229600" cy="914400"/>
          </a:xfrm>
          <a:prstGeom prst="rect">
            <a:avLst/>
          </a:prstGeom>
        </p:spPr>
        <p:txBody>
          <a:bodyPr lIns="32145" tIns="32145" rIns="32145" bIns="32145"/>
          <a:lstStyle>
            <a:lvl1pPr>
              <a:defRPr sz="3200" u="sng">
                <a:solidFill>
                  <a:srgbClr val="000090"/>
                </a:solidFill>
              </a:defRPr>
            </a:lvl1pPr>
          </a:lstStyle>
          <a:p>
            <a:pPr/>
            <a:r>
              <a:t>2 Years of Daily Marijuana Abuse - 16 yo</a:t>
            </a:r>
          </a:p>
        </p:txBody>
      </p:sp>
      <p:grpSp>
        <p:nvGrpSpPr>
          <p:cNvPr id="503" name="Group 5"/>
          <p:cNvGrpSpPr/>
          <p:nvPr/>
        </p:nvGrpSpPr>
        <p:grpSpPr>
          <a:xfrm>
            <a:off x="1981200" y="1600200"/>
            <a:ext cx="4038600" cy="4525964"/>
            <a:chOff x="0" y="0"/>
            <a:chExt cx="4038600" cy="4525962"/>
          </a:xfrm>
        </p:grpSpPr>
        <p:pic>
          <p:nvPicPr>
            <p:cNvPr id="501" name="Picture 6" descr="Picture 6"/>
            <p:cNvPicPr>
              <a:picLocks noChangeAspect="1"/>
            </p:cNvPicPr>
            <p:nvPr/>
          </p:nvPicPr>
          <p:blipFill>
            <a:blip r:embed="rId2">
              <a:extLst/>
            </a:blip>
            <a:stretch>
              <a:fillRect/>
            </a:stretch>
          </p:blipFill>
          <p:spPr>
            <a:xfrm>
              <a:off x="223801" y="210955"/>
              <a:ext cx="3590998" cy="4104052"/>
            </a:xfrm>
            <a:prstGeom prst="rect">
              <a:avLst/>
            </a:prstGeom>
            <a:ln w="12700" cap="flat">
              <a:noFill/>
              <a:miter lim="400000"/>
            </a:ln>
            <a:effectLst/>
          </p:spPr>
        </p:pic>
        <p:pic>
          <p:nvPicPr>
            <p:cNvPr id="502" name="Picture 7" descr="Picture 7"/>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506" name="Group 2"/>
          <p:cNvGrpSpPr/>
          <p:nvPr/>
        </p:nvGrpSpPr>
        <p:grpSpPr>
          <a:xfrm>
            <a:off x="6172200" y="1600200"/>
            <a:ext cx="4038600" cy="4525964"/>
            <a:chOff x="0" y="0"/>
            <a:chExt cx="4038600" cy="4525962"/>
          </a:xfrm>
        </p:grpSpPr>
        <p:pic>
          <p:nvPicPr>
            <p:cNvPr id="504" name="Picture 3" descr="Picture 3"/>
            <p:cNvPicPr>
              <a:picLocks noChangeAspect="1"/>
            </p:cNvPicPr>
            <p:nvPr/>
          </p:nvPicPr>
          <p:blipFill>
            <a:blip r:embed="rId4">
              <a:extLst/>
            </a:blip>
            <a:stretch>
              <a:fillRect/>
            </a:stretch>
          </p:blipFill>
          <p:spPr>
            <a:xfrm>
              <a:off x="221017" y="210955"/>
              <a:ext cx="3595310" cy="4104052"/>
            </a:xfrm>
            <a:prstGeom prst="rect">
              <a:avLst/>
            </a:prstGeom>
            <a:ln w="12700" cap="flat">
              <a:noFill/>
              <a:miter lim="400000"/>
            </a:ln>
            <a:effectLst/>
          </p:spPr>
        </p:pic>
        <p:pic>
          <p:nvPicPr>
            <p:cNvPr id="505" name="Picture 4" descr="Picture 4"/>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509" name="Rectangle 1"/>
          <p:cNvSpPr txBox="1"/>
          <p:nvPr>
            <p:ph type="title"/>
          </p:nvPr>
        </p:nvSpPr>
        <p:spPr>
          <a:xfrm>
            <a:off x="1981200" y="274638"/>
            <a:ext cx="8458200" cy="1143001"/>
          </a:xfrm>
          <a:prstGeom prst="rect">
            <a:avLst/>
          </a:prstGeom>
        </p:spPr>
        <p:txBody>
          <a:bodyPr lIns="32145" tIns="32145" rIns="32145" bIns="32145"/>
          <a:lstStyle>
            <a:lvl1pPr>
              <a:defRPr sz="3100" u="sng">
                <a:solidFill>
                  <a:srgbClr val="000090"/>
                </a:solidFill>
              </a:defRPr>
            </a:lvl1pPr>
          </a:lstStyle>
          <a:p>
            <a:pPr/>
            <a:r>
              <a:t>10 Years of Mostly Weekend Marijuana Use 28 yo</a:t>
            </a:r>
          </a:p>
        </p:txBody>
      </p:sp>
      <p:grpSp>
        <p:nvGrpSpPr>
          <p:cNvPr id="512" name="Group 5"/>
          <p:cNvGrpSpPr/>
          <p:nvPr/>
        </p:nvGrpSpPr>
        <p:grpSpPr>
          <a:xfrm>
            <a:off x="1981200" y="1600200"/>
            <a:ext cx="4038600" cy="4525964"/>
            <a:chOff x="0" y="0"/>
            <a:chExt cx="4038600" cy="4525962"/>
          </a:xfrm>
        </p:grpSpPr>
        <p:pic>
          <p:nvPicPr>
            <p:cNvPr id="510" name="Picture 6" descr="Picture 6"/>
            <p:cNvPicPr>
              <a:picLocks noChangeAspect="1"/>
            </p:cNvPicPr>
            <p:nvPr/>
          </p:nvPicPr>
          <p:blipFill>
            <a:blip r:embed="rId2">
              <a:extLst/>
            </a:blip>
            <a:stretch>
              <a:fillRect/>
            </a:stretch>
          </p:blipFill>
          <p:spPr>
            <a:xfrm>
              <a:off x="223801" y="210955"/>
              <a:ext cx="3590998" cy="4104052"/>
            </a:xfrm>
            <a:prstGeom prst="rect">
              <a:avLst/>
            </a:prstGeom>
            <a:ln w="12700" cap="flat">
              <a:noFill/>
              <a:miter lim="400000"/>
            </a:ln>
            <a:effectLst/>
          </p:spPr>
        </p:pic>
        <p:pic>
          <p:nvPicPr>
            <p:cNvPr id="511" name="Picture 7" descr="Picture 7"/>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515" name="Group 2"/>
          <p:cNvGrpSpPr/>
          <p:nvPr/>
        </p:nvGrpSpPr>
        <p:grpSpPr>
          <a:xfrm>
            <a:off x="6172200" y="1600200"/>
            <a:ext cx="4038600" cy="4525964"/>
            <a:chOff x="0" y="0"/>
            <a:chExt cx="4038600" cy="4525962"/>
          </a:xfrm>
        </p:grpSpPr>
        <p:pic>
          <p:nvPicPr>
            <p:cNvPr id="513" name="Picture 3" descr="Picture 3"/>
            <p:cNvPicPr>
              <a:picLocks noChangeAspect="1"/>
            </p:cNvPicPr>
            <p:nvPr/>
          </p:nvPicPr>
          <p:blipFill>
            <a:blip r:embed="rId4">
              <a:extLst/>
            </a:blip>
            <a:stretch>
              <a:fillRect/>
            </a:stretch>
          </p:blipFill>
          <p:spPr>
            <a:xfrm>
              <a:off x="201016" y="210955"/>
              <a:ext cx="3628573" cy="4104052"/>
            </a:xfrm>
            <a:prstGeom prst="rect">
              <a:avLst/>
            </a:prstGeom>
            <a:ln w="12700" cap="flat">
              <a:noFill/>
              <a:miter lim="400000"/>
            </a:ln>
            <a:effectLst/>
          </p:spPr>
        </p:pic>
        <p:pic>
          <p:nvPicPr>
            <p:cNvPr id="514" name="Picture 4" descr="Picture 4"/>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518" name="Rectangle 1"/>
          <p:cNvSpPr txBox="1"/>
          <p:nvPr>
            <p:ph type="title"/>
          </p:nvPr>
        </p:nvSpPr>
        <p:spPr>
          <a:xfrm>
            <a:off x="1981200" y="152400"/>
            <a:ext cx="8229600" cy="914400"/>
          </a:xfrm>
          <a:prstGeom prst="rect">
            <a:avLst/>
          </a:prstGeom>
        </p:spPr>
        <p:txBody>
          <a:bodyPr lIns="32145" tIns="32145" rIns="32145" bIns="32145"/>
          <a:lstStyle>
            <a:lvl1pPr>
              <a:defRPr sz="3200" u="sng">
                <a:solidFill>
                  <a:srgbClr val="000090"/>
                </a:solidFill>
              </a:defRPr>
            </a:lvl1pPr>
          </a:lstStyle>
          <a:p>
            <a:pPr/>
            <a:r>
              <a:t>2 Years of Frequent Cocaine Use - 24 yo</a:t>
            </a:r>
          </a:p>
        </p:txBody>
      </p:sp>
      <p:grpSp>
        <p:nvGrpSpPr>
          <p:cNvPr id="521" name="Group 5"/>
          <p:cNvGrpSpPr/>
          <p:nvPr/>
        </p:nvGrpSpPr>
        <p:grpSpPr>
          <a:xfrm>
            <a:off x="1981200" y="1600200"/>
            <a:ext cx="4038600" cy="4525964"/>
            <a:chOff x="0" y="0"/>
            <a:chExt cx="4038600" cy="4525962"/>
          </a:xfrm>
        </p:grpSpPr>
        <p:pic>
          <p:nvPicPr>
            <p:cNvPr id="519" name="Picture 6" descr="Picture 6"/>
            <p:cNvPicPr>
              <a:picLocks noChangeAspect="1"/>
            </p:cNvPicPr>
            <p:nvPr/>
          </p:nvPicPr>
          <p:blipFill>
            <a:blip r:embed="rId2">
              <a:extLst/>
            </a:blip>
            <a:stretch>
              <a:fillRect/>
            </a:stretch>
          </p:blipFill>
          <p:spPr>
            <a:xfrm>
              <a:off x="216178" y="210955"/>
              <a:ext cx="3597646" cy="4104052"/>
            </a:xfrm>
            <a:prstGeom prst="rect">
              <a:avLst/>
            </a:prstGeom>
            <a:ln w="12700" cap="flat">
              <a:noFill/>
              <a:miter lim="400000"/>
            </a:ln>
            <a:effectLst/>
          </p:spPr>
        </p:pic>
        <p:pic>
          <p:nvPicPr>
            <p:cNvPr id="520" name="Picture 7" descr="Picture 7"/>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524" name="Group 2"/>
          <p:cNvGrpSpPr/>
          <p:nvPr/>
        </p:nvGrpSpPr>
        <p:grpSpPr>
          <a:xfrm>
            <a:off x="6172200" y="1600200"/>
            <a:ext cx="4038600" cy="4525964"/>
            <a:chOff x="0" y="0"/>
            <a:chExt cx="4038600" cy="4525962"/>
          </a:xfrm>
        </p:grpSpPr>
        <p:pic>
          <p:nvPicPr>
            <p:cNvPr id="522" name="Picture 3" descr="Picture 3"/>
            <p:cNvPicPr>
              <a:picLocks noChangeAspect="1"/>
            </p:cNvPicPr>
            <p:nvPr/>
          </p:nvPicPr>
          <p:blipFill>
            <a:blip r:embed="rId4">
              <a:extLst/>
            </a:blip>
            <a:stretch>
              <a:fillRect/>
            </a:stretch>
          </p:blipFill>
          <p:spPr>
            <a:xfrm>
              <a:off x="218302" y="210955"/>
              <a:ext cx="3598275" cy="4104052"/>
            </a:xfrm>
            <a:prstGeom prst="rect">
              <a:avLst/>
            </a:prstGeom>
            <a:ln w="12700" cap="flat">
              <a:noFill/>
              <a:miter lim="400000"/>
            </a:ln>
            <a:effectLst/>
          </p:spPr>
        </p:pic>
        <p:pic>
          <p:nvPicPr>
            <p:cNvPr id="523" name="Picture 4" descr="Picture 4"/>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527" name="Title 9"/>
          <p:cNvSpPr txBox="1"/>
          <p:nvPr>
            <p:ph type="title"/>
          </p:nvPr>
        </p:nvSpPr>
        <p:spPr>
          <a:xfrm>
            <a:off x="1295401" y="982132"/>
            <a:ext cx="9601198" cy="1303868"/>
          </a:xfrm>
          <a:prstGeom prst="rect">
            <a:avLst/>
          </a:prstGeom>
        </p:spPr>
        <p:txBody>
          <a:bodyPr/>
          <a:lstStyle>
            <a:lvl1pPr>
              <a:defRPr sz="3200" u="sng">
                <a:solidFill>
                  <a:srgbClr val="000090"/>
                </a:solidFill>
              </a:defRPr>
            </a:lvl1pPr>
          </a:lstStyle>
          <a:p>
            <a:pPr/>
            <a:r>
              <a:t>8 Years of Heavy Methamphetamine Use 28 yo</a:t>
            </a:r>
          </a:p>
        </p:txBody>
      </p:sp>
      <p:grpSp>
        <p:nvGrpSpPr>
          <p:cNvPr id="530" name="Group 2"/>
          <p:cNvGrpSpPr/>
          <p:nvPr/>
        </p:nvGrpSpPr>
        <p:grpSpPr>
          <a:xfrm>
            <a:off x="1981200" y="1864517"/>
            <a:ext cx="4038601" cy="4525964"/>
            <a:chOff x="0" y="0"/>
            <a:chExt cx="4038600" cy="4525962"/>
          </a:xfrm>
        </p:grpSpPr>
        <p:pic>
          <p:nvPicPr>
            <p:cNvPr id="528" name="Picture 3" descr="Picture 3"/>
            <p:cNvPicPr>
              <a:picLocks noChangeAspect="1"/>
            </p:cNvPicPr>
            <p:nvPr/>
          </p:nvPicPr>
          <p:blipFill>
            <a:blip r:embed="rId2">
              <a:extLst/>
            </a:blip>
            <a:stretch>
              <a:fillRect/>
            </a:stretch>
          </p:blipFill>
          <p:spPr>
            <a:xfrm>
              <a:off x="203782" y="197561"/>
              <a:ext cx="3626405" cy="4125228"/>
            </a:xfrm>
            <a:prstGeom prst="rect">
              <a:avLst/>
            </a:prstGeom>
            <a:ln w="12700" cap="flat">
              <a:noFill/>
              <a:miter lim="400000"/>
            </a:ln>
            <a:effectLst/>
          </p:spPr>
        </p:pic>
        <p:pic>
          <p:nvPicPr>
            <p:cNvPr id="529" name="Picture 4" descr="Picture 4"/>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533" name="Group 5"/>
          <p:cNvGrpSpPr/>
          <p:nvPr/>
        </p:nvGrpSpPr>
        <p:grpSpPr>
          <a:xfrm>
            <a:off x="6175864" y="1864517"/>
            <a:ext cx="4038601" cy="4525964"/>
            <a:chOff x="0" y="0"/>
            <a:chExt cx="4038600" cy="4525962"/>
          </a:xfrm>
        </p:grpSpPr>
        <p:pic>
          <p:nvPicPr>
            <p:cNvPr id="531" name="Picture 6" descr="Picture 6"/>
            <p:cNvPicPr>
              <a:picLocks noChangeAspect="1"/>
            </p:cNvPicPr>
            <p:nvPr/>
          </p:nvPicPr>
          <p:blipFill>
            <a:blip r:embed="rId4">
              <a:extLst/>
            </a:blip>
            <a:stretch>
              <a:fillRect/>
            </a:stretch>
          </p:blipFill>
          <p:spPr>
            <a:xfrm>
              <a:off x="203782" y="196780"/>
              <a:ext cx="3626405" cy="4126812"/>
            </a:xfrm>
            <a:prstGeom prst="rect">
              <a:avLst/>
            </a:prstGeom>
            <a:ln w="12700" cap="flat">
              <a:noFill/>
              <a:miter lim="400000"/>
            </a:ln>
            <a:effectLst/>
          </p:spPr>
        </p:pic>
        <p:pic>
          <p:nvPicPr>
            <p:cNvPr id="532" name="Picture 7" descr="Picture 7"/>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536" name="Rectangle 1"/>
          <p:cNvSpPr txBox="1"/>
          <p:nvPr>
            <p:ph type="title"/>
          </p:nvPr>
        </p:nvSpPr>
        <p:spPr>
          <a:xfrm>
            <a:off x="1295401" y="982132"/>
            <a:ext cx="9601198" cy="1303868"/>
          </a:xfrm>
          <a:prstGeom prst="rect">
            <a:avLst/>
          </a:prstGeom>
        </p:spPr>
        <p:txBody>
          <a:bodyPr lIns="32145" tIns="32145" rIns="32145" bIns="32145"/>
          <a:lstStyle>
            <a:lvl1pPr>
              <a:defRPr sz="3200" u="sng">
                <a:solidFill>
                  <a:srgbClr val="000090"/>
                </a:solidFill>
              </a:defRPr>
            </a:lvl1pPr>
          </a:lstStyle>
          <a:p>
            <a:pPr/>
            <a:r>
              <a:t>17 Years of Heavy Weekend Alcohol Use 38 yo</a:t>
            </a:r>
          </a:p>
        </p:txBody>
      </p:sp>
      <p:grpSp>
        <p:nvGrpSpPr>
          <p:cNvPr id="539" name="Group 2"/>
          <p:cNvGrpSpPr/>
          <p:nvPr/>
        </p:nvGrpSpPr>
        <p:grpSpPr>
          <a:xfrm>
            <a:off x="2031708" y="1943100"/>
            <a:ext cx="4038601" cy="4525963"/>
            <a:chOff x="0" y="0"/>
            <a:chExt cx="4038600" cy="4525962"/>
          </a:xfrm>
        </p:grpSpPr>
        <p:pic>
          <p:nvPicPr>
            <p:cNvPr id="537" name="Picture 3" descr="Picture 3"/>
            <p:cNvPicPr>
              <a:picLocks noChangeAspect="1"/>
            </p:cNvPicPr>
            <p:nvPr/>
          </p:nvPicPr>
          <p:blipFill>
            <a:blip r:embed="rId2">
              <a:extLst/>
            </a:blip>
            <a:stretch>
              <a:fillRect/>
            </a:stretch>
          </p:blipFill>
          <p:spPr>
            <a:xfrm>
              <a:off x="203782" y="197954"/>
              <a:ext cx="3626405" cy="4125556"/>
            </a:xfrm>
            <a:prstGeom prst="rect">
              <a:avLst/>
            </a:prstGeom>
            <a:ln w="12700" cap="flat">
              <a:noFill/>
              <a:miter lim="400000"/>
            </a:ln>
            <a:effectLst/>
          </p:spPr>
        </p:pic>
        <p:pic>
          <p:nvPicPr>
            <p:cNvPr id="538" name="Picture 4" descr="Picture 4"/>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542" name="Group 5"/>
          <p:cNvGrpSpPr/>
          <p:nvPr/>
        </p:nvGrpSpPr>
        <p:grpSpPr>
          <a:xfrm>
            <a:off x="6226373" y="1940849"/>
            <a:ext cx="4038601" cy="4525964"/>
            <a:chOff x="0" y="0"/>
            <a:chExt cx="4038600" cy="4525962"/>
          </a:xfrm>
        </p:grpSpPr>
        <p:pic>
          <p:nvPicPr>
            <p:cNvPr id="540" name="Picture 6" descr="Picture 6"/>
            <p:cNvPicPr>
              <a:picLocks noChangeAspect="1"/>
            </p:cNvPicPr>
            <p:nvPr/>
          </p:nvPicPr>
          <p:blipFill>
            <a:blip r:embed="rId4">
              <a:extLst/>
            </a:blip>
            <a:stretch>
              <a:fillRect/>
            </a:stretch>
          </p:blipFill>
          <p:spPr>
            <a:xfrm>
              <a:off x="203782" y="194855"/>
              <a:ext cx="3626405" cy="4135146"/>
            </a:xfrm>
            <a:prstGeom prst="rect">
              <a:avLst/>
            </a:prstGeom>
            <a:ln w="12700" cap="flat">
              <a:noFill/>
              <a:miter lim="400000"/>
            </a:ln>
            <a:effectLst/>
          </p:spPr>
        </p:pic>
        <p:pic>
          <p:nvPicPr>
            <p:cNvPr id="541" name="Picture 7" descr="Picture 7"/>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4"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545" name="Rectangle 1"/>
          <p:cNvSpPr txBox="1"/>
          <p:nvPr>
            <p:ph type="title"/>
          </p:nvPr>
        </p:nvSpPr>
        <p:spPr>
          <a:xfrm>
            <a:off x="1524000" y="152400"/>
            <a:ext cx="9144000" cy="1143000"/>
          </a:xfrm>
          <a:prstGeom prst="rect">
            <a:avLst/>
          </a:prstGeom>
        </p:spPr>
        <p:txBody>
          <a:bodyPr lIns="32145" tIns="32145" rIns="32145" bIns="32145"/>
          <a:lstStyle/>
          <a:p>
            <a:pPr>
              <a:defRPr sz="3600" u="sng">
                <a:solidFill>
                  <a:srgbClr val="000090"/>
                </a:solidFill>
              </a:defRPr>
            </a:pPr>
            <a:r>
              <a:t>17 Years of Heavy Weekend Alcohol Use</a:t>
            </a:r>
            <a:r>
              <a:rPr sz="3200"/>
              <a:t> 38 yo</a:t>
            </a:r>
          </a:p>
        </p:txBody>
      </p:sp>
      <p:grpSp>
        <p:nvGrpSpPr>
          <p:cNvPr id="548" name="Group 2"/>
          <p:cNvGrpSpPr/>
          <p:nvPr/>
        </p:nvGrpSpPr>
        <p:grpSpPr>
          <a:xfrm>
            <a:off x="1981200" y="1600200"/>
            <a:ext cx="4038600" cy="4525964"/>
            <a:chOff x="0" y="0"/>
            <a:chExt cx="4038600" cy="4525962"/>
          </a:xfrm>
        </p:grpSpPr>
        <p:pic>
          <p:nvPicPr>
            <p:cNvPr id="546" name="Picture 3" descr="Picture 3"/>
            <p:cNvPicPr>
              <a:picLocks noChangeAspect="1"/>
            </p:cNvPicPr>
            <p:nvPr/>
          </p:nvPicPr>
          <p:blipFill>
            <a:blip r:embed="rId2">
              <a:extLst/>
            </a:blip>
            <a:stretch>
              <a:fillRect/>
            </a:stretch>
          </p:blipFill>
          <p:spPr>
            <a:xfrm>
              <a:off x="203782" y="191852"/>
              <a:ext cx="3626405" cy="4137899"/>
            </a:xfrm>
            <a:prstGeom prst="rect">
              <a:avLst/>
            </a:prstGeom>
            <a:ln w="12700" cap="flat">
              <a:noFill/>
              <a:miter lim="400000"/>
            </a:ln>
            <a:effectLst/>
          </p:spPr>
        </p:pic>
        <p:pic>
          <p:nvPicPr>
            <p:cNvPr id="547" name="Picture 4" descr="Picture 4"/>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551" name="Group 5"/>
          <p:cNvGrpSpPr/>
          <p:nvPr/>
        </p:nvGrpSpPr>
        <p:grpSpPr>
          <a:xfrm>
            <a:off x="6172200" y="1600200"/>
            <a:ext cx="4038600" cy="4525964"/>
            <a:chOff x="0" y="0"/>
            <a:chExt cx="4038600" cy="4525962"/>
          </a:xfrm>
        </p:grpSpPr>
        <p:pic>
          <p:nvPicPr>
            <p:cNvPr id="549" name="Picture 6" descr="Picture 6"/>
            <p:cNvPicPr>
              <a:picLocks noChangeAspect="1"/>
            </p:cNvPicPr>
            <p:nvPr/>
          </p:nvPicPr>
          <p:blipFill>
            <a:blip r:embed="rId4">
              <a:extLst/>
            </a:blip>
            <a:stretch>
              <a:fillRect/>
            </a:stretch>
          </p:blipFill>
          <p:spPr>
            <a:xfrm>
              <a:off x="203782" y="199942"/>
              <a:ext cx="3626405" cy="4124943"/>
            </a:xfrm>
            <a:prstGeom prst="rect">
              <a:avLst/>
            </a:prstGeom>
            <a:ln w="12700" cap="flat">
              <a:noFill/>
              <a:miter lim="400000"/>
            </a:ln>
            <a:effectLst/>
          </p:spPr>
        </p:pic>
        <p:pic>
          <p:nvPicPr>
            <p:cNvPr id="550" name="Picture 7" descr="Picture 7"/>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554" name="Rectangle 1"/>
          <p:cNvSpPr txBox="1"/>
          <p:nvPr>
            <p:ph type="title"/>
          </p:nvPr>
        </p:nvSpPr>
        <p:spPr>
          <a:xfrm>
            <a:off x="1524000" y="228600"/>
            <a:ext cx="9144000" cy="1143000"/>
          </a:xfrm>
          <a:prstGeom prst="rect">
            <a:avLst/>
          </a:prstGeom>
        </p:spPr>
        <p:txBody>
          <a:bodyPr lIns="32145" tIns="32145" rIns="32145" bIns="32145"/>
          <a:lstStyle/>
          <a:p>
            <a:pPr>
              <a:defRPr sz="3600" u="sng">
                <a:solidFill>
                  <a:srgbClr val="000090"/>
                </a:solidFill>
              </a:defRPr>
            </a:pPr>
            <a:r>
              <a:t>17 Years of Heavy Weekend Alcohol Use</a:t>
            </a:r>
            <a:r>
              <a:rPr sz="3200"/>
              <a:t> 38 yo</a:t>
            </a:r>
          </a:p>
        </p:txBody>
      </p:sp>
      <p:grpSp>
        <p:nvGrpSpPr>
          <p:cNvPr id="557" name="Group 2"/>
          <p:cNvGrpSpPr/>
          <p:nvPr/>
        </p:nvGrpSpPr>
        <p:grpSpPr>
          <a:xfrm>
            <a:off x="1981200" y="1600200"/>
            <a:ext cx="4038600" cy="4525964"/>
            <a:chOff x="0" y="0"/>
            <a:chExt cx="4038600" cy="4525962"/>
          </a:xfrm>
        </p:grpSpPr>
        <p:pic>
          <p:nvPicPr>
            <p:cNvPr id="555" name="Picture 3" descr="Picture 3"/>
            <p:cNvPicPr>
              <a:picLocks noChangeAspect="1"/>
            </p:cNvPicPr>
            <p:nvPr/>
          </p:nvPicPr>
          <p:blipFill>
            <a:blip r:embed="rId2">
              <a:extLst/>
            </a:blip>
            <a:stretch>
              <a:fillRect/>
            </a:stretch>
          </p:blipFill>
          <p:spPr>
            <a:xfrm>
              <a:off x="203782" y="251442"/>
              <a:ext cx="3626405" cy="4014507"/>
            </a:xfrm>
            <a:prstGeom prst="rect">
              <a:avLst/>
            </a:prstGeom>
            <a:ln w="12700" cap="flat">
              <a:noFill/>
              <a:miter lim="400000"/>
            </a:ln>
            <a:effectLst/>
          </p:spPr>
        </p:pic>
        <p:pic>
          <p:nvPicPr>
            <p:cNvPr id="556" name="Picture 4" descr="Picture 4"/>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560" name="Group 5"/>
          <p:cNvGrpSpPr/>
          <p:nvPr/>
        </p:nvGrpSpPr>
        <p:grpSpPr>
          <a:xfrm>
            <a:off x="6172200" y="1600200"/>
            <a:ext cx="4038600" cy="4525964"/>
            <a:chOff x="0" y="0"/>
            <a:chExt cx="4038600" cy="4525962"/>
          </a:xfrm>
        </p:grpSpPr>
        <p:pic>
          <p:nvPicPr>
            <p:cNvPr id="558" name="Picture 6" descr="Picture 6"/>
            <p:cNvPicPr>
              <a:picLocks noChangeAspect="1"/>
            </p:cNvPicPr>
            <p:nvPr/>
          </p:nvPicPr>
          <p:blipFill>
            <a:blip r:embed="rId4">
              <a:extLst/>
            </a:blip>
            <a:stretch>
              <a:fillRect/>
            </a:stretch>
          </p:blipFill>
          <p:spPr>
            <a:xfrm>
              <a:off x="220469" y="242265"/>
              <a:ext cx="3597662" cy="4041433"/>
            </a:xfrm>
            <a:prstGeom prst="rect">
              <a:avLst/>
            </a:prstGeom>
            <a:ln w="12700" cap="flat">
              <a:noFill/>
              <a:miter lim="400000"/>
            </a:ln>
            <a:effectLst/>
          </p:spPr>
        </p:pic>
        <p:pic>
          <p:nvPicPr>
            <p:cNvPr id="559" name="Picture 7" descr="Picture 7"/>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1"/>
          <p:cNvSpPr txBox="1"/>
          <p:nvPr>
            <p:ph type="title"/>
          </p:nvPr>
        </p:nvSpPr>
        <p:spPr>
          <a:xfrm>
            <a:off x="1295401" y="982132"/>
            <a:ext cx="9601198" cy="1303868"/>
          </a:xfrm>
          <a:prstGeom prst="rect">
            <a:avLst/>
          </a:prstGeom>
        </p:spPr>
        <p:txBody>
          <a:bodyPr/>
          <a:lstStyle/>
          <a:p>
            <a:pPr/>
            <a:r>
              <a:t>A distinction…</a:t>
            </a:r>
          </a:p>
        </p:txBody>
      </p:sp>
      <p:sp>
        <p:nvSpPr>
          <p:cNvPr id="221" name="Content Placeholder 2"/>
          <p:cNvSpPr txBox="1"/>
          <p:nvPr>
            <p:ph type="body" sz="half" idx="1"/>
          </p:nvPr>
        </p:nvSpPr>
        <p:spPr>
          <a:xfrm>
            <a:off x="1295400" y="2556931"/>
            <a:ext cx="9601197" cy="3318938"/>
          </a:xfrm>
          <a:prstGeom prst="rect">
            <a:avLst/>
          </a:prstGeom>
        </p:spPr>
        <p:txBody>
          <a:bodyPr/>
          <a:lstStyle/>
          <a:p>
            <a:pPr>
              <a:defRPr b="1" baseline="30000"/>
            </a:pPr>
            <a:r>
              <a:t>20 </a:t>
            </a:r>
            <a:r>
              <a:rPr b="0" baseline="0"/>
              <a:t>But you, beloved, building yourselves up on your most holy faith, praying in the Holy Spirit, </a:t>
            </a:r>
            <a:r>
              <a:t>21 </a:t>
            </a:r>
            <a:r>
              <a:rPr b="0" baseline="0"/>
              <a:t>keep yourselves in the </a:t>
            </a:r>
            <a:r>
              <a:rPr b="0" baseline="0">
                <a:solidFill>
                  <a:srgbClr val="FF0000"/>
                </a:solidFill>
              </a:rPr>
              <a:t>love of God</a:t>
            </a:r>
            <a:r>
              <a:rPr b="0" baseline="0"/>
              <a:t>, looking for the </a:t>
            </a:r>
            <a:r>
              <a:rPr b="0" baseline="0">
                <a:solidFill>
                  <a:srgbClr val="FF0000"/>
                </a:solidFill>
              </a:rPr>
              <a:t>mercy</a:t>
            </a:r>
            <a:r>
              <a:rPr b="0" baseline="0"/>
              <a:t> of our Lord Jesus Christ unto eternal life.</a:t>
            </a:r>
            <a:endParaRPr b="0" baseline="0"/>
          </a:p>
          <a:p>
            <a:pPr>
              <a:defRPr b="1" baseline="30000"/>
            </a:pPr>
            <a:r>
              <a:t>22 </a:t>
            </a:r>
            <a:r>
              <a:rPr b="0" baseline="0"/>
              <a:t>And on some have compassion, </a:t>
            </a:r>
            <a:r>
              <a:rPr b="0" baseline="0">
                <a:solidFill>
                  <a:srgbClr val="FF0000"/>
                </a:solidFill>
              </a:rPr>
              <a:t>making a distinction</a:t>
            </a:r>
            <a:r>
              <a:rPr b="0" baseline="0"/>
              <a:t>; </a:t>
            </a:r>
            <a:r>
              <a:t>23 </a:t>
            </a:r>
          </a:p>
          <a:p>
            <a:pPr/>
            <a:r>
              <a:t>but others save with fear, </a:t>
            </a:r>
            <a:r>
              <a:rPr>
                <a:solidFill>
                  <a:srgbClr val="FF0000"/>
                </a:solidFill>
              </a:rPr>
              <a:t>pulling </a:t>
            </a:r>
            <a:r>
              <a:rPr i="1">
                <a:solidFill>
                  <a:srgbClr val="FF0000"/>
                </a:solidFill>
              </a:rPr>
              <a:t>them</a:t>
            </a:r>
            <a:r>
              <a:rPr>
                <a:solidFill>
                  <a:srgbClr val="FF0000"/>
                </a:solidFill>
              </a:rPr>
              <a:t> out of the fire</a:t>
            </a:r>
            <a:r>
              <a:t>, hating even the garment defiled by the flesh.</a:t>
            </a:r>
          </a:p>
          <a:p>
            <a:pPr>
              <a:defRPr i="1"/>
            </a:pPr>
            <a:r>
              <a:t>Jude 20-22</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2011 - Lighthouse Network</a:t>
            </a:r>
          </a:p>
        </p:txBody>
      </p:sp>
      <p:sp>
        <p:nvSpPr>
          <p:cNvPr id="563" name="Rectangle 1"/>
          <p:cNvSpPr txBox="1"/>
          <p:nvPr>
            <p:ph type="title"/>
          </p:nvPr>
        </p:nvSpPr>
        <p:spPr>
          <a:xfrm>
            <a:off x="1524000" y="228600"/>
            <a:ext cx="9144000" cy="900114"/>
          </a:xfrm>
          <a:prstGeom prst="rect">
            <a:avLst/>
          </a:prstGeom>
        </p:spPr>
        <p:txBody>
          <a:bodyPr lIns="32145" tIns="32145" rIns="32145" bIns="32145"/>
          <a:lstStyle/>
          <a:p>
            <a:pPr defTabSz="420623">
              <a:defRPr sz="2944" u="sng">
                <a:solidFill>
                  <a:srgbClr val="000090"/>
                </a:solidFill>
              </a:defRPr>
            </a:pPr>
            <a:r>
              <a:t>Good news! </a:t>
            </a:r>
            <a:br/>
            <a:r>
              <a:t>PolySubstance Abuse and then 1 yr Clean</a:t>
            </a:r>
          </a:p>
        </p:txBody>
      </p:sp>
      <p:grpSp>
        <p:nvGrpSpPr>
          <p:cNvPr id="566" name="Group 2"/>
          <p:cNvGrpSpPr/>
          <p:nvPr/>
        </p:nvGrpSpPr>
        <p:grpSpPr>
          <a:xfrm>
            <a:off x="1524000" y="1600200"/>
            <a:ext cx="4495800" cy="5089526"/>
            <a:chOff x="0" y="0"/>
            <a:chExt cx="4495800" cy="5089525"/>
          </a:xfrm>
        </p:grpSpPr>
        <p:pic>
          <p:nvPicPr>
            <p:cNvPr id="564" name="Picture 3" descr="Picture 3"/>
            <p:cNvPicPr>
              <a:picLocks noChangeAspect="1"/>
            </p:cNvPicPr>
            <p:nvPr/>
          </p:nvPicPr>
          <p:blipFill>
            <a:blip r:embed="rId2">
              <a:extLst/>
            </a:blip>
            <a:stretch>
              <a:fillRect/>
            </a:stretch>
          </p:blipFill>
          <p:spPr>
            <a:xfrm>
              <a:off x="226852" y="282751"/>
              <a:ext cx="4036940" cy="4514384"/>
            </a:xfrm>
            <a:prstGeom prst="rect">
              <a:avLst/>
            </a:prstGeom>
            <a:ln w="12700" cap="flat">
              <a:noFill/>
              <a:miter lim="400000"/>
            </a:ln>
            <a:effectLst/>
          </p:spPr>
        </p:pic>
        <p:pic>
          <p:nvPicPr>
            <p:cNvPr id="565" name="Picture 4" descr="Picture 4"/>
            <p:cNvPicPr>
              <a:picLocks noChangeAspect="1"/>
            </p:cNvPicPr>
            <p:nvPr/>
          </p:nvPicPr>
          <p:blipFill>
            <a:blip r:embed="rId3">
              <a:extLst/>
            </a:blip>
            <a:stretch>
              <a:fillRect/>
            </a:stretch>
          </p:blipFill>
          <p:spPr>
            <a:xfrm>
              <a:off x="0" y="0"/>
              <a:ext cx="4495800" cy="5089525"/>
            </a:xfrm>
            <a:prstGeom prst="rect">
              <a:avLst/>
            </a:prstGeom>
            <a:ln w="12700" cap="flat">
              <a:noFill/>
              <a:miter lim="400000"/>
            </a:ln>
            <a:effectLst/>
          </p:spPr>
        </p:pic>
      </p:grpSp>
      <p:grpSp>
        <p:nvGrpSpPr>
          <p:cNvPr id="569" name="Group 5"/>
          <p:cNvGrpSpPr/>
          <p:nvPr/>
        </p:nvGrpSpPr>
        <p:grpSpPr>
          <a:xfrm>
            <a:off x="6019800" y="1600200"/>
            <a:ext cx="4648200" cy="5089526"/>
            <a:chOff x="0" y="0"/>
            <a:chExt cx="4648200" cy="5089525"/>
          </a:xfrm>
        </p:grpSpPr>
        <p:pic>
          <p:nvPicPr>
            <p:cNvPr id="567" name="Picture 6" descr="Picture 6"/>
            <p:cNvPicPr>
              <a:picLocks noChangeAspect="1"/>
            </p:cNvPicPr>
            <p:nvPr/>
          </p:nvPicPr>
          <p:blipFill>
            <a:blip r:embed="rId4">
              <a:extLst/>
            </a:blip>
            <a:stretch>
              <a:fillRect/>
            </a:stretch>
          </p:blipFill>
          <p:spPr>
            <a:xfrm>
              <a:off x="253747" y="272432"/>
              <a:ext cx="4140706" cy="4544661"/>
            </a:xfrm>
            <a:prstGeom prst="rect">
              <a:avLst/>
            </a:prstGeom>
            <a:ln w="12700" cap="flat">
              <a:noFill/>
              <a:miter lim="400000"/>
            </a:ln>
            <a:effectLst/>
          </p:spPr>
        </p:pic>
        <p:pic>
          <p:nvPicPr>
            <p:cNvPr id="568" name="Picture 7" descr="Picture 7"/>
            <p:cNvPicPr>
              <a:picLocks noChangeAspect="1"/>
            </p:cNvPicPr>
            <p:nvPr/>
          </p:nvPicPr>
          <p:blipFill>
            <a:blip r:embed="rId5">
              <a:extLst/>
            </a:blip>
            <a:stretch>
              <a:fillRect/>
            </a:stretch>
          </p:blipFill>
          <p:spPr>
            <a:xfrm>
              <a:off x="0" y="0"/>
              <a:ext cx="4648200" cy="5089525"/>
            </a:xfrm>
            <a:prstGeom prst="rect">
              <a:avLst/>
            </a:prstGeom>
            <a:ln w="12700" cap="flat">
              <a:noFill/>
              <a:miter lim="400000"/>
            </a:ln>
            <a:effectLst/>
          </p:spPr>
        </p:pic>
      </p:grpSp>
      <p:pic>
        <p:nvPicPr>
          <p:cNvPr id="570" name="Picture 1" descr="Picture 1"/>
          <p:cNvPicPr>
            <a:picLocks noChangeAspect="1"/>
          </p:cNvPicPr>
          <p:nvPr/>
        </p:nvPicPr>
        <p:blipFill>
          <a:blip r:embed="rId6">
            <a:extLst/>
          </a:blip>
          <a:stretch>
            <a:fillRect/>
          </a:stretch>
        </p:blipFill>
        <p:spPr>
          <a:xfrm>
            <a:off x="6237287" y="1882775"/>
            <a:ext cx="4176713" cy="4533900"/>
          </a:xfrm>
          <a:prstGeom prst="rect">
            <a:avLst/>
          </a:prstGeom>
          <a:ln w="12700">
            <a:miter lim="400000"/>
          </a:ln>
        </p:spPr>
      </p:pic>
      <p:pic>
        <p:nvPicPr>
          <p:cNvPr id="571" name="Picture 2" descr="Picture 2"/>
          <p:cNvPicPr>
            <a:picLocks noChangeAspect="1"/>
          </p:cNvPicPr>
          <p:nvPr/>
        </p:nvPicPr>
        <p:blipFill>
          <a:blip r:embed="rId7">
            <a:extLst/>
          </a:blip>
          <a:stretch>
            <a:fillRect/>
          </a:stretch>
        </p:blipFill>
        <p:spPr>
          <a:xfrm>
            <a:off x="1762125" y="1882775"/>
            <a:ext cx="4025900" cy="4548188"/>
          </a:xfrm>
          <a:prstGeom prst="rect">
            <a:avLst/>
          </a:prstGeom>
          <a:ln w="12700">
            <a:miter lim="400000"/>
          </a:ln>
        </p:spPr>
      </p:pic>
      <p:pic>
        <p:nvPicPr>
          <p:cNvPr id="572" name="Picture 6" descr="Picture 6"/>
          <p:cNvPicPr>
            <a:picLocks noChangeAspect="1"/>
          </p:cNvPicPr>
          <p:nvPr/>
        </p:nvPicPr>
        <p:blipFill>
          <a:blip r:embed="rId8">
            <a:extLst/>
          </a:blip>
          <a:stretch>
            <a:fillRect/>
          </a:stretch>
        </p:blipFill>
        <p:spPr>
          <a:xfrm>
            <a:off x="6359526" y="1882775"/>
            <a:ext cx="4054476" cy="4548188"/>
          </a:xfrm>
          <a:prstGeom prst="rect">
            <a:avLst/>
          </a:prstGeom>
          <a:ln w="12700">
            <a:miter lim="400000"/>
          </a:ln>
        </p:spPr>
      </p:pic>
      <p:pic>
        <p:nvPicPr>
          <p:cNvPr id="573" name="Picture 1" descr="Picture 1"/>
          <p:cNvPicPr>
            <a:picLocks noChangeAspect="1"/>
          </p:cNvPicPr>
          <p:nvPr/>
        </p:nvPicPr>
        <p:blipFill>
          <a:blip r:embed="rId9">
            <a:extLst/>
          </a:blip>
          <a:stretch>
            <a:fillRect/>
          </a:stretch>
        </p:blipFill>
        <p:spPr>
          <a:xfrm>
            <a:off x="1751014" y="1776413"/>
            <a:ext cx="3995738" cy="4711701"/>
          </a:xfrm>
          <a:prstGeom prst="rect">
            <a:avLst/>
          </a:prstGeom>
          <a:ln w="12700">
            <a:miter lim="400000"/>
          </a:ln>
        </p:spPr>
      </p:pic>
      <p:pic>
        <p:nvPicPr>
          <p:cNvPr id="574" name="Picture 2" descr="Picture 2"/>
          <p:cNvPicPr>
            <a:picLocks noChangeAspect="1"/>
          </p:cNvPicPr>
          <p:nvPr/>
        </p:nvPicPr>
        <p:blipFill>
          <a:blip r:embed="rId10">
            <a:extLst/>
          </a:blip>
          <a:stretch>
            <a:fillRect/>
          </a:stretch>
        </p:blipFill>
        <p:spPr>
          <a:xfrm>
            <a:off x="6273800" y="1882775"/>
            <a:ext cx="4116388" cy="4605338"/>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Footer Placeholder 17"/>
          <p:cNvSpPr txBox="1"/>
          <p:nvPr/>
        </p:nvSpPr>
        <p:spPr>
          <a:xfrm>
            <a:off x="1341121" y="5968300"/>
            <a:ext cx="7214460"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400">
                <a:solidFill>
                  <a:srgbClr val="000090"/>
                </a:solidFill>
                <a:latin typeface="+mj-lt"/>
                <a:ea typeface="+mj-ea"/>
                <a:cs typeface="+mj-cs"/>
                <a:sym typeface="Calibri"/>
              </a:defRPr>
            </a:lvl1pPr>
          </a:lstStyle>
          <a:p>
            <a:pPr/>
            <a:r>
              <a:t>Copyright 2013 - Lighthouse Network</a:t>
            </a:r>
          </a:p>
        </p:txBody>
      </p:sp>
      <p:sp>
        <p:nvSpPr>
          <p:cNvPr id="577" name="Rectangle 1"/>
          <p:cNvSpPr txBox="1"/>
          <p:nvPr>
            <p:ph type="title"/>
          </p:nvPr>
        </p:nvSpPr>
        <p:spPr>
          <a:xfrm>
            <a:off x="1295401" y="982132"/>
            <a:ext cx="9601198" cy="1303868"/>
          </a:xfrm>
          <a:prstGeom prst="rect">
            <a:avLst/>
          </a:prstGeom>
        </p:spPr>
        <p:txBody>
          <a:bodyPr lIns="32145" tIns="32145" rIns="32145" bIns="32145"/>
          <a:lstStyle>
            <a:lvl1pPr>
              <a:defRPr u="sng">
                <a:solidFill>
                  <a:srgbClr val="000090"/>
                </a:solidFill>
              </a:defRPr>
            </a:lvl1pPr>
          </a:lstStyle>
          <a:p>
            <a:pPr/>
            <a:r>
              <a:t>Depression </a:t>
            </a:r>
          </a:p>
        </p:txBody>
      </p:sp>
      <p:grpSp>
        <p:nvGrpSpPr>
          <p:cNvPr id="580" name="Group 2"/>
          <p:cNvGrpSpPr/>
          <p:nvPr/>
        </p:nvGrpSpPr>
        <p:grpSpPr>
          <a:xfrm>
            <a:off x="1998663" y="1841992"/>
            <a:ext cx="4038601" cy="4525964"/>
            <a:chOff x="0" y="0"/>
            <a:chExt cx="4038600" cy="4525962"/>
          </a:xfrm>
        </p:grpSpPr>
        <p:pic>
          <p:nvPicPr>
            <p:cNvPr id="578" name="Picture 3" descr="Picture 3"/>
            <p:cNvPicPr>
              <a:picLocks noChangeAspect="1"/>
            </p:cNvPicPr>
            <p:nvPr/>
          </p:nvPicPr>
          <p:blipFill>
            <a:blip r:embed="rId2">
              <a:extLst/>
            </a:blip>
            <a:stretch>
              <a:fillRect/>
            </a:stretch>
          </p:blipFill>
          <p:spPr>
            <a:xfrm>
              <a:off x="203782" y="196780"/>
              <a:ext cx="3626405" cy="4127930"/>
            </a:xfrm>
            <a:prstGeom prst="rect">
              <a:avLst/>
            </a:prstGeom>
            <a:ln w="12700" cap="flat">
              <a:noFill/>
              <a:miter lim="400000"/>
            </a:ln>
            <a:effectLst/>
          </p:spPr>
        </p:pic>
        <p:pic>
          <p:nvPicPr>
            <p:cNvPr id="579" name="Picture 4" descr="Picture 4"/>
            <p:cNvPicPr>
              <a:picLocks noChangeAspect="1"/>
            </p:cNvPicPr>
            <p:nvPr/>
          </p:nvPicPr>
          <p:blipFill>
            <a:blip r:embed="rId3">
              <a:extLst/>
            </a:blip>
            <a:stretch>
              <a:fillRect/>
            </a:stretch>
          </p:blipFill>
          <p:spPr>
            <a:xfrm>
              <a:off x="0" y="0"/>
              <a:ext cx="4038600" cy="4525963"/>
            </a:xfrm>
            <a:prstGeom prst="rect">
              <a:avLst/>
            </a:prstGeom>
            <a:ln w="12700" cap="flat">
              <a:noFill/>
              <a:miter lim="400000"/>
            </a:ln>
            <a:effectLst/>
          </p:spPr>
        </p:pic>
      </p:grpSp>
      <p:grpSp>
        <p:nvGrpSpPr>
          <p:cNvPr id="583" name="Group 5"/>
          <p:cNvGrpSpPr/>
          <p:nvPr/>
        </p:nvGrpSpPr>
        <p:grpSpPr>
          <a:xfrm>
            <a:off x="6172200" y="1839755"/>
            <a:ext cx="4038600" cy="4525964"/>
            <a:chOff x="0" y="0"/>
            <a:chExt cx="4038600" cy="4525962"/>
          </a:xfrm>
        </p:grpSpPr>
        <p:pic>
          <p:nvPicPr>
            <p:cNvPr id="581" name="Picture 6" descr="Picture 6"/>
            <p:cNvPicPr>
              <a:picLocks noChangeAspect="1"/>
            </p:cNvPicPr>
            <p:nvPr/>
          </p:nvPicPr>
          <p:blipFill>
            <a:blip r:embed="rId4">
              <a:extLst/>
            </a:blip>
            <a:stretch>
              <a:fillRect/>
            </a:stretch>
          </p:blipFill>
          <p:spPr>
            <a:xfrm>
              <a:off x="203782" y="199941"/>
              <a:ext cx="3626405" cy="4123808"/>
            </a:xfrm>
            <a:prstGeom prst="rect">
              <a:avLst/>
            </a:prstGeom>
            <a:ln w="12700" cap="flat">
              <a:noFill/>
              <a:miter lim="400000"/>
            </a:ln>
            <a:effectLst/>
          </p:spPr>
        </p:pic>
        <p:pic>
          <p:nvPicPr>
            <p:cNvPr id="582" name="Picture 7" descr="Picture 7"/>
            <p:cNvPicPr>
              <a:picLocks noChangeAspect="1"/>
            </p:cNvPicPr>
            <p:nvPr/>
          </p:nvPicPr>
          <p:blipFill>
            <a:blip r:embed="rId5">
              <a:extLst/>
            </a:blip>
            <a:stretch>
              <a:fillRect/>
            </a:stretch>
          </p:blipFill>
          <p:spPr>
            <a:xfrm>
              <a:off x="0" y="0"/>
              <a:ext cx="4038600" cy="4525963"/>
            </a:xfrm>
            <a:prstGeom prst="rect">
              <a:avLst/>
            </a:prstGeom>
            <a:ln w="12700" cap="flat">
              <a:noFill/>
              <a:miter lim="400000"/>
            </a:ln>
            <a:effectLst/>
          </p:spPr>
        </p:pic>
      </p:grpSp>
      <p:sp>
        <p:nvSpPr>
          <p:cNvPr id="584" name="Rectangle 8"/>
          <p:cNvSpPr txBox="1"/>
          <p:nvPr/>
        </p:nvSpPr>
        <p:spPr>
          <a:xfrm>
            <a:off x="2057400" y="6117259"/>
            <a:ext cx="3921126"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a:latin typeface="+mj-lt"/>
                <a:ea typeface="+mj-ea"/>
                <a:cs typeface="+mj-cs"/>
                <a:sym typeface="Calibri"/>
              </a:defRPr>
            </a:lvl1pPr>
          </a:lstStyle>
          <a:p>
            <a:pPr/>
            <a:r>
              <a:t>Before Treatment</a:t>
            </a:r>
          </a:p>
        </p:txBody>
      </p:sp>
      <p:sp>
        <p:nvSpPr>
          <p:cNvPr id="585" name="Rectangle 9"/>
          <p:cNvSpPr txBox="1"/>
          <p:nvPr/>
        </p:nvSpPr>
        <p:spPr>
          <a:xfrm>
            <a:off x="6172200" y="6141865"/>
            <a:ext cx="4038600"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a:latin typeface="+mj-lt"/>
                <a:ea typeface="+mj-ea"/>
                <a:cs typeface="+mj-cs"/>
                <a:sym typeface="Calibri"/>
              </a:defRPr>
            </a:lvl1pPr>
          </a:lstStyle>
          <a:p>
            <a:pPr/>
            <a:r>
              <a:t>After Treatment</a:t>
            </a:r>
          </a:p>
        </p:txBody>
      </p:sp>
      <p:sp>
        <p:nvSpPr>
          <p:cNvPr id="586" name="Line 10"/>
          <p:cNvSpPr/>
          <p:nvPr/>
        </p:nvSpPr>
        <p:spPr>
          <a:xfrm flipH="1" flipV="1">
            <a:off x="4038601" y="2209799"/>
            <a:ext cx="53976" cy="1392239"/>
          </a:xfrm>
          <a:prstGeom prst="line">
            <a:avLst/>
          </a:prstGeom>
          <a:ln w="76200">
            <a:solidFill>
              <a:srgbClr val="F3EB00"/>
            </a:solidFill>
            <a:headEnd type="stealth"/>
          </a:ln>
        </p:spPr>
        <p:txBody>
          <a:bodyPr lIns="45719" rIns="45719"/>
          <a:lstStyle/>
          <a:p>
            <a:pPr/>
          </a:p>
        </p:txBody>
      </p:sp>
      <p:sp>
        <p:nvSpPr>
          <p:cNvPr id="587" name="Line 11"/>
          <p:cNvSpPr/>
          <p:nvPr/>
        </p:nvSpPr>
        <p:spPr>
          <a:xfrm flipH="1" flipV="1">
            <a:off x="8229600" y="2286000"/>
            <a:ext cx="34926" cy="1312864"/>
          </a:xfrm>
          <a:prstGeom prst="line">
            <a:avLst/>
          </a:prstGeom>
          <a:ln w="76200">
            <a:solidFill>
              <a:srgbClr val="F3EB00"/>
            </a:solidFill>
            <a:headEnd type="stealth"/>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xfrm>
            <a:off x="2133600" y="731837"/>
            <a:ext cx="7848600" cy="639763"/>
          </a:xfrm>
          <a:prstGeom prst="rect">
            <a:avLst/>
          </a:prstGeom>
        </p:spPr>
        <p:txBody>
          <a:bodyPr/>
          <a:lstStyle>
            <a:lvl1pPr defTabSz="425195">
              <a:defRPr sz="3627"/>
            </a:lvl1pPr>
          </a:lstStyle>
          <a:p>
            <a:pPr/>
            <a:r>
              <a:t>How common are substance use disorders?</a:t>
            </a:r>
          </a:p>
        </p:txBody>
      </p:sp>
      <p:sp>
        <p:nvSpPr>
          <p:cNvPr id="224" name="Content Placeholder 2"/>
          <p:cNvSpPr txBox="1"/>
          <p:nvPr>
            <p:ph type="body" idx="1"/>
          </p:nvPr>
        </p:nvSpPr>
        <p:spPr>
          <a:xfrm>
            <a:off x="2324100" y="2431774"/>
            <a:ext cx="7543800" cy="4572001"/>
          </a:xfrm>
          <a:prstGeom prst="rect">
            <a:avLst/>
          </a:prstGeom>
        </p:spPr>
        <p:txBody>
          <a:bodyPr/>
          <a:lstStyle/>
          <a:p>
            <a:pPr>
              <a:buFontTx/>
              <a:buChar char="➢"/>
            </a:pPr>
            <a:r>
              <a:t>Alcohol use</a:t>
            </a:r>
          </a:p>
          <a:p>
            <a:pPr lvl="1" marL="742950" indent="-285750">
              <a:buFontTx/>
              <a:buChar char="❑"/>
              <a:defRPr sz="2000"/>
            </a:pPr>
            <a:r>
              <a:t>~30% Americans ≥18 years old exceed recommended limits</a:t>
            </a:r>
          </a:p>
          <a:p>
            <a:pPr lvl="1" marL="742950" indent="-285750">
              <a:buFontTx/>
              <a:buChar char="❑"/>
              <a:defRPr sz="2000"/>
            </a:pPr>
            <a:r>
              <a:t>Smaller percentage have alcohol use disorder </a:t>
            </a:r>
          </a:p>
          <a:p>
            <a:pPr>
              <a:buFontTx/>
              <a:buChar char="➢"/>
            </a:pPr>
            <a:r>
              <a:t>Illicit drugs</a:t>
            </a:r>
          </a:p>
          <a:p>
            <a:pPr lvl="1" marL="742950" indent="-285750">
              <a:buFontTx/>
              <a:buChar char="❑"/>
              <a:defRPr sz="2000"/>
            </a:pPr>
            <a:r>
              <a:t>~9% Americans ≥12 years use</a:t>
            </a:r>
          </a:p>
          <a:p>
            <a:pPr lvl="1" marL="742950" indent="-285750">
              <a:buFontTx/>
              <a:buChar char="❑"/>
              <a:defRPr sz="2000"/>
            </a:pPr>
            <a:r>
              <a:t>Marijuana (7.5%)</a:t>
            </a:r>
          </a:p>
          <a:p>
            <a:pPr lvl="1" marL="742950" indent="-285750">
              <a:buFontTx/>
              <a:buChar char="❑"/>
              <a:defRPr sz="2000"/>
            </a:pPr>
            <a:r>
              <a:t>Prescription drugs (2.5%, mostly opioids), Heroin (0.1%)</a:t>
            </a:r>
          </a:p>
          <a:p>
            <a:pPr lvl="1" marL="742950" indent="-285750">
              <a:buFontTx/>
              <a:buChar char="❑"/>
              <a:defRPr sz="2000"/>
            </a:pPr>
            <a:r>
              <a:t>Cocaine (0.6%), Hallucinogens (0.5%), Inhalants (0.2%)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itle 1"/>
          <p:cNvSpPr txBox="1"/>
          <p:nvPr>
            <p:ph type="title"/>
          </p:nvPr>
        </p:nvSpPr>
        <p:spPr>
          <a:xfrm>
            <a:off x="2209800" y="990600"/>
            <a:ext cx="8001000" cy="838200"/>
          </a:xfrm>
          <a:prstGeom prst="rect">
            <a:avLst/>
          </a:prstGeom>
        </p:spPr>
        <p:txBody>
          <a:bodyPr anchor="t"/>
          <a:lstStyle>
            <a:lvl1pPr defTabSz="411479">
              <a:defRPr sz="3509"/>
            </a:lvl1pPr>
          </a:lstStyle>
          <a:p>
            <a:pPr/>
            <a:r>
              <a:t>Addiction is a major public health concern….</a:t>
            </a:r>
          </a:p>
        </p:txBody>
      </p:sp>
      <p:sp>
        <p:nvSpPr>
          <p:cNvPr id="229" name="Content Placeholder 2"/>
          <p:cNvSpPr txBox="1"/>
          <p:nvPr>
            <p:ph type="body" sz="half" idx="1"/>
          </p:nvPr>
        </p:nvSpPr>
        <p:spPr>
          <a:xfrm>
            <a:off x="2209800" y="2607365"/>
            <a:ext cx="8001000" cy="3429001"/>
          </a:xfrm>
          <a:prstGeom prst="rect">
            <a:avLst/>
          </a:prstGeom>
        </p:spPr>
        <p:txBody>
          <a:bodyPr/>
          <a:lstStyle/>
          <a:p>
            <a:pPr marL="0" indent="0">
              <a:lnSpc>
                <a:spcPct val="80000"/>
              </a:lnSpc>
              <a:defRPr b="1" sz="2000"/>
            </a:pPr>
            <a:r>
              <a:t>Annual Costs</a:t>
            </a:r>
          </a:p>
          <a:p>
            <a:pPr>
              <a:lnSpc>
                <a:spcPct val="80000"/>
              </a:lnSpc>
              <a:buFontTx/>
              <a:buChar char="▪"/>
              <a:defRPr sz="2000"/>
            </a:pPr>
            <a:r>
              <a:t>Obesity – 147 billion</a:t>
            </a:r>
          </a:p>
          <a:p>
            <a:pPr>
              <a:lnSpc>
                <a:spcPct val="80000"/>
              </a:lnSpc>
              <a:buFontTx/>
              <a:buChar char="▪"/>
              <a:defRPr b="1" sz="2000">
                <a:solidFill>
                  <a:srgbClr val="FF0000"/>
                </a:solidFill>
              </a:defRPr>
            </a:pPr>
            <a:r>
              <a:t>Smoking – 157 billion</a:t>
            </a:r>
          </a:p>
          <a:p>
            <a:pPr>
              <a:lnSpc>
                <a:spcPct val="80000"/>
              </a:lnSpc>
              <a:buFontTx/>
              <a:buChar char="▪"/>
              <a:defRPr sz="2000"/>
            </a:pPr>
            <a:r>
              <a:t>Diabetes </a:t>
            </a:r>
            <a:r>
              <a:rPr b="1"/>
              <a:t>–</a:t>
            </a:r>
            <a:r>
              <a:t> 174 billion</a:t>
            </a:r>
          </a:p>
          <a:p>
            <a:pPr>
              <a:lnSpc>
                <a:spcPct val="80000"/>
              </a:lnSpc>
              <a:buFontTx/>
              <a:buChar char="▪"/>
              <a:defRPr b="1" sz="2000">
                <a:solidFill>
                  <a:srgbClr val="FF0000"/>
                </a:solidFill>
              </a:defRPr>
            </a:pPr>
            <a:r>
              <a:t>Addiction – 193 billion*</a:t>
            </a:r>
          </a:p>
          <a:p>
            <a:pPr>
              <a:lnSpc>
                <a:spcPct val="80000"/>
              </a:lnSpc>
              <a:buFontTx/>
              <a:buChar char="▪"/>
              <a:defRPr sz="2000"/>
            </a:pPr>
            <a:r>
              <a:t>Heart Disease </a:t>
            </a:r>
            <a:r>
              <a:rPr b="1"/>
              <a:t>–</a:t>
            </a:r>
            <a:r>
              <a:rPr b="1">
                <a:solidFill>
                  <a:srgbClr val="FF0000"/>
                </a:solidFill>
              </a:rPr>
              <a:t> </a:t>
            </a:r>
            <a:r>
              <a:t>316 billion</a:t>
            </a:r>
          </a:p>
          <a:p>
            <a:pPr>
              <a:lnSpc>
                <a:spcPct val="80000"/>
              </a:lnSpc>
              <a:buFontTx/>
              <a:buChar char="▪"/>
              <a:defRPr b="1" sz="2000"/>
            </a:pPr>
            <a:r>
              <a:t>Mental Illness </a:t>
            </a:r>
            <a:r>
              <a:rPr b="0"/>
              <a:t>– </a:t>
            </a:r>
            <a:r>
              <a:t>100 billion </a:t>
            </a:r>
          </a:p>
          <a:p>
            <a:pPr>
              <a:lnSpc>
                <a:spcPct val="80000"/>
              </a:lnSpc>
              <a:defRPr sz="2000"/>
            </a:pPr>
          </a:p>
          <a:p>
            <a:pPr>
              <a:lnSpc>
                <a:spcPct val="80000"/>
              </a:lnSpc>
              <a:defRPr sz="800"/>
            </a:pPr>
            <a:r>
              <a:t>*2011 ONDCP report: The Economic Impact of Illicit Drug Use on American Society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xfrm>
            <a:off x="2235200" y="914400"/>
            <a:ext cx="8432800" cy="838200"/>
          </a:xfrm>
          <a:prstGeom prst="rect">
            <a:avLst/>
          </a:prstGeom>
        </p:spPr>
        <p:txBody>
          <a:bodyPr/>
          <a:lstStyle/>
          <a:p>
            <a:pPr defTabSz="292607">
              <a:defRPr sz="1600">
                <a:latin typeface="Open Sans"/>
                <a:ea typeface="Open Sans"/>
                <a:cs typeface="Open Sans"/>
                <a:sym typeface="Open Sans"/>
              </a:defRPr>
            </a:pPr>
            <a:r>
              <a:t>May not talk to anyone about it but you!</a:t>
            </a:r>
            <a:br/>
            <a:br/>
          </a:p>
        </p:txBody>
      </p:sp>
      <p:sp>
        <p:nvSpPr>
          <p:cNvPr id="234" name="Content Placeholder 2"/>
          <p:cNvSpPr txBox="1"/>
          <p:nvPr>
            <p:ph type="body" idx="1"/>
          </p:nvPr>
        </p:nvSpPr>
        <p:spPr>
          <a:xfrm>
            <a:off x="2235200" y="2362200"/>
            <a:ext cx="8001000" cy="4267200"/>
          </a:xfrm>
          <a:prstGeom prst="rect">
            <a:avLst/>
          </a:prstGeom>
        </p:spPr>
        <p:txBody>
          <a:bodyPr/>
          <a:lstStyle/>
          <a:p>
            <a:pPr>
              <a:defRPr sz="2200"/>
            </a:pPr>
            <a:r>
              <a:t>Illnesses such as a variety of cancers, risk for osteoarthritic fracture, sleep disorders, and general medication adherence are negatively related to greater quantity and frequency of alcohol consumption</a:t>
            </a:r>
          </a:p>
          <a:p>
            <a:pPr marL="0" indent="0">
              <a:defRPr sz="2200"/>
            </a:pPr>
          </a:p>
          <a:p>
            <a:pPr>
              <a:defRPr b="1" sz="2200">
                <a:solidFill>
                  <a:srgbClr val="FF0000"/>
                </a:solidFill>
              </a:defRPr>
            </a:pPr>
            <a:r>
              <a:t>Yet more than 80 percent of adults say they've </a:t>
            </a:r>
            <a:r>
              <a:rPr u="sng"/>
              <a:t>never</a:t>
            </a:r>
            <a:r>
              <a:t> discussed alcohol use with a health professional, a survey finds. </a:t>
            </a:r>
          </a:p>
          <a:p>
            <a:pPr>
              <a:defRPr b="1" sz="2200">
                <a:solidFill>
                  <a:srgbClr val="FF0000"/>
                </a:solidFill>
              </a:defRPr>
            </a:pPr>
          </a:p>
          <a:p>
            <a:pPr>
              <a:defRPr b="1" sz="2200"/>
            </a:pPr>
            <a:r>
              <a:t>(</a:t>
            </a:r>
            <a:r>
              <a:rPr u="sng">
                <a:solidFill>
                  <a:srgbClr val="BB7826"/>
                </a:solidFill>
                <a:uFill>
                  <a:solidFill>
                    <a:srgbClr val="BB7826"/>
                  </a:solidFill>
                </a:uFill>
                <a:hlinkClick r:id="rId3" invalidUrl="" action="" tgtFrame="" tooltip="" history="1" highlightClick="0" endSnd="0"/>
              </a:rPr>
              <a:t>CDC Morbidity and Mortality Weekly Report (MMWR</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title"/>
          </p:nvPr>
        </p:nvSpPr>
        <p:spPr>
          <a:xfrm>
            <a:off x="1295401" y="982132"/>
            <a:ext cx="9601198" cy="1303868"/>
          </a:xfrm>
          <a:prstGeom prst="rect">
            <a:avLst/>
          </a:prstGeom>
        </p:spPr>
        <p:txBody>
          <a:bodyPr/>
          <a:lstStyle/>
          <a:p>
            <a:pPr>
              <a:defRPr sz="2800"/>
            </a:pPr>
            <a:r>
              <a:t>Treatment of Co Occurring Mental Health and Substance Abuse – </a:t>
            </a:r>
            <a:r>
              <a:rPr>
                <a:solidFill>
                  <a:srgbClr val="FF0000"/>
                </a:solidFill>
              </a:rPr>
              <a:t>(Less than 10% receive it*)</a:t>
            </a:r>
          </a:p>
        </p:txBody>
      </p:sp>
      <p:sp>
        <p:nvSpPr>
          <p:cNvPr id="239" name="Content Placeholder 2"/>
          <p:cNvSpPr txBox="1"/>
          <p:nvPr>
            <p:ph type="body" sz="half" idx="1"/>
          </p:nvPr>
        </p:nvSpPr>
        <p:spPr>
          <a:xfrm>
            <a:off x="2226733" y="2590800"/>
            <a:ext cx="8001001" cy="3505200"/>
          </a:xfrm>
          <a:prstGeom prst="rect">
            <a:avLst/>
          </a:prstGeom>
        </p:spPr>
        <p:txBody>
          <a:bodyPr/>
          <a:lstStyle/>
          <a:p>
            <a:pPr/>
            <a:r>
              <a:t>2.6 million adults had co-occurring SMI and substance use disorder.</a:t>
            </a:r>
          </a:p>
          <a:p>
            <a:pPr>
              <a:defRPr>
                <a:solidFill>
                  <a:srgbClr val="FF0000"/>
                </a:solidFill>
              </a:defRPr>
            </a:pPr>
            <a:r>
              <a:t>Only 7.4 percent of individuals receive treatment for both conditions with 55.8 percent receiving no treatment at all. </a:t>
            </a:r>
          </a:p>
          <a:p>
            <a:pPr marL="0" indent="0">
              <a:defRPr>
                <a:solidFill>
                  <a:srgbClr val="000000"/>
                </a:solidFill>
              </a:defRPr>
            </a:pPr>
          </a:p>
          <a:p>
            <a:pPr marL="0" indent="0">
              <a:defRPr>
                <a:solidFill>
                  <a:srgbClr val="000000"/>
                </a:solidFill>
              </a:defRPr>
            </a:pPr>
            <a:r>
              <a:t>* </a:t>
            </a:r>
            <a:r>
              <a:rPr sz="1100"/>
              <a:t>National Survey of Drug Use and Health (NSDUH 2012)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D9B247"/>
      </a:accent1>
      <a:accent2>
        <a:srgbClr val="CC702D"/>
      </a:accent2>
      <a:accent3>
        <a:srgbClr val="B53A31"/>
      </a:accent3>
      <a:accent4>
        <a:srgbClr val="815F56"/>
      </a:accent4>
      <a:accent5>
        <a:srgbClr val="AE9E7C"/>
      </a:accent5>
      <a:accent6>
        <a:srgbClr val="7B8865"/>
      </a:accent6>
      <a:hlink>
        <a:srgbClr val="0000FF"/>
      </a:hlink>
      <a:folHlink>
        <a:srgbClr val="FF00FF"/>
      </a:folHlink>
    </a:clrScheme>
    <a:fontScheme name="Organic">
      <a:majorFont>
        <a:latin typeface="Calibri"/>
        <a:ea typeface="Calibri"/>
        <a:cs typeface="Calibri"/>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D9B247"/>
      </a:accent1>
      <a:accent2>
        <a:srgbClr val="CC702D"/>
      </a:accent2>
      <a:accent3>
        <a:srgbClr val="B53A31"/>
      </a:accent3>
      <a:accent4>
        <a:srgbClr val="815F56"/>
      </a:accent4>
      <a:accent5>
        <a:srgbClr val="AE9E7C"/>
      </a:accent5>
      <a:accent6>
        <a:srgbClr val="7B8865"/>
      </a:accent6>
      <a:hlink>
        <a:srgbClr val="0000FF"/>
      </a:hlink>
      <a:folHlink>
        <a:srgbClr val="FF00FF"/>
      </a:folHlink>
    </a:clrScheme>
    <a:fontScheme name="Organic">
      <a:majorFont>
        <a:latin typeface="Calibri"/>
        <a:ea typeface="Calibri"/>
        <a:cs typeface="Calibri"/>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