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77" r:id="rId4"/>
    <p:sldId id="278" r:id="rId5"/>
    <p:sldId id="279" r:id="rId6"/>
    <p:sldId id="296" r:id="rId7"/>
    <p:sldId id="298" r:id="rId8"/>
    <p:sldId id="297" r:id="rId9"/>
    <p:sldId id="299"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8" r:id="rId26"/>
    <p:sldId id="316" r:id="rId27"/>
    <p:sldId id="319" r:id="rId28"/>
    <p:sldId id="280" r:id="rId29"/>
    <p:sldId id="32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66CC"/>
    <a:srgbClr val="0066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7" d="100"/>
          <a:sy n="137" d="100"/>
        </p:scale>
        <p:origin x="616"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DCD33-AB91-44A8-BFCC-3A50F24A58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0B5F6E-4F17-4D63-A5B1-A25F1D11FB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45E83-3DA6-4A27-88C5-B92F2F2880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AAC893-FDEB-4823-907E-3526D0B090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E6DD0C-A477-418F-A7A4-96D1EB601F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65BA41-807E-44DA-889A-D415810894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B9BCFE-BE30-4483-A694-BC8B022D96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20B7B5-6D07-4E98-B1AF-E6D0E2B015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0945BA-2581-4512-BD0D-C2AB0230E0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E730DB-193C-4740-B7FB-ABCEF52A56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A749B-9CA2-4AFB-9887-A13A465361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1916823-572A-4792-BC6D-472DE33642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49775"/>
            <a:ext cx="8305800" cy="1470025"/>
          </a:xfrm>
        </p:spPr>
        <p:txBody>
          <a:bodyPr/>
          <a:lstStyle/>
          <a:p>
            <a:r>
              <a:rPr lang="en-US" sz="5000" b="1" dirty="0" smtClean="0">
                <a:latin typeface="Corbel" pitchFamily="34" charset="0"/>
              </a:rPr>
              <a:t>How to Make Wise Decisions</a:t>
            </a:r>
            <a:endParaRPr lang="en-US" sz="5000" b="1" dirty="0">
              <a:latin typeface="Corbel" pitchFamily="34" charset="0"/>
            </a:endParaRPr>
          </a:p>
        </p:txBody>
      </p:sp>
      <p:sp>
        <p:nvSpPr>
          <p:cNvPr id="3" name="Subtitle 2"/>
          <p:cNvSpPr>
            <a:spLocks noGrp="1"/>
          </p:cNvSpPr>
          <p:nvPr>
            <p:ph type="subTitle" idx="1"/>
          </p:nvPr>
        </p:nvSpPr>
        <p:spPr>
          <a:xfrm>
            <a:off x="1371600" y="5943600"/>
            <a:ext cx="6400800" cy="1752600"/>
          </a:xfrm>
        </p:spPr>
        <p:txBody>
          <a:bodyPr/>
          <a:lstStyle/>
          <a:p>
            <a:r>
              <a:rPr lang="en-US" dirty="0" smtClean="0">
                <a:latin typeface="Corbel" pitchFamily="34" charset="0"/>
              </a:rPr>
              <a:t>May 15, 2011</a:t>
            </a:r>
            <a:endParaRPr lang="en-US" dirty="0">
              <a:latin typeface="Corbel" pitchFamily="34" charset="0"/>
            </a:endParaRPr>
          </a:p>
        </p:txBody>
      </p:sp>
      <p:pic>
        <p:nvPicPr>
          <p:cNvPr id="4" name="Picture 3" descr="http://thriveby25.com/wp-content/uploads/2010/01/decision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152400"/>
            <a:ext cx="4556164" cy="44196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Two:  </a:t>
            </a:r>
            <a:r>
              <a:rPr lang="en-US" sz="3600" b="1" u="sng" dirty="0" smtClean="0">
                <a:latin typeface="Corbel" pitchFamily="34" charset="0"/>
              </a:rPr>
              <a:t>GET THE FACTS</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"Every prudent man acts with knowledge."  </a:t>
            </a:r>
            <a:r>
              <a:rPr lang="en-US" dirty="0" smtClean="0">
                <a:latin typeface="Corbel" pitchFamily="34" charset="0"/>
              </a:rPr>
              <a:t>Proverbs 13:16</a:t>
            </a:r>
          </a:p>
          <a:p>
            <a:pPr eaLnBrk="1" hangingPunct="1">
              <a:buNone/>
            </a:pPr>
            <a:r>
              <a:rPr lang="en-US" dirty="0" smtClean="0">
                <a:latin typeface="Corbel" pitchFamily="34" charset="0"/>
              </a:rPr>
              <a:t> </a:t>
            </a:r>
          </a:p>
          <a:p>
            <a:pPr eaLnBrk="1" hangingPunct="1">
              <a:buNone/>
            </a:pPr>
            <a:r>
              <a:rPr lang="en-US" i="1" dirty="0" smtClean="0">
                <a:latin typeface="Corbel" pitchFamily="34" charset="0"/>
              </a:rPr>
              <a:t>	“My people are destroyed for lack of knowledge.”  </a:t>
            </a:r>
            <a:r>
              <a:rPr lang="en-US" dirty="0" smtClean="0">
                <a:latin typeface="Corbel" pitchFamily="34" charset="0"/>
              </a:rPr>
              <a:t>Hosea 4:6</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Two:  </a:t>
            </a:r>
            <a:r>
              <a:rPr lang="en-US" sz="3600" b="1" u="sng" dirty="0" smtClean="0">
                <a:latin typeface="Corbel" pitchFamily="34" charset="0"/>
              </a:rPr>
              <a:t>GET THE FACTS</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“He who answers a matter before he hears it, it is folly and shame to him.”  </a:t>
            </a:r>
            <a:r>
              <a:rPr lang="en-US" dirty="0" smtClean="0">
                <a:latin typeface="Corbel" pitchFamily="34" charset="0"/>
              </a:rPr>
              <a:t>Proverbs 18:13</a:t>
            </a:r>
          </a:p>
          <a:p>
            <a:pPr eaLnBrk="1" hangingPunct="1">
              <a:buNone/>
            </a:pPr>
            <a:endParaRPr lang="en-US" i="1"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Two:  </a:t>
            </a:r>
            <a:r>
              <a:rPr lang="en-US" sz="3600" b="1" u="sng" dirty="0" smtClean="0">
                <a:latin typeface="Corbel" pitchFamily="34" charset="0"/>
              </a:rPr>
              <a:t>GET THE FACTS</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"It's stupid to decide before knowing the facts!"  </a:t>
            </a:r>
            <a:r>
              <a:rPr lang="en-US" dirty="0" smtClean="0">
                <a:latin typeface="Corbel" pitchFamily="34" charset="0"/>
              </a:rPr>
              <a:t>Proverbs 18:13 (Living Bible)</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Two:  </a:t>
            </a:r>
            <a:r>
              <a:rPr lang="en-US" sz="3600" b="1" u="sng" dirty="0" smtClean="0">
                <a:latin typeface="Corbel" pitchFamily="34" charset="0"/>
              </a:rPr>
              <a:t>GET THE FACTS</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"It's stupid to decide before knowing the facts!"  </a:t>
            </a:r>
            <a:r>
              <a:rPr lang="en-US" dirty="0" smtClean="0">
                <a:latin typeface="Corbel" pitchFamily="34" charset="0"/>
              </a:rPr>
              <a:t>Proverbs 18:13 (Living Bible)</a:t>
            </a:r>
          </a:p>
          <a:p>
            <a:pPr eaLnBrk="1" hangingPunct="1">
              <a:buNone/>
            </a:pPr>
            <a:endParaRPr lang="en-US" dirty="0" smtClean="0">
              <a:latin typeface="Corbel" pitchFamily="34" charset="0"/>
            </a:endParaRPr>
          </a:p>
          <a:p>
            <a:pPr algn="ctr" eaLnBrk="1" hangingPunct="1">
              <a:buNone/>
            </a:pPr>
            <a:r>
              <a:rPr lang="en-US" sz="3600" b="1" dirty="0" smtClean="0">
                <a:latin typeface="Corbel" pitchFamily="34" charset="0"/>
              </a:rPr>
              <a:t>Ask: </a:t>
            </a:r>
            <a:r>
              <a:rPr lang="en-US" sz="3600" b="1" i="1" dirty="0" smtClean="0">
                <a:latin typeface="Corbel" pitchFamily="34" charset="0"/>
              </a:rPr>
              <a:t>What do I need to know before making this decision?</a:t>
            </a:r>
          </a:p>
          <a:p>
            <a:pPr eaLnBrk="1" hangingPunct="1">
              <a:buNone/>
            </a:pPr>
            <a:endParaRPr lang="en-US"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Three:  </a:t>
            </a:r>
            <a:r>
              <a:rPr lang="en-US" sz="3600" b="1" u="sng" dirty="0" smtClean="0">
                <a:latin typeface="Corbel" pitchFamily="34" charset="0"/>
              </a:rPr>
              <a:t>ASK FOR ADVICE</a:t>
            </a: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Three:  </a:t>
            </a:r>
            <a:r>
              <a:rPr lang="en-US" sz="3600" b="1" u="sng" dirty="0" smtClean="0">
                <a:latin typeface="Corbel" pitchFamily="34" charset="0"/>
              </a:rPr>
              <a:t>ASK FOR ADVICE</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“For by wise counsel you will wage your own war, and in a multitude of counselors there is safety.”  </a:t>
            </a:r>
            <a:r>
              <a:rPr lang="en-US" dirty="0" smtClean="0">
                <a:latin typeface="Corbel" pitchFamily="34" charset="0"/>
              </a:rPr>
              <a:t>Proverbs 24:6</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Three:  </a:t>
            </a:r>
            <a:r>
              <a:rPr lang="en-US" sz="3600" b="1" u="sng" dirty="0" smtClean="0">
                <a:latin typeface="Corbel" pitchFamily="34" charset="0"/>
              </a:rPr>
              <a:t>ASK FOR ADVICE</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“Plans are established by seeking advice; so if you wage war, obtain guidance.”  </a:t>
            </a:r>
            <a:r>
              <a:rPr lang="en-US" dirty="0" smtClean="0">
                <a:latin typeface="Corbel" pitchFamily="34" charset="0"/>
              </a:rPr>
              <a:t>Proverbs 20:18</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Three:  </a:t>
            </a:r>
            <a:r>
              <a:rPr lang="en-US" sz="3600" b="1" u="sng" dirty="0" smtClean="0">
                <a:latin typeface="Corbel" pitchFamily="34" charset="0"/>
              </a:rPr>
              <a:t>ASK FOR ADVICE</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“Plans are established by seeking advice; so if you wage war, obtain guidance.”  </a:t>
            </a:r>
            <a:r>
              <a:rPr lang="en-US" dirty="0" smtClean="0">
                <a:latin typeface="Corbel" pitchFamily="34" charset="0"/>
              </a:rPr>
              <a:t>Proverbs 20:18</a:t>
            </a:r>
          </a:p>
          <a:p>
            <a:pPr eaLnBrk="1" hangingPunct="1">
              <a:buNone/>
            </a:pPr>
            <a:endParaRPr lang="en-US" dirty="0" smtClean="0">
              <a:latin typeface="Corbel" pitchFamily="34" charset="0"/>
            </a:endParaRPr>
          </a:p>
          <a:p>
            <a:pPr algn="ctr" eaLnBrk="1" hangingPunct="1">
              <a:buNone/>
            </a:pPr>
            <a:r>
              <a:rPr lang="en-US" sz="3600" b="1" dirty="0" smtClean="0">
                <a:latin typeface="Corbel" pitchFamily="34" charset="0"/>
              </a:rPr>
              <a:t>Ask:  </a:t>
            </a:r>
            <a:r>
              <a:rPr lang="en-US" sz="3600" b="1" i="1" dirty="0" smtClean="0">
                <a:latin typeface="Corbel" pitchFamily="34" charset="0"/>
              </a:rPr>
              <a:t>Can you help me?</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Three:  </a:t>
            </a:r>
            <a:r>
              <a:rPr lang="en-US" sz="3600" b="1" u="sng" dirty="0" smtClean="0">
                <a:latin typeface="Corbel" pitchFamily="34" charset="0"/>
              </a:rPr>
              <a:t>ASK FOR ADVICE</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“Whoever loves instruction loves knowledge, but he who hates correction is stupid.”  </a:t>
            </a:r>
            <a:r>
              <a:rPr lang="en-US" dirty="0" smtClean="0">
                <a:latin typeface="Corbel" pitchFamily="34" charset="0"/>
              </a:rPr>
              <a:t>Proverbs 12:1</a:t>
            </a:r>
          </a:p>
          <a:p>
            <a:pPr eaLnBrk="1" hangingPunct="1">
              <a:buNone/>
            </a:pPr>
            <a:endParaRPr lang="en-US" dirty="0" smtClean="0">
              <a:latin typeface="Corbel" pitchFamily="34" charset="0"/>
            </a:endParaRPr>
          </a:p>
          <a:p>
            <a:pPr algn="ctr" eaLnBrk="1" hangingPunct="1">
              <a:buNone/>
            </a:pPr>
            <a:r>
              <a:rPr lang="en-US" sz="3600" b="1" dirty="0" smtClean="0">
                <a:latin typeface="Corbel" pitchFamily="34" charset="0"/>
              </a:rPr>
              <a:t>Ask:  </a:t>
            </a:r>
            <a:r>
              <a:rPr lang="en-US" sz="3600" b="1" i="1" dirty="0" smtClean="0">
                <a:latin typeface="Corbel" pitchFamily="34" charset="0"/>
              </a:rPr>
              <a:t>Can you help me?</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Four:  </a:t>
            </a:r>
            <a:r>
              <a:rPr lang="en-US" sz="3600" b="1" u="sng" dirty="0" smtClean="0">
                <a:latin typeface="Corbel" pitchFamily="34" charset="0"/>
              </a:rPr>
              <a:t>CALCULATE THE COST</a:t>
            </a:r>
          </a:p>
          <a:p>
            <a:pPr eaLnBrk="1" hangingPunct="1">
              <a:buNone/>
            </a:pPr>
            <a:endParaRPr lang="en-US" sz="3600" b="1" i="1"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Phase 1:  DREAM</a:t>
            </a: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endParaRPr lang="en-US" sz="3600" b="1" u="sng" dirty="0" smtClean="0">
              <a:latin typeface="Corbel" pitchFamily="34" charset="0"/>
            </a:endParaRPr>
          </a:p>
        </p:txBody>
      </p:sp>
      <p:pic>
        <p:nvPicPr>
          <p:cNvPr id="1026" name="Picture 2" descr="http://www.deviantart.com/download/36875279/SummerDream_by_antonisf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524000"/>
            <a:ext cx="6604000"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Four:  </a:t>
            </a:r>
            <a:r>
              <a:rPr lang="en-US" sz="3600" b="1" u="sng" dirty="0" smtClean="0">
                <a:latin typeface="Corbel" pitchFamily="34" charset="0"/>
              </a:rPr>
              <a:t>CALCULATE THE COST</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"It is a trap to dedicate something rashly and only later to consider one’s vows."  </a:t>
            </a:r>
            <a:r>
              <a:rPr lang="en-US" dirty="0" smtClean="0">
                <a:latin typeface="Corbel" pitchFamily="34" charset="0"/>
              </a:rPr>
              <a:t>Proverbs  20:25</a:t>
            </a:r>
          </a:p>
          <a:p>
            <a:pPr eaLnBrk="1" hangingPunct="1">
              <a:buNone/>
            </a:pPr>
            <a:endParaRPr lang="en-US"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Four:  </a:t>
            </a:r>
            <a:r>
              <a:rPr lang="en-US" sz="3600" b="1" u="sng" dirty="0" smtClean="0">
                <a:latin typeface="Corbel" pitchFamily="34" charset="0"/>
              </a:rPr>
              <a:t>CALCULATE THE COST</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"It is a trap to dedicate something rashly and only later to consider one’s vows."  </a:t>
            </a:r>
            <a:r>
              <a:rPr lang="en-US" dirty="0" smtClean="0">
                <a:latin typeface="Corbel" pitchFamily="34" charset="0"/>
              </a:rPr>
              <a:t>Proverbs  20:25</a:t>
            </a:r>
          </a:p>
          <a:p>
            <a:pPr eaLnBrk="1" hangingPunct="1">
              <a:buNone/>
            </a:pPr>
            <a:endParaRPr lang="en-US" dirty="0" smtClean="0">
              <a:latin typeface="Corbel" pitchFamily="34" charset="0"/>
            </a:endParaRPr>
          </a:p>
          <a:p>
            <a:pPr algn="ctr" eaLnBrk="1" hangingPunct="1">
              <a:buNone/>
            </a:pPr>
            <a:r>
              <a:rPr lang="en-US" sz="3600" b="1" dirty="0" smtClean="0">
                <a:latin typeface="Corbel" pitchFamily="34" charset="0"/>
              </a:rPr>
              <a:t>Ask:  </a:t>
            </a:r>
            <a:r>
              <a:rPr lang="en-US" sz="3600" b="1" i="1" dirty="0" smtClean="0">
                <a:latin typeface="Corbel" pitchFamily="34" charset="0"/>
              </a:rPr>
              <a:t>What is it worth?</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Five:  </a:t>
            </a:r>
            <a:r>
              <a:rPr lang="en-US" sz="3600" b="1" u="sng" dirty="0" smtClean="0">
                <a:latin typeface="Corbel" pitchFamily="34" charset="0"/>
              </a:rPr>
              <a:t>PREPARE FOR PROBLEMS</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Five:  </a:t>
            </a:r>
            <a:r>
              <a:rPr lang="en-US" sz="3600" b="1" u="sng" dirty="0" smtClean="0">
                <a:latin typeface="Corbel" pitchFamily="34" charset="0"/>
              </a:rPr>
              <a:t>PREPARE FOR PROBLEMS</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“The prudent see danger and take refuge, but the simple keep going and pay the penalty.”  </a:t>
            </a:r>
            <a:r>
              <a:rPr lang="en-US" dirty="0" smtClean="0">
                <a:latin typeface="Corbel" pitchFamily="34" charset="0"/>
              </a:rPr>
              <a:t>Proverbs 22:3</a:t>
            </a:r>
          </a:p>
          <a:p>
            <a:pPr eaLnBrk="1" hangingPunct="1">
              <a:buNone/>
            </a:pPr>
            <a:endParaRPr lang="en-US"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Five:  </a:t>
            </a:r>
            <a:r>
              <a:rPr lang="en-US" sz="3600" b="1" u="sng" dirty="0" smtClean="0">
                <a:latin typeface="Corbel" pitchFamily="34" charset="0"/>
              </a:rPr>
              <a:t>PREPARE FOR PROBLEMS</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“The prudent see danger and take refuge, but the simple keep going and pay the penalty.”  </a:t>
            </a:r>
            <a:r>
              <a:rPr lang="en-US" dirty="0" smtClean="0">
                <a:latin typeface="Corbel" pitchFamily="34" charset="0"/>
              </a:rPr>
              <a:t>Proverbs 22:3</a:t>
            </a:r>
          </a:p>
          <a:p>
            <a:pPr eaLnBrk="1" hangingPunct="1">
              <a:buNone/>
            </a:pPr>
            <a:endParaRPr lang="en-US" dirty="0" smtClean="0">
              <a:latin typeface="Corbel" pitchFamily="34" charset="0"/>
            </a:endParaRPr>
          </a:p>
          <a:p>
            <a:pPr algn="ctr" eaLnBrk="1" hangingPunct="1">
              <a:buNone/>
            </a:pPr>
            <a:r>
              <a:rPr lang="en-US" sz="3600" b="1" dirty="0" smtClean="0">
                <a:latin typeface="Corbel" pitchFamily="34" charset="0"/>
              </a:rPr>
              <a:t>Ask:  </a:t>
            </a:r>
            <a:r>
              <a:rPr lang="en-US" sz="3600" b="1" i="1" dirty="0" smtClean="0">
                <a:latin typeface="Corbel" pitchFamily="34" charset="0"/>
              </a:rPr>
              <a:t>What could go wrong?</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Six:  </a:t>
            </a:r>
            <a:r>
              <a:rPr lang="en-US" sz="3600" b="1" u="sng" dirty="0" smtClean="0">
                <a:latin typeface="Corbel" pitchFamily="34" charset="0"/>
              </a:rPr>
              <a:t>FACE YOUR FEARS</a:t>
            </a:r>
          </a:p>
          <a:p>
            <a:pPr eaLnBrk="1" hangingPunct="1">
              <a:buNone/>
            </a:pPr>
            <a:endParaRPr lang="en-US" sz="3600" b="1" u="sng" dirty="0" smtClean="0">
              <a:latin typeface="Corbel" pitchFamily="34" charset="0"/>
            </a:endParaRPr>
          </a:p>
          <a:p>
            <a:pPr eaLnBrk="1" hangingPunct="1">
              <a:buNone/>
            </a:pPr>
            <a:endParaRPr lang="en-US" sz="3600" b="1" i="1"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Six:  </a:t>
            </a:r>
            <a:r>
              <a:rPr lang="en-US" sz="3600" b="1" u="sng" dirty="0" smtClean="0">
                <a:latin typeface="Corbel" pitchFamily="34" charset="0"/>
              </a:rPr>
              <a:t>FACE YOUR FEARS</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“He who observes the wind will not sow, and he who regards the clouds will not reap.”  </a:t>
            </a:r>
            <a:r>
              <a:rPr lang="en-US" dirty="0" smtClean="0">
                <a:latin typeface="Corbel" pitchFamily="34" charset="0"/>
              </a:rPr>
              <a:t>Ecclesiastes 11:4</a:t>
            </a:r>
          </a:p>
          <a:p>
            <a:pPr eaLnBrk="1" hangingPunct="1">
              <a:buNone/>
            </a:pPr>
            <a:endParaRPr lang="en-US"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Six:  </a:t>
            </a:r>
            <a:r>
              <a:rPr lang="en-US" sz="3600" b="1" u="sng" dirty="0" smtClean="0">
                <a:latin typeface="Corbel" pitchFamily="34" charset="0"/>
              </a:rPr>
              <a:t>FACE YOUR FEARS</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"If God is for us, who can be against us?"  </a:t>
            </a:r>
            <a:r>
              <a:rPr lang="en-US" dirty="0" smtClean="0">
                <a:latin typeface="Corbel" pitchFamily="34" charset="0"/>
              </a:rPr>
              <a:t>Romans 8:31</a:t>
            </a:r>
          </a:p>
          <a:p>
            <a:pPr eaLnBrk="1" hangingPunct="1">
              <a:buNone/>
            </a:pPr>
            <a:endParaRPr lang="en-US" dirty="0" smtClean="0">
              <a:latin typeface="Corbel" pitchFamily="34" charset="0"/>
            </a:endParaRPr>
          </a:p>
          <a:p>
            <a:pPr algn="ctr" eaLnBrk="1" hangingPunct="1">
              <a:buNone/>
            </a:pPr>
            <a:r>
              <a:rPr lang="en-US" sz="3600" b="1" dirty="0" smtClean="0">
                <a:latin typeface="Corbel" pitchFamily="34" charset="0"/>
              </a:rPr>
              <a:t>Ask:  </a:t>
            </a:r>
            <a:r>
              <a:rPr lang="en-US" sz="3600" b="1" i="1" dirty="0" smtClean="0">
                <a:latin typeface="Corbel" pitchFamily="34" charset="0"/>
              </a:rPr>
              <a:t>Where is my faith?</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4191000" cy="6400800"/>
          </a:xfrm>
        </p:spPr>
        <p:txBody>
          <a:bodyPr/>
          <a:lstStyle/>
          <a:p>
            <a:pPr eaLnBrk="1" hangingPunct="1"/>
            <a:endParaRPr lang="en-US" sz="4000" i="1" dirty="0" smtClean="0">
              <a:solidFill>
                <a:schemeClr val="tx1"/>
              </a:solidFill>
              <a:latin typeface="Corbel" pitchFamily="34" charset="0"/>
            </a:endParaRPr>
          </a:p>
        </p:txBody>
      </p:sp>
      <p:pic>
        <p:nvPicPr>
          <p:cNvPr id="16386" name="Picture 2" descr="http://wordsofapoet.com/wp-content/uploads/2010/05/fork-in-the-road.jpg"/>
          <p:cNvPicPr>
            <a:picLocks noChangeAspect="1" noChangeArrowheads="1"/>
          </p:cNvPicPr>
          <p:nvPr/>
        </p:nvPicPr>
        <p:blipFill>
          <a:blip r:embed="rId2" cstate="print"/>
          <a:srcRect/>
          <a:stretch>
            <a:fillRect/>
          </a:stretch>
        </p:blipFill>
        <p:spPr bwMode="auto">
          <a:xfrm>
            <a:off x="4419600" y="457200"/>
            <a:ext cx="4267200" cy="5689600"/>
          </a:xfrm>
          <a:prstGeom prst="rect">
            <a:avLst/>
          </a:prstGeom>
          <a:noFill/>
        </p:spPr>
      </p:pic>
    </p:spTree>
    <p:extLst>
      <p:ext uri="{BB962C8B-B14F-4D97-AF65-F5344CB8AC3E}">
        <p14:creationId xmlns:p14="http://schemas.microsoft.com/office/powerpoint/2010/main" val="2020927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4191000" cy="6400800"/>
          </a:xfrm>
        </p:spPr>
        <p:txBody>
          <a:bodyPr/>
          <a:lstStyle/>
          <a:p>
            <a:pPr eaLnBrk="1" hangingPunct="1"/>
            <a:r>
              <a:rPr lang="en-US" sz="3800" b="1" dirty="0" smtClean="0">
                <a:solidFill>
                  <a:schemeClr val="tx1"/>
                </a:solidFill>
                <a:latin typeface="Corbel" pitchFamily="34" charset="0"/>
              </a:rPr>
              <a:t>Phase 1:  Dream</a:t>
            </a:r>
            <a:br>
              <a:rPr lang="en-US" sz="3800" b="1" dirty="0" smtClean="0">
                <a:solidFill>
                  <a:schemeClr val="tx1"/>
                </a:solidFill>
                <a:latin typeface="Corbel" pitchFamily="34" charset="0"/>
              </a:rPr>
            </a:br>
            <a:r>
              <a:rPr lang="en-US" sz="3800" b="1" dirty="0" smtClean="0">
                <a:solidFill>
                  <a:schemeClr val="tx1"/>
                </a:solidFill>
                <a:latin typeface="Corbel" pitchFamily="34" charset="0"/>
              </a:rPr>
              <a:t>Phase 2:  Decision</a:t>
            </a:r>
            <a:br>
              <a:rPr lang="en-US" sz="3800" b="1" dirty="0" smtClean="0">
                <a:solidFill>
                  <a:schemeClr val="tx1"/>
                </a:solidFill>
                <a:latin typeface="Corbel" pitchFamily="34" charset="0"/>
              </a:rPr>
            </a:br>
            <a:r>
              <a:rPr lang="en-US" sz="4000" b="1" dirty="0" smtClean="0">
                <a:solidFill>
                  <a:schemeClr val="tx1"/>
                </a:solidFill>
                <a:latin typeface="Corbel" pitchFamily="34" charset="0"/>
              </a:rPr>
              <a:t/>
            </a:r>
            <a:br>
              <a:rPr lang="en-US" sz="4000" b="1" dirty="0" smtClean="0">
                <a:solidFill>
                  <a:schemeClr val="tx1"/>
                </a:solidFill>
                <a:latin typeface="Corbel" pitchFamily="34" charset="0"/>
              </a:rPr>
            </a:br>
            <a:r>
              <a:rPr lang="en-US" sz="3200" i="1" dirty="0" smtClean="0">
                <a:solidFill>
                  <a:schemeClr val="tx1"/>
                </a:solidFill>
                <a:latin typeface="Corbel" pitchFamily="34" charset="0"/>
              </a:rPr>
              <a:t>“According to your faith, let it be to you.”  </a:t>
            </a:r>
            <a:r>
              <a:rPr lang="en-US" sz="2800" i="1" dirty="0" smtClean="0">
                <a:solidFill>
                  <a:schemeClr val="tx1"/>
                </a:solidFill>
                <a:latin typeface="Corbel" pitchFamily="34" charset="0"/>
              </a:rPr>
              <a:t>Matthew 9:29</a:t>
            </a:r>
            <a:endParaRPr lang="en-US" sz="4000" i="1" dirty="0" smtClean="0">
              <a:solidFill>
                <a:schemeClr val="tx1"/>
              </a:solidFill>
              <a:latin typeface="Corbel" pitchFamily="34" charset="0"/>
            </a:endParaRPr>
          </a:p>
        </p:txBody>
      </p:sp>
      <p:pic>
        <p:nvPicPr>
          <p:cNvPr id="16386" name="Picture 2" descr="http://wordsofapoet.com/wp-content/uploads/2010/05/fork-in-the-road.jpg"/>
          <p:cNvPicPr>
            <a:picLocks noChangeAspect="1" noChangeArrowheads="1"/>
          </p:cNvPicPr>
          <p:nvPr/>
        </p:nvPicPr>
        <p:blipFill>
          <a:blip r:embed="rId2" cstate="print"/>
          <a:srcRect/>
          <a:stretch>
            <a:fillRect/>
          </a:stretch>
        </p:blipFill>
        <p:spPr bwMode="auto">
          <a:xfrm>
            <a:off x="4419600" y="457200"/>
            <a:ext cx="4267200" cy="5689600"/>
          </a:xfrm>
          <a:prstGeom prst="rect">
            <a:avLst/>
          </a:prstGeom>
          <a:noFill/>
        </p:spPr>
      </p:pic>
    </p:spTree>
    <p:extLst>
      <p:ext uri="{BB962C8B-B14F-4D97-AF65-F5344CB8AC3E}">
        <p14:creationId xmlns:p14="http://schemas.microsoft.com/office/powerpoint/2010/main" val="2020927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Phase 2:  DECISION</a:t>
            </a: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endParaRPr lang="en-US" sz="3600" dirty="0" smtClean="0">
              <a:latin typeface="Corbel" pitchFamily="34" charset="0"/>
            </a:endParaRPr>
          </a:p>
        </p:txBody>
      </p:sp>
      <p:pic>
        <p:nvPicPr>
          <p:cNvPr id="20482" name="Picture 2" descr="http://www.jeanscream.com/blog/wp-content/uploads/2010/06/jc-blog-leap-faith.jpg"/>
          <p:cNvPicPr>
            <a:picLocks noChangeAspect="1" noChangeArrowheads="1"/>
          </p:cNvPicPr>
          <p:nvPr/>
        </p:nvPicPr>
        <p:blipFill>
          <a:blip r:embed="rId2" cstate="print"/>
          <a:srcRect/>
          <a:stretch>
            <a:fillRect/>
          </a:stretch>
        </p:blipFill>
        <p:spPr bwMode="auto">
          <a:xfrm>
            <a:off x="1371600" y="1981200"/>
            <a:ext cx="6413074" cy="3981450"/>
          </a:xfrm>
          <a:prstGeom prst="rect">
            <a:avLst/>
          </a:prstGeom>
          <a:noFill/>
        </p:spPr>
      </p:pic>
    </p:spTree>
    <p:extLst>
      <p:ext uri="{BB962C8B-B14F-4D97-AF65-F5344CB8AC3E}">
        <p14:creationId xmlns:p14="http://schemas.microsoft.com/office/powerpoint/2010/main" val="3313756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James 1:5-8</a:t>
            </a: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i="1" dirty="0" smtClean="0">
                <a:latin typeface="Corbel" pitchFamily="34" charset="0"/>
              </a:rPr>
              <a:t>	“If any of you lacks wisdom, let him ask of God, who gives to all liberally and without reproach, and it will be given to him.  But let him ask in faith, with no doubting, for he who doubts is like a wave of the sea driven and tossed by the wind.  For let not that man suppose that he will receive anything from the Lord; he is a double-minded man, unstable in all his ways.”</a:t>
            </a:r>
          </a:p>
        </p:txBody>
      </p:sp>
    </p:spTree>
    <p:extLst>
      <p:ext uri="{BB962C8B-B14F-4D97-AF65-F5344CB8AC3E}">
        <p14:creationId xmlns:p14="http://schemas.microsoft.com/office/powerpoint/2010/main" val="2704537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One:  </a:t>
            </a:r>
            <a:r>
              <a:rPr lang="en-US" sz="3600" b="1" u="sng" dirty="0" smtClean="0">
                <a:latin typeface="Corbel" pitchFamily="34" charset="0"/>
              </a:rPr>
              <a:t>PRAY FOR GUIDANCE</a:t>
            </a: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One:  </a:t>
            </a:r>
            <a:r>
              <a:rPr lang="en-US" sz="3600" b="1" u="sng" dirty="0" smtClean="0">
                <a:latin typeface="Corbel" pitchFamily="34" charset="0"/>
              </a:rPr>
              <a:t>PRAY FOR GUIDANCE</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“Those who trust in themselves are fools, but those who walk in wisdom are kept safe.”  </a:t>
            </a:r>
            <a:r>
              <a:rPr lang="en-US" dirty="0" smtClean="0">
                <a:latin typeface="Corbel" pitchFamily="34" charset="0"/>
              </a:rPr>
              <a:t>Proverbs 28:26</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One:  </a:t>
            </a:r>
            <a:r>
              <a:rPr lang="en-US" sz="3600" b="1" u="sng" dirty="0" smtClean="0">
                <a:latin typeface="Corbel" pitchFamily="34" charset="0"/>
              </a:rPr>
              <a:t>PRAY FOR GUIDANCE</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“Those who trust in themselves are fools, but those who walk in wisdom are kept safe.”  </a:t>
            </a:r>
            <a:r>
              <a:rPr lang="en-US" dirty="0" smtClean="0">
                <a:latin typeface="Corbel" pitchFamily="34" charset="0"/>
              </a:rPr>
              <a:t>Proverbs 28:26</a:t>
            </a:r>
          </a:p>
          <a:p>
            <a:pPr eaLnBrk="1" hangingPunct="1">
              <a:buNone/>
            </a:pPr>
            <a:endParaRPr lang="en-US" dirty="0" smtClean="0">
              <a:latin typeface="Corbel" pitchFamily="34" charset="0"/>
            </a:endParaRPr>
          </a:p>
          <a:p>
            <a:pPr algn="ctr" eaLnBrk="1" hangingPunct="1">
              <a:buNone/>
            </a:pPr>
            <a:r>
              <a:rPr lang="en-US" sz="3600" b="1" dirty="0" smtClean="0">
                <a:latin typeface="Corbel" pitchFamily="34" charset="0"/>
              </a:rPr>
              <a:t>Ask: </a:t>
            </a:r>
            <a:r>
              <a:rPr lang="en-US" sz="3600" b="1" i="1" dirty="0" smtClean="0">
                <a:latin typeface="Corbel" pitchFamily="34" charset="0"/>
              </a:rPr>
              <a:t>What does God want?</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Making Wise Decisions</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Step Two:  </a:t>
            </a:r>
            <a:r>
              <a:rPr lang="en-US" sz="3600" b="1" u="sng" dirty="0" smtClean="0">
                <a:latin typeface="Corbel" pitchFamily="34" charset="0"/>
              </a:rPr>
              <a:t>GET THE FACTS</a:t>
            </a: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172</TotalTime>
  <Words>224</Words>
  <Application>Microsoft Office PowerPoint</Application>
  <PresentationFormat>On-screen Show (4:3)</PresentationFormat>
  <Paragraphs>100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Corbel</vt:lpstr>
      <vt:lpstr>Default Design</vt:lpstr>
      <vt:lpstr>How to Make Wise Decisions</vt:lpstr>
      <vt:lpstr>Phase 1:  DREAM</vt:lpstr>
      <vt:lpstr>Phase 2:  DECISION</vt:lpstr>
      <vt:lpstr>James 1:5-8</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Making Wise Decisions</vt:lpstr>
      <vt:lpstr>PowerPoint Presentation</vt:lpstr>
      <vt:lpstr>Phase 1:  Dream Phase 2:  Decision  “According to your faith, let it be to you.”  Matthew 9:29</vt:lpstr>
    </vt:vector>
  </TitlesOfParts>
  <Company>USDA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Introduction</dc:title>
  <dc:creator>george.bishara</dc:creator>
  <cp:lastModifiedBy>Chris Ghatas</cp:lastModifiedBy>
  <cp:revision>27</cp:revision>
  <dcterms:created xsi:type="dcterms:W3CDTF">2008-12-23T17:30:56Z</dcterms:created>
  <dcterms:modified xsi:type="dcterms:W3CDTF">2019-04-17T00:57:41Z</dcterms:modified>
</cp:coreProperties>
</file>