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536"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2EB2C-46AB-4F82-A8D0-9D9E4AF8A7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4CB781-B094-41C5-B227-B4A76D6D5B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055039-D6E1-4851-A8EC-E8CFDA974C09}"/>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5" name="Footer Placeholder 4">
            <a:extLst>
              <a:ext uri="{FF2B5EF4-FFF2-40B4-BE49-F238E27FC236}">
                <a16:creationId xmlns:a16="http://schemas.microsoft.com/office/drawing/2014/main" id="{7EE90E10-AC5E-4EDE-AF60-98933661A3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18C105-510A-4108-A255-789076DA0BC6}"/>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296308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A5C6-0498-41C1-B9E8-3B860DA60F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A3F2D-052E-4467-A7EA-C1F9827D61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142EF8-FD6D-4E64-87AE-CD69B59C8473}"/>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5" name="Footer Placeholder 4">
            <a:extLst>
              <a:ext uri="{FF2B5EF4-FFF2-40B4-BE49-F238E27FC236}">
                <a16:creationId xmlns:a16="http://schemas.microsoft.com/office/drawing/2014/main" id="{921C32D5-6636-47C3-81B7-20EE2F199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75AE5-5427-4F07-B4CE-75A3665361F5}"/>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809421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597472-AD67-4779-B2CA-A32EF2A11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11C7FD-08C2-4B1B-B787-AD84A4E5BA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8117A-49A0-46F5-8072-0C29835435E6}"/>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5" name="Footer Placeholder 4">
            <a:extLst>
              <a:ext uri="{FF2B5EF4-FFF2-40B4-BE49-F238E27FC236}">
                <a16:creationId xmlns:a16="http://schemas.microsoft.com/office/drawing/2014/main" id="{48297BF6-E12E-4D19-AAA5-D28A5134D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DBF89-7B3F-4255-8B83-82C31DD0F89D}"/>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328743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BE44-96D9-4859-B04C-B10DFF720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27315-9443-43CC-94E5-DD84CC21C4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85DD98-A465-495A-830E-FE51022B3B1E}"/>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5" name="Footer Placeholder 4">
            <a:extLst>
              <a:ext uri="{FF2B5EF4-FFF2-40B4-BE49-F238E27FC236}">
                <a16:creationId xmlns:a16="http://schemas.microsoft.com/office/drawing/2014/main" id="{EA36639B-547C-4793-98C5-1DB93EAD2F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392F91-1D6F-46B0-9A24-F1BB48A13A1B}"/>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401735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0EF01-F6CF-4353-81A9-10919BD4E9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0CC263-A812-498E-89D5-51EB99584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D7ADD-0A38-4196-89BA-05285EA34715}"/>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5" name="Footer Placeholder 4">
            <a:extLst>
              <a:ext uri="{FF2B5EF4-FFF2-40B4-BE49-F238E27FC236}">
                <a16:creationId xmlns:a16="http://schemas.microsoft.com/office/drawing/2014/main" id="{279B47B8-6F20-4C50-B1F5-84455777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917244-4A8F-470B-8C4A-ED0CAA71D5B2}"/>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207349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88CA-A98C-4206-963E-CA9A0B0751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9B4A5A-ACF8-42D1-B141-130AD4A5C1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DB597E-B9EB-4934-A18B-A206E6503E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3CDEB4-F35A-4A0D-8FBD-13A6C8186C5D}"/>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6" name="Footer Placeholder 5">
            <a:extLst>
              <a:ext uri="{FF2B5EF4-FFF2-40B4-BE49-F238E27FC236}">
                <a16:creationId xmlns:a16="http://schemas.microsoft.com/office/drawing/2014/main" id="{A44BEBFC-B8A9-4030-A205-46DBE692A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5D20E3-745E-4F13-A742-8A0C9A2C0997}"/>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3869734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EA09-DF78-487B-8951-72F5510E6C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670397-1E35-4EA4-889D-BF0D4672A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D4483-2BAE-4348-BC2B-85E235D74A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B9EA27-3412-4579-A05B-214AF764C8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42CD96-2F2B-4EB4-8972-80497BFDE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946395-E08C-46F8-BD92-9C61777FF631}"/>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8" name="Footer Placeholder 7">
            <a:extLst>
              <a:ext uri="{FF2B5EF4-FFF2-40B4-BE49-F238E27FC236}">
                <a16:creationId xmlns:a16="http://schemas.microsoft.com/office/drawing/2014/main" id="{2CCDE8A3-D134-446C-9BBC-FAE7AAF32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11D061-F004-4992-84A3-1EC75829B814}"/>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4187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505B-95ED-4C7C-8EDD-EB30A38B82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13314-9E7A-4A2E-A131-D31DD7B2901B}"/>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4" name="Footer Placeholder 3">
            <a:extLst>
              <a:ext uri="{FF2B5EF4-FFF2-40B4-BE49-F238E27FC236}">
                <a16:creationId xmlns:a16="http://schemas.microsoft.com/office/drawing/2014/main" id="{C39F343A-B2EA-4653-8C39-59BC4CCAA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B0A81B-4D67-40DD-AB77-D8CCCD9C4B95}"/>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324402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A2A81-D6EF-455C-98FE-9C350E02FE3C}"/>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3" name="Footer Placeholder 2">
            <a:extLst>
              <a:ext uri="{FF2B5EF4-FFF2-40B4-BE49-F238E27FC236}">
                <a16:creationId xmlns:a16="http://schemas.microsoft.com/office/drawing/2014/main" id="{3E3E8C69-6A4F-49F9-AB48-E2BA8D786C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9F5834-EFCD-4D53-BCA9-34B0B987B5F7}"/>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230491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AFA1-D295-487E-9FA2-4D74DBAB87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C4579F-4218-4C02-922D-593E1F304A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442640-AF8E-4834-8E72-0E2BC4F78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AA80D-6259-4075-B0D5-DE31AAB1673F}"/>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6" name="Footer Placeholder 5">
            <a:extLst>
              <a:ext uri="{FF2B5EF4-FFF2-40B4-BE49-F238E27FC236}">
                <a16:creationId xmlns:a16="http://schemas.microsoft.com/office/drawing/2014/main" id="{A5671F4D-347F-4B0A-AD59-3E8B396044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E83D4C-5692-4ABA-AD1B-DF08889A3C27}"/>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255549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38E6-85F4-437B-8B37-BC1879778B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E2F82-E4F9-4522-8D0F-6F1E327267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9371A0-52E7-4BF1-B8C3-15DE5B5C7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AB4D46-4460-4F5E-ACF9-10BC4DDB2F5D}"/>
              </a:ext>
            </a:extLst>
          </p:cNvPr>
          <p:cNvSpPr>
            <a:spLocks noGrp="1"/>
          </p:cNvSpPr>
          <p:nvPr>
            <p:ph type="dt" sz="half" idx="10"/>
          </p:nvPr>
        </p:nvSpPr>
        <p:spPr/>
        <p:txBody>
          <a:bodyPr/>
          <a:lstStyle/>
          <a:p>
            <a:fld id="{7426B5C3-BEE4-4CCD-BDFD-03F132F31E4B}" type="datetimeFigureOut">
              <a:rPr lang="en-US" smtClean="0"/>
              <a:t>2/29/2020</a:t>
            </a:fld>
            <a:endParaRPr lang="en-US"/>
          </a:p>
        </p:txBody>
      </p:sp>
      <p:sp>
        <p:nvSpPr>
          <p:cNvPr id="6" name="Footer Placeholder 5">
            <a:extLst>
              <a:ext uri="{FF2B5EF4-FFF2-40B4-BE49-F238E27FC236}">
                <a16:creationId xmlns:a16="http://schemas.microsoft.com/office/drawing/2014/main" id="{B1A0E0BD-730F-4ABE-BA54-01DE5767C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8D5DA-68AC-473A-A0FF-97B51C666B8B}"/>
              </a:ext>
            </a:extLst>
          </p:cNvPr>
          <p:cNvSpPr>
            <a:spLocks noGrp="1"/>
          </p:cNvSpPr>
          <p:nvPr>
            <p:ph type="sldNum" sz="quarter" idx="12"/>
          </p:nvPr>
        </p:nvSpPr>
        <p:spPr/>
        <p:txBody>
          <a:bodyPr/>
          <a:lstStyle/>
          <a:p>
            <a:fld id="{C5AABF66-4BE5-4172-8FB0-79B136B97C56}" type="slidenum">
              <a:rPr lang="en-US" smtClean="0"/>
              <a:t>‹#›</a:t>
            </a:fld>
            <a:endParaRPr lang="en-US"/>
          </a:p>
        </p:txBody>
      </p:sp>
    </p:spTree>
    <p:extLst>
      <p:ext uri="{BB962C8B-B14F-4D97-AF65-F5344CB8AC3E}">
        <p14:creationId xmlns:p14="http://schemas.microsoft.com/office/powerpoint/2010/main" val="344559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E822FA-5A1A-400A-AB72-C2B8A05B71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40A3AB-D10D-46D1-8BA7-4CA2C9C6C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37981-2216-4745-ACA3-F525668059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6B5C3-BEE4-4CCD-BDFD-03F132F31E4B}" type="datetimeFigureOut">
              <a:rPr lang="en-US" smtClean="0"/>
              <a:t>2/29/2020</a:t>
            </a:fld>
            <a:endParaRPr lang="en-US"/>
          </a:p>
        </p:txBody>
      </p:sp>
      <p:sp>
        <p:nvSpPr>
          <p:cNvPr id="5" name="Footer Placeholder 4">
            <a:extLst>
              <a:ext uri="{FF2B5EF4-FFF2-40B4-BE49-F238E27FC236}">
                <a16:creationId xmlns:a16="http://schemas.microsoft.com/office/drawing/2014/main" id="{90EB4F4C-6072-44E1-92CA-E8D1E9576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B54E4C2-9444-431F-B655-D74AF703A9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ABF66-4BE5-4172-8FB0-79B136B97C56}" type="slidenum">
              <a:rPr lang="en-US" smtClean="0"/>
              <a:t>‹#›</a:t>
            </a:fld>
            <a:endParaRPr lang="en-US"/>
          </a:p>
        </p:txBody>
      </p:sp>
    </p:spTree>
    <p:extLst>
      <p:ext uri="{BB962C8B-B14F-4D97-AF65-F5344CB8AC3E}">
        <p14:creationId xmlns:p14="http://schemas.microsoft.com/office/powerpoint/2010/main" val="363331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reatmetoafeast.com/"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flickr.com/photos/jimforest/4975813687/"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biblegateway.com/passage/?search=Hosea+2%3A14-16&amp;version=NKJV#fen-NKJV-22120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nshinereflections.wordpress.com/2012/12/"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flickr.com/photos/markselliott/48699538"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rysrosaries.com/collaboration/index.php?title=File:Jesus_was_tempted-Hebrews_4-15a.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heworldofrandomthings.blogspot.com/2017/10/self-reflection.html"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hemindfulword.org/2014/peace-noises-head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mappingignorance.org/2013/04/14/mi-weekly-selection-18/"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biblegateway.com/passage/?search=mark+7%3A1-8%2C17-23&amp;version=NKJV#fen-NKJV-24472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mark+7%3A1-8%2C17-23&amp;version=NKJV#fen-NKJV-24483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vangelicalcalvinist.blogspot.com/2012/05/flesh-is-irreparable.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Thorn_Tree_Sossusvlei_Namib_Desert_Namibia_Luca_Galuzzi_2004.JPG"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tree in a field&#10;&#10;Description automatically generated">
            <a:extLst>
              <a:ext uri="{FF2B5EF4-FFF2-40B4-BE49-F238E27FC236}">
                <a16:creationId xmlns:a16="http://schemas.microsoft.com/office/drawing/2014/main" id="{015CAD7A-F2AB-40C8-A74F-AA783EE95E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50799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69EBDD-966F-41BB-892D-E0B5DC460B1B}"/>
              </a:ext>
            </a:extLst>
          </p:cNvPr>
          <p:cNvSpPr>
            <a:spLocks noGrp="1"/>
          </p:cNvSpPr>
          <p:nvPr>
            <p:ph type="ctrTitle"/>
          </p:nvPr>
        </p:nvSpPr>
        <p:spPr>
          <a:xfrm>
            <a:off x="640080" y="5842003"/>
            <a:ext cx="11094720" cy="220072"/>
          </a:xfrm>
        </p:spPr>
        <p:txBody>
          <a:bodyPr vert="horz" lIns="91440" tIns="45720" rIns="91440" bIns="45720" rtlCol="0" anchor="ctr">
            <a:normAutofit fontScale="90000"/>
          </a:bodyPr>
          <a:lstStyle/>
          <a:p>
            <a:r>
              <a:rPr lang="en-US" dirty="0">
                <a:solidFill>
                  <a:schemeClr val="accent2">
                    <a:lumMod val="75000"/>
                  </a:schemeClr>
                </a:solidFill>
                <a:latin typeface="Britannic Bold" panose="020B0903060703020204" pitchFamily="34" charset="0"/>
              </a:rPr>
              <a:t>The Desert and the Cell</a:t>
            </a:r>
            <a:br>
              <a:rPr lang="en-US" dirty="0"/>
            </a:br>
            <a:endParaRPr lang="en-US" sz="36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619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687420-BEB4-45CD-8226-339BE553B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F2A8A7-7695-4873-B6F7-52463FDFC931}"/>
              </a:ext>
            </a:extLst>
          </p:cNvPr>
          <p:cNvSpPr>
            <a:spLocks noGrp="1"/>
          </p:cNvSpPr>
          <p:nvPr>
            <p:ph type="title"/>
          </p:nvPr>
        </p:nvSpPr>
        <p:spPr>
          <a:xfrm>
            <a:off x="645064" y="525982"/>
            <a:ext cx="4611362" cy="1446363"/>
          </a:xfrm>
        </p:spPr>
        <p:txBody>
          <a:bodyPr anchor="b">
            <a:normAutofit fontScale="90000"/>
          </a:bodyPr>
          <a:lstStyle/>
          <a:p>
            <a:r>
              <a:rPr lang="en-US" sz="3100" b="1" dirty="0"/>
              <a:t>The Desert was a space that provided an opportunity, and even a calling, for divine vision.</a:t>
            </a:r>
            <a:r>
              <a:rPr lang="en-US" sz="3100" dirty="0"/>
              <a:t> </a:t>
            </a:r>
            <a:br>
              <a:rPr lang="en-US" sz="2000" dirty="0"/>
            </a:br>
            <a:endParaRPr lang="en-US" sz="2000" dirty="0"/>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ED5567-7D39-445D-B8A1-774AA33057AB}"/>
              </a:ext>
            </a:extLst>
          </p:cNvPr>
          <p:cNvSpPr>
            <a:spLocks noGrp="1"/>
          </p:cNvSpPr>
          <p:nvPr>
            <p:ph idx="1"/>
          </p:nvPr>
        </p:nvSpPr>
        <p:spPr>
          <a:xfrm>
            <a:off x="645066" y="2031101"/>
            <a:ext cx="4282984" cy="3511943"/>
          </a:xfrm>
        </p:spPr>
        <p:txBody>
          <a:bodyPr anchor="ctr">
            <a:normAutofit/>
          </a:bodyPr>
          <a:lstStyle/>
          <a:p>
            <a:r>
              <a:rPr lang="en-US" sz="3200" b="1" dirty="0">
                <a:solidFill>
                  <a:schemeClr val="accent2">
                    <a:lumMod val="75000"/>
                  </a:schemeClr>
                </a:solidFill>
              </a:rPr>
              <a:t>You are confronted with another reality, with the presence of a boundless God, whose grace was without any limits at all.</a:t>
            </a:r>
            <a:r>
              <a:rPr lang="en-US" sz="3200" dirty="0">
                <a:solidFill>
                  <a:schemeClr val="accent2">
                    <a:lumMod val="75000"/>
                  </a:schemeClr>
                </a:solidFill>
              </a:rPr>
              <a:t> </a:t>
            </a:r>
          </a:p>
          <a:p>
            <a:endParaRPr lang="en-US" sz="1800"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le of food&#10;&#10;Description automatically generated">
            <a:extLst>
              <a:ext uri="{FF2B5EF4-FFF2-40B4-BE49-F238E27FC236}">
                <a16:creationId xmlns:a16="http://schemas.microsoft.com/office/drawing/2014/main" id="{3F09FEE4-53A1-4069-9AF4-E735EA821FA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754" r="7628" b="-1"/>
          <a:stretch/>
        </p:blipFill>
        <p:spPr>
          <a:xfrm>
            <a:off x="5987738" y="650494"/>
            <a:ext cx="5628018" cy="5324142"/>
          </a:xfrm>
          <a:prstGeom prst="rect">
            <a:avLst/>
          </a:prstGeom>
        </p:spPr>
      </p:pic>
      <p:sp>
        <p:nvSpPr>
          <p:cNvPr id="6" name="TextBox 5">
            <a:extLst>
              <a:ext uri="{FF2B5EF4-FFF2-40B4-BE49-F238E27FC236}">
                <a16:creationId xmlns:a16="http://schemas.microsoft.com/office/drawing/2014/main" id="{54F625EE-7D27-41D4-A687-E370CF0187AC}"/>
              </a:ext>
            </a:extLst>
          </p:cNvPr>
          <p:cNvSpPr txBox="1"/>
          <p:nvPr/>
        </p:nvSpPr>
        <p:spPr>
          <a:xfrm>
            <a:off x="9289478" y="5774581"/>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reatmetoafeast.co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94902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0"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7B077-2B56-4738-80DE-59346B7609ED}"/>
              </a:ext>
            </a:extLst>
          </p:cNvPr>
          <p:cNvSpPr>
            <a:spLocks noGrp="1"/>
          </p:cNvSpPr>
          <p:nvPr>
            <p:ph type="title"/>
          </p:nvPr>
        </p:nvSpPr>
        <p:spPr>
          <a:xfrm>
            <a:off x="1153617" y="1239927"/>
            <a:ext cx="3499663" cy="405993"/>
          </a:xfrm>
        </p:spPr>
        <p:txBody>
          <a:bodyPr anchor="ctr">
            <a:noAutofit/>
          </a:bodyPr>
          <a:lstStyle/>
          <a:p>
            <a:r>
              <a:rPr lang="en-US" sz="4000" b="1" dirty="0"/>
              <a:t>Isaiah 30:15-16</a:t>
            </a:r>
            <a:br>
              <a:rPr lang="en-US" sz="4000" dirty="0"/>
            </a:br>
            <a:endParaRPr lang="en-US" sz="4000" dirty="0"/>
          </a:p>
        </p:txBody>
      </p:sp>
      <p:sp>
        <p:nvSpPr>
          <p:cNvPr id="3" name="Content Placeholder 2">
            <a:extLst>
              <a:ext uri="{FF2B5EF4-FFF2-40B4-BE49-F238E27FC236}">
                <a16:creationId xmlns:a16="http://schemas.microsoft.com/office/drawing/2014/main" id="{11020FF5-FBED-4EFE-A53C-44AF47B45F28}"/>
              </a:ext>
            </a:extLst>
          </p:cNvPr>
          <p:cNvSpPr>
            <a:spLocks noGrp="1"/>
          </p:cNvSpPr>
          <p:nvPr>
            <p:ph idx="1"/>
          </p:nvPr>
        </p:nvSpPr>
        <p:spPr>
          <a:xfrm>
            <a:off x="1076960" y="1026161"/>
            <a:ext cx="10186787" cy="4894350"/>
          </a:xfrm>
        </p:spPr>
        <p:txBody>
          <a:bodyPr anchor="ctr">
            <a:normAutofit/>
          </a:bodyPr>
          <a:lstStyle/>
          <a:p>
            <a:pPr marL="0" indent="0">
              <a:buNone/>
            </a:pPr>
            <a:endParaRPr lang="en-US" sz="2000" dirty="0"/>
          </a:p>
          <a:p>
            <a:r>
              <a:rPr lang="en-US" sz="3200" b="1" baseline="30000" dirty="0"/>
              <a:t> </a:t>
            </a:r>
            <a:r>
              <a:rPr lang="en-US" sz="3600" b="1" dirty="0"/>
              <a:t>For thus says the Lord </a:t>
            </a:r>
            <a:r>
              <a:rPr lang="en-US" sz="3600" b="1" cap="small" dirty="0"/>
              <a:t>God</a:t>
            </a:r>
            <a:r>
              <a:rPr lang="en-US" sz="3600" b="1" dirty="0"/>
              <a:t>, the Holy One of Israel:</a:t>
            </a:r>
            <a:endParaRPr lang="en-US" sz="3600" dirty="0"/>
          </a:p>
          <a:p>
            <a:r>
              <a:rPr lang="en-US" sz="3600" b="1" dirty="0"/>
              <a:t>“In returning and rest you shall be saved;</a:t>
            </a:r>
            <a:br>
              <a:rPr lang="en-US" sz="3600" b="1" dirty="0"/>
            </a:br>
            <a:r>
              <a:rPr lang="en-US" sz="3600" b="1" i="1" u="sng" dirty="0"/>
              <a:t>In quietness and confidence shall be your strength.”</a:t>
            </a:r>
            <a:br>
              <a:rPr lang="en-US" sz="3600" b="1" i="1" u="sng" dirty="0"/>
            </a:br>
            <a:r>
              <a:rPr lang="en-US" sz="3600" b="1" i="1" u="sng" dirty="0"/>
              <a:t>But you would not,</a:t>
            </a:r>
            <a:br>
              <a:rPr lang="en-US" sz="3600" b="1" i="1" u="sng" dirty="0"/>
            </a:br>
            <a:r>
              <a:rPr lang="en-US" sz="3600" b="1" baseline="30000" dirty="0"/>
              <a:t>16 </a:t>
            </a:r>
            <a:r>
              <a:rPr lang="en-US" sz="3600" b="1" dirty="0"/>
              <a:t>And you said, “No, for we will flee on horses”—</a:t>
            </a:r>
            <a:br>
              <a:rPr lang="en-US" sz="3600" b="1" dirty="0"/>
            </a:br>
            <a:r>
              <a:rPr lang="en-US" sz="3600" b="1" dirty="0"/>
              <a:t>Therefore you shall flee!</a:t>
            </a:r>
            <a:br>
              <a:rPr lang="en-US" sz="3600" b="1" dirty="0"/>
            </a:br>
            <a:r>
              <a:rPr lang="en-US" sz="3600" b="1" dirty="0"/>
              <a:t>And, “We will ride on swift </a:t>
            </a:r>
            <a:r>
              <a:rPr lang="en-US" sz="3600" b="1" i="1" dirty="0"/>
              <a:t>horses</a:t>
            </a:r>
            <a:r>
              <a:rPr lang="en-US" sz="3600" b="1" dirty="0"/>
              <a:t>”—</a:t>
            </a:r>
            <a:br>
              <a:rPr lang="en-US" sz="3600" b="1" dirty="0"/>
            </a:br>
            <a:r>
              <a:rPr lang="en-US" sz="3600" b="1" dirty="0"/>
              <a:t>Therefore those who pursue you shall be swift!</a:t>
            </a:r>
            <a:endParaRPr lang="en-US" sz="3600" dirty="0"/>
          </a:p>
          <a:p>
            <a:endParaRPr lang="en-US" sz="2000" b="1" dirty="0"/>
          </a:p>
        </p:txBody>
      </p:sp>
    </p:spTree>
    <p:extLst>
      <p:ext uri="{BB962C8B-B14F-4D97-AF65-F5344CB8AC3E}">
        <p14:creationId xmlns:p14="http://schemas.microsoft.com/office/powerpoint/2010/main" val="408513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49F27-AC6F-46BC-96AF-978ED0BC6D08}"/>
              </a:ext>
            </a:extLst>
          </p:cNvPr>
          <p:cNvSpPr>
            <a:spLocks noGrp="1"/>
          </p:cNvSpPr>
          <p:nvPr>
            <p:ph type="title"/>
          </p:nvPr>
        </p:nvSpPr>
        <p:spPr>
          <a:xfrm>
            <a:off x="806472" y="250191"/>
            <a:ext cx="4560584" cy="1128068"/>
          </a:xfrm>
        </p:spPr>
        <p:txBody>
          <a:bodyPr anchor="ctr">
            <a:normAutofit/>
          </a:bodyPr>
          <a:lstStyle/>
          <a:p>
            <a:r>
              <a:rPr lang="en-US" sz="2500" b="1" u="sng" dirty="0"/>
              <a:t>The Desert is an invitation to transfiguration.</a:t>
            </a:r>
            <a:r>
              <a:rPr lang="en-US" sz="2500" dirty="0"/>
              <a:t> </a:t>
            </a:r>
            <a:br>
              <a:rPr lang="en-US" sz="2500" dirty="0"/>
            </a:br>
            <a:endParaRPr lang="en-US" sz="2500" dirty="0"/>
          </a:p>
        </p:txBody>
      </p:sp>
      <p:grpSp>
        <p:nvGrpSpPr>
          <p:cNvPr id="28" name="Group 27">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9" name="Rectangle 2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143916-0447-4F7B-B007-3ACF6903A57C}"/>
              </a:ext>
            </a:extLst>
          </p:cNvPr>
          <p:cNvSpPr>
            <a:spLocks noGrp="1"/>
          </p:cNvSpPr>
          <p:nvPr>
            <p:ph idx="1"/>
          </p:nvPr>
        </p:nvSpPr>
        <p:spPr>
          <a:xfrm>
            <a:off x="496825" y="1378260"/>
            <a:ext cx="4870232" cy="4970170"/>
          </a:xfrm>
        </p:spPr>
        <p:txBody>
          <a:bodyPr anchor="ctr">
            <a:noAutofit/>
          </a:bodyPr>
          <a:lstStyle/>
          <a:p>
            <a:r>
              <a:rPr lang="en-US" sz="3400" dirty="0"/>
              <a:t>Abba Antony also said: “Always have the fear of God before your eyes. Remember Him who gives death and life. Hate the world and all that is in it. Hate all peace that comes from the flesh. Renounce this life, so that you may be alive to God. </a:t>
            </a:r>
          </a:p>
        </p:txBody>
      </p:sp>
      <p:sp>
        <p:nvSpPr>
          <p:cNvPr id="34" name="Rectangle 33">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sitting, table, old&#10;&#10;Description automatically generated">
            <a:extLst>
              <a:ext uri="{FF2B5EF4-FFF2-40B4-BE49-F238E27FC236}">
                <a16:creationId xmlns:a16="http://schemas.microsoft.com/office/drawing/2014/main" id="{729AA41A-7626-4F69-81DA-018CBB5C498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0313" r="1" b="23043"/>
          <a:stretch/>
        </p:blipFill>
        <p:spPr>
          <a:xfrm>
            <a:off x="5977788" y="799352"/>
            <a:ext cx="5425410" cy="5259296"/>
          </a:xfrm>
          <a:prstGeom prst="rect">
            <a:avLst/>
          </a:prstGeom>
        </p:spPr>
      </p:pic>
      <p:sp>
        <p:nvSpPr>
          <p:cNvPr id="18" name="TextBox 17">
            <a:extLst>
              <a:ext uri="{FF2B5EF4-FFF2-40B4-BE49-F238E27FC236}">
                <a16:creationId xmlns:a16="http://schemas.microsoft.com/office/drawing/2014/main" id="{CA006AF3-DB8C-473A-9F6A-D3375BCA9693}"/>
              </a:ext>
            </a:extLst>
          </p:cNvPr>
          <p:cNvSpPr txBox="1"/>
          <p:nvPr/>
        </p:nvSpPr>
        <p:spPr>
          <a:xfrm>
            <a:off x="8943871" y="5858593"/>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lickr.com/photos/jimforest/497581368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2735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E98D5-987A-4356-9CA0-8775D3B4F538}"/>
              </a:ext>
            </a:extLst>
          </p:cNvPr>
          <p:cNvSpPr>
            <a:spLocks noGrp="1"/>
          </p:cNvSpPr>
          <p:nvPr>
            <p:ph idx="1"/>
          </p:nvPr>
        </p:nvSpPr>
        <p:spPr>
          <a:xfrm>
            <a:off x="666750" y="885825"/>
            <a:ext cx="10687050" cy="5291138"/>
          </a:xfrm>
        </p:spPr>
        <p:txBody>
          <a:bodyPr>
            <a:normAutofit/>
          </a:bodyPr>
          <a:lstStyle/>
          <a:p>
            <a:r>
              <a:rPr lang="en-US" sz="3600" dirty="0"/>
              <a:t>Remember what you have promised God, for it will be required of you on the Day of Judgment. Suffer hunger; suffer thirst; suffer nakedness; be watchful and sorrowful</a:t>
            </a:r>
            <a:r>
              <a:rPr lang="en-US" sz="3600" i="1" dirty="0">
                <a:solidFill>
                  <a:schemeClr val="accent2">
                    <a:lumMod val="75000"/>
                  </a:schemeClr>
                </a:solidFill>
              </a:rPr>
              <a:t>; weep and groan in your heart; </a:t>
            </a:r>
            <a:r>
              <a:rPr lang="en-US" sz="3600" dirty="0"/>
              <a:t>test yourselves, to see if you are worthy of God; despise the flesh, so that you may preserve your souls.”</a:t>
            </a:r>
          </a:p>
        </p:txBody>
      </p:sp>
    </p:spTree>
    <p:extLst>
      <p:ext uri="{BB962C8B-B14F-4D97-AF65-F5344CB8AC3E}">
        <p14:creationId xmlns:p14="http://schemas.microsoft.com/office/powerpoint/2010/main" val="786782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B4577-5347-4E5D-A566-2BC3A181441C}"/>
              </a:ext>
            </a:extLst>
          </p:cNvPr>
          <p:cNvSpPr>
            <a:spLocks noGrp="1"/>
          </p:cNvSpPr>
          <p:nvPr>
            <p:ph type="title"/>
          </p:nvPr>
        </p:nvSpPr>
        <p:spPr>
          <a:xfrm>
            <a:off x="1045028" y="1336329"/>
            <a:ext cx="3892732" cy="4382588"/>
          </a:xfrm>
        </p:spPr>
        <p:txBody>
          <a:bodyPr anchor="ctr">
            <a:normAutofit/>
          </a:bodyPr>
          <a:lstStyle/>
          <a:p>
            <a:r>
              <a:rPr lang="en-US" sz="5400" b="1" dirty="0"/>
              <a:t>It is a place     of </a:t>
            </a:r>
            <a:r>
              <a:rPr lang="en-US" sz="5400" b="1" i="1" dirty="0"/>
              <a:t>inner protest</a:t>
            </a:r>
            <a:r>
              <a:rPr lang="en-US" sz="5400" b="1" dirty="0"/>
              <a:t>, not outward peace!</a:t>
            </a:r>
            <a:endParaRPr lang="en-US" sz="5400" dirty="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BBF9D6-2B8A-461C-B299-EF04BA914C6C}"/>
              </a:ext>
            </a:extLst>
          </p:cNvPr>
          <p:cNvSpPr>
            <a:spLocks noGrp="1"/>
          </p:cNvSpPr>
          <p:nvPr>
            <p:ph idx="1"/>
          </p:nvPr>
        </p:nvSpPr>
        <p:spPr>
          <a:xfrm>
            <a:off x="6096001" y="1336329"/>
            <a:ext cx="5260848" cy="4382588"/>
          </a:xfrm>
        </p:spPr>
        <p:txBody>
          <a:bodyPr anchor="ctr">
            <a:normAutofit/>
          </a:bodyPr>
          <a:lstStyle/>
          <a:p>
            <a:r>
              <a:rPr lang="en-US" sz="4000" dirty="0">
                <a:solidFill>
                  <a:schemeClr val="accent2">
                    <a:lumMod val="75000"/>
                  </a:schemeClr>
                </a:solidFill>
              </a:rPr>
              <a:t>Living in the desert does not mean living without people; it means living for God. </a:t>
            </a:r>
          </a:p>
          <a:p>
            <a:endParaRPr lang="en-US" sz="2000" dirty="0"/>
          </a:p>
        </p:txBody>
      </p:sp>
    </p:spTree>
    <p:extLst>
      <p:ext uri="{BB962C8B-B14F-4D97-AF65-F5344CB8AC3E}">
        <p14:creationId xmlns:p14="http://schemas.microsoft.com/office/powerpoint/2010/main" val="4017922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27440-4B53-4421-A3BD-6D279F08F487}"/>
              </a:ext>
            </a:extLst>
          </p:cNvPr>
          <p:cNvSpPr>
            <a:spLocks noGrp="1"/>
          </p:cNvSpPr>
          <p:nvPr>
            <p:ph idx="1"/>
          </p:nvPr>
        </p:nvSpPr>
        <p:spPr>
          <a:xfrm>
            <a:off x="695325" y="762000"/>
            <a:ext cx="10658475" cy="5414963"/>
          </a:xfrm>
        </p:spPr>
        <p:txBody>
          <a:bodyPr>
            <a:normAutofit fontScale="85000" lnSpcReduction="20000"/>
          </a:bodyPr>
          <a:lstStyle/>
          <a:p>
            <a:r>
              <a:rPr lang="en-US" sz="3500" b="1" u="sng" dirty="0">
                <a:solidFill>
                  <a:schemeClr val="accent2">
                    <a:lumMod val="75000"/>
                  </a:schemeClr>
                </a:solidFill>
              </a:rPr>
              <a:t>Hosea 2:14-16</a:t>
            </a:r>
          </a:p>
          <a:p>
            <a:r>
              <a:rPr lang="en-US" sz="3500" dirty="0"/>
              <a:t>Yet, if you do not have to go to the desert, you do have to go through the desert. </a:t>
            </a:r>
          </a:p>
          <a:p>
            <a:r>
              <a:rPr lang="en-US" sz="3500" dirty="0">
                <a:solidFill>
                  <a:schemeClr val="accent2">
                    <a:lumMod val="75000"/>
                  </a:schemeClr>
                </a:solidFill>
              </a:rPr>
              <a:t>“</a:t>
            </a:r>
            <a:r>
              <a:rPr lang="en-US" sz="3500" u="sng" dirty="0">
                <a:solidFill>
                  <a:schemeClr val="accent2">
                    <a:lumMod val="75000"/>
                  </a:schemeClr>
                </a:solidFill>
              </a:rPr>
              <a:t>Therefore, behold, I will allure her,</a:t>
            </a:r>
            <a:br>
              <a:rPr lang="en-US" sz="3500" u="sng" dirty="0">
                <a:solidFill>
                  <a:schemeClr val="accent2">
                    <a:lumMod val="75000"/>
                  </a:schemeClr>
                </a:solidFill>
              </a:rPr>
            </a:br>
            <a:r>
              <a:rPr lang="en-US" sz="3500" u="sng" dirty="0">
                <a:solidFill>
                  <a:schemeClr val="accent2">
                    <a:lumMod val="75000"/>
                  </a:schemeClr>
                </a:solidFill>
              </a:rPr>
              <a:t>Will bring her into the wilderness,</a:t>
            </a:r>
            <a:br>
              <a:rPr lang="en-US" sz="3500" u="sng" dirty="0">
                <a:solidFill>
                  <a:schemeClr val="accent2">
                    <a:lumMod val="75000"/>
                  </a:schemeClr>
                </a:solidFill>
              </a:rPr>
            </a:br>
            <a:r>
              <a:rPr lang="en-US" sz="3500" u="sng" dirty="0">
                <a:solidFill>
                  <a:schemeClr val="accent2">
                    <a:lumMod val="75000"/>
                  </a:schemeClr>
                </a:solidFill>
              </a:rPr>
              <a:t>And speak </a:t>
            </a:r>
            <a:r>
              <a:rPr lang="en-US" sz="3500" u="sng" baseline="30000" dirty="0">
                <a:solidFill>
                  <a:schemeClr val="accent2">
                    <a:lumMod val="75000"/>
                  </a:schemeClr>
                </a:solidFill>
              </a:rPr>
              <a:t>[</a:t>
            </a:r>
            <a:r>
              <a:rPr lang="en-US" sz="3500" u="sng" baseline="30000" dirty="0">
                <a:solidFill>
                  <a:schemeClr val="accent2">
                    <a:lumMod val="75000"/>
                  </a:schemeClr>
                </a:solidFill>
                <a:hlinkClick r:id="rId2" tooltip="See footnote a">
                  <a:extLst>
                    <a:ext uri="{A12FA001-AC4F-418D-AE19-62706E023703}">
                      <ahyp:hlinkClr xmlns:ahyp="http://schemas.microsoft.com/office/drawing/2018/hyperlinkcolor" val="tx"/>
                    </a:ext>
                  </a:extLst>
                </a:hlinkClick>
              </a:rPr>
              <a:t>a</a:t>
            </a:r>
            <a:r>
              <a:rPr lang="en-US" sz="3500" u="sng" baseline="30000" dirty="0">
                <a:solidFill>
                  <a:schemeClr val="accent2">
                    <a:lumMod val="75000"/>
                  </a:schemeClr>
                </a:solidFill>
              </a:rPr>
              <a:t>]</a:t>
            </a:r>
            <a:r>
              <a:rPr lang="en-US" sz="3500" u="sng" dirty="0">
                <a:solidFill>
                  <a:schemeClr val="accent2">
                    <a:lumMod val="75000"/>
                  </a:schemeClr>
                </a:solidFill>
              </a:rPr>
              <a:t>comfort to her.</a:t>
            </a:r>
            <a:br>
              <a:rPr lang="en-US" sz="3500" u="sng" dirty="0"/>
            </a:br>
            <a:r>
              <a:rPr lang="en-US" sz="3500" b="1" baseline="30000" dirty="0"/>
              <a:t>15 </a:t>
            </a:r>
            <a:r>
              <a:rPr lang="en-US" sz="3500" dirty="0"/>
              <a:t>I will give her </a:t>
            </a:r>
            <a:r>
              <a:rPr lang="en-US" sz="3500" dirty="0" err="1"/>
              <a:t>her</a:t>
            </a:r>
            <a:r>
              <a:rPr lang="en-US" sz="3500" dirty="0"/>
              <a:t> vineyards from there,</a:t>
            </a:r>
            <a:br>
              <a:rPr lang="en-US" sz="3500" dirty="0"/>
            </a:br>
            <a:r>
              <a:rPr lang="en-US" sz="3500" dirty="0"/>
              <a:t>And the Valley of </a:t>
            </a:r>
            <a:r>
              <a:rPr lang="en-US" sz="3500" dirty="0" err="1"/>
              <a:t>Achor</a:t>
            </a:r>
            <a:r>
              <a:rPr lang="en-US" sz="3500" dirty="0"/>
              <a:t> as a door of hope;</a:t>
            </a:r>
            <a:br>
              <a:rPr lang="en-US" sz="3500" dirty="0"/>
            </a:br>
            <a:r>
              <a:rPr lang="en-US" sz="3500" dirty="0"/>
              <a:t>She shall sing there,</a:t>
            </a:r>
            <a:br>
              <a:rPr lang="en-US" sz="3500" dirty="0"/>
            </a:br>
            <a:r>
              <a:rPr lang="en-US" sz="3500" dirty="0"/>
              <a:t>As in the days of her youth,</a:t>
            </a:r>
            <a:br>
              <a:rPr lang="en-US" sz="3500" dirty="0"/>
            </a:br>
            <a:r>
              <a:rPr lang="en-US" sz="3500" dirty="0"/>
              <a:t>As in the day when she came up from the land of Egypt.</a:t>
            </a:r>
          </a:p>
          <a:p>
            <a:r>
              <a:rPr lang="en-US" sz="3500" b="1" baseline="30000" dirty="0"/>
              <a:t>16 </a:t>
            </a:r>
            <a:r>
              <a:rPr lang="en-US" sz="3500" dirty="0"/>
              <a:t>“And it shall be, in that day,”</a:t>
            </a:r>
            <a:br>
              <a:rPr lang="en-US" sz="3500" dirty="0"/>
            </a:br>
            <a:r>
              <a:rPr lang="en-US" sz="3500" dirty="0"/>
              <a:t>Says the </a:t>
            </a:r>
            <a:r>
              <a:rPr lang="en-US" sz="3500" cap="small" dirty="0"/>
              <a:t>Lord</a:t>
            </a:r>
            <a:r>
              <a:rPr lang="en-US" sz="3500" dirty="0"/>
              <a:t>,</a:t>
            </a:r>
            <a:br>
              <a:rPr lang="en-US" sz="3500" dirty="0"/>
            </a:br>
            <a:r>
              <a:rPr lang="en-US" sz="3500" dirty="0"/>
              <a:t>“</a:t>
            </a:r>
            <a:r>
              <a:rPr lang="en-US" sz="3500" i="1" dirty="0"/>
              <a:t>That</a:t>
            </a:r>
            <a:r>
              <a:rPr lang="en-US" sz="3500" dirty="0"/>
              <a:t> you will call Me ‘My Husband,’</a:t>
            </a:r>
            <a:br>
              <a:rPr lang="en-US" sz="3500" dirty="0"/>
            </a:br>
            <a:r>
              <a:rPr lang="en-US" sz="3500" dirty="0"/>
              <a:t>And no longer call Me ‘My Master,’</a:t>
            </a:r>
          </a:p>
          <a:p>
            <a:endParaRPr lang="en-US" dirty="0"/>
          </a:p>
        </p:txBody>
      </p:sp>
    </p:spTree>
    <p:extLst>
      <p:ext uri="{BB962C8B-B14F-4D97-AF65-F5344CB8AC3E}">
        <p14:creationId xmlns:p14="http://schemas.microsoft.com/office/powerpoint/2010/main" val="143217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treet sign on a pole&#10;&#10;Description automatically generated">
            <a:extLst>
              <a:ext uri="{FF2B5EF4-FFF2-40B4-BE49-F238E27FC236}">
                <a16:creationId xmlns:a16="http://schemas.microsoft.com/office/drawing/2014/main" id="{4897AEBA-1425-4DF9-9DC2-42D093F2244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333" r="12576"/>
          <a:stretch/>
        </p:blipFill>
        <p:spPr>
          <a:xfrm>
            <a:off x="20" y="10"/>
            <a:ext cx="7743929" cy="6857990"/>
          </a:xfrm>
          <a:custGeom>
            <a:avLst/>
            <a:gdLst/>
            <a:ahLst/>
            <a:cxnLst/>
            <a:rect l="l" t="t" r="r" b="b"/>
            <a:pathLst>
              <a:path w="7743949" h="6858000">
                <a:moveTo>
                  <a:pt x="956085" y="2071857"/>
                </a:moveTo>
                <a:cubicBezTo>
                  <a:pt x="956085" y="2071857"/>
                  <a:pt x="956085" y="2071857"/>
                  <a:pt x="4999548" y="2071857"/>
                </a:cubicBezTo>
                <a:cubicBezTo>
                  <a:pt x="5252811" y="2071857"/>
                  <a:pt x="5497339" y="2211072"/>
                  <a:pt x="5619604" y="2437296"/>
                </a:cubicBezTo>
                <a:cubicBezTo>
                  <a:pt x="5619604" y="2437296"/>
                  <a:pt x="5619604" y="2437296"/>
                  <a:pt x="7645701" y="5926372"/>
                </a:cubicBezTo>
                <a:cubicBezTo>
                  <a:pt x="7776699" y="6143896"/>
                  <a:pt x="7776699" y="6422327"/>
                  <a:pt x="7645701" y="6639850"/>
                </a:cubicBezTo>
                <a:cubicBezTo>
                  <a:pt x="7645701" y="6639850"/>
                  <a:pt x="7645701" y="6639850"/>
                  <a:pt x="7538856" y="6823844"/>
                </a:cubicBezTo>
                <a:lnTo>
                  <a:pt x="7519022" y="6858000"/>
                </a:lnTo>
                <a:lnTo>
                  <a:pt x="0" y="6858000"/>
                </a:lnTo>
                <a:lnTo>
                  <a:pt x="0" y="3003362"/>
                </a:lnTo>
                <a:lnTo>
                  <a:pt x="144017" y="2754282"/>
                </a:lnTo>
                <a:cubicBezTo>
                  <a:pt x="203181" y="2651956"/>
                  <a:pt x="264254" y="2546330"/>
                  <a:pt x="327296" y="2437296"/>
                </a:cubicBezTo>
                <a:cubicBezTo>
                  <a:pt x="458294" y="2211072"/>
                  <a:pt x="694090" y="2071857"/>
                  <a:pt x="956085" y="2071857"/>
                </a:cubicBezTo>
                <a:close/>
                <a:moveTo>
                  <a:pt x="6281397" y="1163923"/>
                </a:moveTo>
                <a:cubicBezTo>
                  <a:pt x="6281397" y="1163923"/>
                  <a:pt x="6281397" y="1163923"/>
                  <a:pt x="7148441" y="1163923"/>
                </a:cubicBezTo>
                <a:cubicBezTo>
                  <a:pt x="7202749" y="1163923"/>
                  <a:pt x="7255183" y="1193775"/>
                  <a:pt x="7281401" y="1242285"/>
                </a:cubicBezTo>
                <a:cubicBezTo>
                  <a:pt x="7281401" y="1242285"/>
                  <a:pt x="7281401" y="1242285"/>
                  <a:pt x="7715859" y="1990451"/>
                </a:cubicBezTo>
                <a:cubicBezTo>
                  <a:pt x="7743949" y="2037095"/>
                  <a:pt x="7743949" y="2096799"/>
                  <a:pt x="7715859" y="2143443"/>
                </a:cubicBezTo>
                <a:cubicBezTo>
                  <a:pt x="7715859" y="2143443"/>
                  <a:pt x="7715859" y="2143443"/>
                  <a:pt x="7281401" y="2891610"/>
                </a:cubicBezTo>
                <a:cubicBezTo>
                  <a:pt x="7255183" y="2940119"/>
                  <a:pt x="7202749" y="2969971"/>
                  <a:pt x="7148441" y="2969971"/>
                </a:cubicBezTo>
                <a:cubicBezTo>
                  <a:pt x="7148441" y="2969971"/>
                  <a:pt x="7148441" y="2969971"/>
                  <a:pt x="6281397" y="2969971"/>
                </a:cubicBezTo>
                <a:cubicBezTo>
                  <a:pt x="6225217" y="2969971"/>
                  <a:pt x="6174655" y="2940119"/>
                  <a:pt x="6146565" y="2891610"/>
                </a:cubicBezTo>
                <a:cubicBezTo>
                  <a:pt x="6146565" y="2891610"/>
                  <a:pt x="6146565" y="2891610"/>
                  <a:pt x="5713979" y="2143443"/>
                </a:cubicBezTo>
                <a:cubicBezTo>
                  <a:pt x="5685889" y="2096799"/>
                  <a:pt x="5685889" y="2037095"/>
                  <a:pt x="5713979" y="1990451"/>
                </a:cubicBezTo>
                <a:cubicBezTo>
                  <a:pt x="5713979" y="1990451"/>
                  <a:pt x="5713979" y="1990451"/>
                  <a:pt x="6146565" y="1242285"/>
                </a:cubicBezTo>
                <a:cubicBezTo>
                  <a:pt x="6174655" y="1193775"/>
                  <a:pt x="6225217" y="1163923"/>
                  <a:pt x="6281397" y="1163923"/>
                </a:cubicBezTo>
                <a:close/>
                <a:moveTo>
                  <a:pt x="0" y="0"/>
                </a:moveTo>
                <a:lnTo>
                  <a:pt x="6600525" y="0"/>
                </a:lnTo>
                <a:lnTo>
                  <a:pt x="6486618" y="196155"/>
                </a:lnTo>
                <a:cubicBezTo>
                  <a:pt x="6261242" y="584267"/>
                  <a:pt x="5994130" y="1044253"/>
                  <a:pt x="5677553" y="1589421"/>
                </a:cubicBezTo>
                <a:cubicBezTo>
                  <a:pt x="5555288" y="1815646"/>
                  <a:pt x="5310759" y="1954861"/>
                  <a:pt x="5057496" y="1954861"/>
                </a:cubicBezTo>
                <a:cubicBezTo>
                  <a:pt x="5057496" y="1954861"/>
                  <a:pt x="5057496" y="1954861"/>
                  <a:pt x="1014033" y="1954861"/>
                </a:cubicBezTo>
                <a:cubicBezTo>
                  <a:pt x="752038" y="1954861"/>
                  <a:pt x="516243" y="1815646"/>
                  <a:pt x="385244" y="1589421"/>
                </a:cubicBezTo>
                <a:cubicBezTo>
                  <a:pt x="385244" y="1589421"/>
                  <a:pt x="385244" y="1589421"/>
                  <a:pt x="69234" y="1042874"/>
                </a:cubicBezTo>
                <a:lnTo>
                  <a:pt x="0" y="923133"/>
                </a:lnTo>
                <a:close/>
              </a:path>
            </a:pathLst>
          </a:custGeom>
        </p:spPr>
      </p:pic>
      <p:sp>
        <p:nvSpPr>
          <p:cNvPr id="3" name="Content Placeholder 2">
            <a:extLst>
              <a:ext uri="{FF2B5EF4-FFF2-40B4-BE49-F238E27FC236}">
                <a16:creationId xmlns:a16="http://schemas.microsoft.com/office/drawing/2014/main" id="{7A7CEDEA-5546-4A14-B1B5-6608D0F1A5CE}"/>
              </a:ext>
            </a:extLst>
          </p:cNvPr>
          <p:cNvSpPr>
            <a:spLocks noGrp="1"/>
          </p:cNvSpPr>
          <p:nvPr>
            <p:ph idx="1"/>
          </p:nvPr>
        </p:nvSpPr>
        <p:spPr>
          <a:xfrm>
            <a:off x="7743950" y="690880"/>
            <a:ext cx="3951228" cy="6045200"/>
          </a:xfrm>
        </p:spPr>
        <p:txBody>
          <a:bodyPr>
            <a:normAutofit fontScale="92500" lnSpcReduction="10000"/>
          </a:bodyPr>
          <a:lstStyle/>
          <a:p>
            <a:pPr lvl="0"/>
            <a:r>
              <a:rPr lang="en-US" sz="3900" b="1" dirty="0"/>
              <a:t> If we go through this experience involuntarily, then it can be both overwhelming and crushing.</a:t>
            </a:r>
            <a:endParaRPr lang="en-US" sz="3900" dirty="0"/>
          </a:p>
          <a:p>
            <a:pPr lvl="0"/>
            <a:r>
              <a:rPr lang="en-US" sz="3900" b="1" dirty="0"/>
              <a:t> If we accept to undergo this experience voluntarily, then it can prove both constructive and liberating.</a:t>
            </a:r>
            <a:endParaRPr lang="en-US" sz="3900" dirty="0"/>
          </a:p>
          <a:p>
            <a:endParaRPr lang="en-US" sz="1700" dirty="0"/>
          </a:p>
        </p:txBody>
      </p:sp>
      <p:sp>
        <p:nvSpPr>
          <p:cNvPr id="6" name="TextBox 5">
            <a:extLst>
              <a:ext uri="{FF2B5EF4-FFF2-40B4-BE49-F238E27FC236}">
                <a16:creationId xmlns:a16="http://schemas.microsoft.com/office/drawing/2014/main" id="{698A01B0-B16F-4372-A13B-2F770B38FB90}"/>
              </a:ext>
            </a:extLst>
          </p:cNvPr>
          <p:cNvSpPr txBox="1"/>
          <p:nvPr/>
        </p:nvSpPr>
        <p:spPr>
          <a:xfrm>
            <a:off x="9865722" y="6657945"/>
            <a:ext cx="23262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unshinereflections.wordpress.com/2012/1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101390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nature, view, reef, rainbow&#10;&#10;Description automatically generated">
            <a:extLst>
              <a:ext uri="{FF2B5EF4-FFF2-40B4-BE49-F238E27FC236}">
                <a16:creationId xmlns:a16="http://schemas.microsoft.com/office/drawing/2014/main" id="{FFAF3784-7062-4C30-9CB1-E6C9BBE2418C}"/>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25000"/>
          <a:stretch/>
        </p:blipFill>
        <p:spPr>
          <a:xfrm>
            <a:off x="78830"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B816D15-8220-4AAB-88FF-FA1D282FD9D8}"/>
              </a:ext>
            </a:extLst>
          </p:cNvPr>
          <p:cNvSpPr>
            <a:spLocks noGrp="1"/>
          </p:cNvSpPr>
          <p:nvPr>
            <p:ph type="title"/>
          </p:nvPr>
        </p:nvSpPr>
        <p:spPr>
          <a:xfrm>
            <a:off x="709448" y="1913950"/>
            <a:ext cx="4593021" cy="1631890"/>
          </a:xfrm>
        </p:spPr>
        <p:txBody>
          <a:bodyPr>
            <a:normAutofit/>
          </a:bodyPr>
          <a:lstStyle/>
          <a:p>
            <a:pPr algn="ctr"/>
            <a:r>
              <a:rPr lang="en-US" sz="2400" b="1" dirty="0"/>
              <a:t>In the cell, you simply stay with yourself; you sit with your emotions; and you shut the door to any intrusion.</a:t>
            </a:r>
            <a:endParaRPr lang="en-US" sz="2400" dirty="0"/>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21FD75-A3AE-4D83-945A-180487EF8584}"/>
              </a:ext>
            </a:extLst>
          </p:cNvPr>
          <p:cNvSpPr>
            <a:spLocks noGrp="1"/>
          </p:cNvSpPr>
          <p:nvPr>
            <p:ph idx="1"/>
          </p:nvPr>
        </p:nvSpPr>
        <p:spPr>
          <a:xfrm>
            <a:off x="525516" y="3417573"/>
            <a:ext cx="4593021" cy="2619839"/>
          </a:xfrm>
        </p:spPr>
        <p:txBody>
          <a:bodyPr anchor="ctr">
            <a:normAutofit/>
          </a:bodyPr>
          <a:lstStyle/>
          <a:p>
            <a:r>
              <a:rPr lang="en-US" b="1" dirty="0"/>
              <a:t>A brother came to </a:t>
            </a:r>
            <a:r>
              <a:rPr lang="en-US" b="1" dirty="0" err="1"/>
              <a:t>Scetis</a:t>
            </a:r>
            <a:r>
              <a:rPr lang="en-US" b="1" dirty="0"/>
              <a:t> to visit Abba Moses and asked him for a word. The old man said to him: “Go, sit in your cell, and your cell will teach you everything.”</a:t>
            </a:r>
            <a:endParaRPr lang="en-US" dirty="0"/>
          </a:p>
        </p:txBody>
      </p:sp>
      <p:sp>
        <p:nvSpPr>
          <p:cNvPr id="6" name="TextBox 5">
            <a:extLst>
              <a:ext uri="{FF2B5EF4-FFF2-40B4-BE49-F238E27FC236}">
                <a16:creationId xmlns:a16="http://schemas.microsoft.com/office/drawing/2014/main" id="{FDFBEB2A-815D-4D25-B45A-E9FF7E0E1698}"/>
              </a:ext>
            </a:extLst>
          </p:cNvPr>
          <p:cNvSpPr txBox="1"/>
          <p:nvPr/>
        </p:nvSpPr>
        <p:spPr>
          <a:xfrm>
            <a:off x="9751908"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lickr.com/photos/markselliott/4869953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1186672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0050FDD-41C5-407C-B5F6-B228B8213CA6}"/>
              </a:ext>
            </a:extLst>
          </p:cNvPr>
          <p:cNvSpPr>
            <a:spLocks noGrp="1"/>
          </p:cNvSpPr>
          <p:nvPr>
            <p:ph idx="1"/>
          </p:nvPr>
        </p:nvSpPr>
        <p:spPr>
          <a:xfrm>
            <a:off x="1106600" y="85060"/>
            <a:ext cx="10032456" cy="5850021"/>
          </a:xfrm>
        </p:spPr>
        <p:txBody>
          <a:bodyPr anchor="ctr">
            <a:normAutofit/>
          </a:bodyPr>
          <a:lstStyle/>
          <a:p>
            <a:pPr marL="0" indent="0">
              <a:buNone/>
            </a:pPr>
            <a:r>
              <a:rPr lang="en-US" sz="3600" b="1" u="sng" dirty="0"/>
              <a:t>The temptation in the spiritual life is to move away from the temptation, to avoid the pain.</a:t>
            </a:r>
            <a:endParaRPr lang="en-US" sz="3600" dirty="0"/>
          </a:p>
          <a:p>
            <a:r>
              <a:rPr lang="en-US" sz="3600" dirty="0"/>
              <a:t>Blessed </a:t>
            </a:r>
            <a:r>
              <a:rPr lang="en-US" sz="3600" dirty="0" err="1"/>
              <a:t>Syncletica</a:t>
            </a:r>
            <a:r>
              <a:rPr lang="en-US" sz="3600" dirty="0"/>
              <a:t> said: “If you find yourself in a monastery, do not go to another place. For that will harm you a great deal. Just as the bird that abandons the eggs she was sitting on prevents them from hatching, so the monk or the nun grow cold and their faith dies, when they go from one place to another.”</a:t>
            </a:r>
          </a:p>
          <a:p>
            <a:endParaRPr lang="en-US" sz="2000" dirty="0"/>
          </a:p>
        </p:txBody>
      </p:sp>
    </p:spTree>
    <p:extLst>
      <p:ext uri="{BB962C8B-B14F-4D97-AF65-F5344CB8AC3E}">
        <p14:creationId xmlns:p14="http://schemas.microsoft.com/office/powerpoint/2010/main" val="293653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7D12192-08EC-4B50-8DE1-D803FABF4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12" name="Graphic 11">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14" name="Rectangle 13">
            <a:extLst>
              <a:ext uri="{FF2B5EF4-FFF2-40B4-BE49-F238E27FC236}">
                <a16:creationId xmlns:a16="http://schemas.microsoft.com/office/drawing/2014/main" id="{5AB5C45D-C7A1-415B-948E-994325EF7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D415F2F-BFCB-461E-93EF-085F59369601}"/>
              </a:ext>
            </a:extLst>
          </p:cNvPr>
          <p:cNvSpPr>
            <a:spLocks noGrp="1"/>
          </p:cNvSpPr>
          <p:nvPr>
            <p:ph idx="1"/>
          </p:nvPr>
        </p:nvSpPr>
        <p:spPr>
          <a:xfrm>
            <a:off x="1477926" y="1371600"/>
            <a:ext cx="8773641" cy="4508745"/>
          </a:xfrm>
        </p:spPr>
        <p:txBody>
          <a:bodyPr>
            <a:normAutofit lnSpcReduction="10000"/>
          </a:bodyPr>
          <a:lstStyle/>
          <a:p>
            <a:r>
              <a:rPr lang="en-US" sz="3600" b="1" dirty="0">
                <a:solidFill>
                  <a:schemeClr val="accent2">
                    <a:lumMod val="75000"/>
                  </a:schemeClr>
                </a:solidFill>
              </a:rPr>
              <a:t>Abba Antony puts it more bluntly:</a:t>
            </a:r>
          </a:p>
          <a:p>
            <a:r>
              <a:rPr lang="en-US" sz="3600" dirty="0"/>
              <a:t>Just as fish die if they stay too long out of water, so the monks who loiter outside their cell or pass their time with worldly people lose the intensity of inner peace. </a:t>
            </a:r>
          </a:p>
          <a:p>
            <a:r>
              <a:rPr lang="en-US" sz="3600" dirty="0"/>
              <a:t>So like fish going toward the sea, we must hurry to reach our cell, for fear that if we delay outside, we shall lose our interior watchfulness.</a:t>
            </a:r>
          </a:p>
        </p:txBody>
      </p:sp>
      <p:sp>
        <p:nvSpPr>
          <p:cNvPr id="16" name="Rectangle 15">
            <a:extLst>
              <a:ext uri="{FF2B5EF4-FFF2-40B4-BE49-F238E27FC236}">
                <a16:creationId xmlns:a16="http://schemas.microsoft.com/office/drawing/2014/main" id="{9859105F-583F-490C-A164-DF9AC999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6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small, bird, sitting, building&#10;&#10;Description automatically generated">
            <a:extLst>
              <a:ext uri="{FF2B5EF4-FFF2-40B4-BE49-F238E27FC236}">
                <a16:creationId xmlns:a16="http://schemas.microsoft.com/office/drawing/2014/main" id="{9CD07A90-99DD-4006-9852-4951DD034C0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14" r="2114"/>
          <a:stretch/>
        </p:blipFill>
        <p:spPr>
          <a:xfrm>
            <a:off x="-2" y="10"/>
            <a:ext cx="5779884" cy="6857990"/>
          </a:xfrm>
          <a:prstGeom prst="rect">
            <a:avLst/>
          </a:prstGeom>
        </p:spPr>
      </p:pic>
      <p:grpSp>
        <p:nvGrpSpPr>
          <p:cNvPr id="46" name="Group 4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47" name="Rectangle 4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CD9B36DF-BB3E-4C03-B8C2-4D39BF10D959}"/>
              </a:ext>
            </a:extLst>
          </p:cNvPr>
          <p:cNvSpPr>
            <a:spLocks noGrp="1"/>
          </p:cNvSpPr>
          <p:nvPr>
            <p:ph idx="1"/>
          </p:nvPr>
        </p:nvSpPr>
        <p:spPr>
          <a:xfrm>
            <a:off x="6096000" y="320040"/>
            <a:ext cx="5452532" cy="5856923"/>
          </a:xfrm>
        </p:spPr>
        <p:txBody>
          <a:bodyPr>
            <a:normAutofit/>
          </a:bodyPr>
          <a:lstStyle/>
          <a:p>
            <a:r>
              <a:rPr lang="en-US" sz="3200" dirty="0"/>
              <a:t>Ambrose of Milan said, “So Jesus, full of the Holy Spirit, is led into the desert for a purpose, in order to challenge the devil. If he would not fought, he would not have conquered him for me.”</a:t>
            </a:r>
          </a:p>
          <a:p>
            <a:r>
              <a:rPr lang="en-US" sz="3200" dirty="0"/>
              <a:t>He also says, “There are three things which untied together conduce to the salvation of man; The Sacrament, The Wilderness, and Fasting.</a:t>
            </a:r>
          </a:p>
          <a:p>
            <a:endParaRPr lang="en-US" sz="2000" dirty="0"/>
          </a:p>
        </p:txBody>
      </p:sp>
      <p:sp>
        <p:nvSpPr>
          <p:cNvPr id="50" name="Isosceles Triangle 4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074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F50BCB-B7AB-460B-8D05-5B30DEC8E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6D3BA9-FEA3-49B7-B148-7ECC053E1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8E3703CA-D3EF-41B1-B5CA-02E8B7E74809}"/>
              </a:ext>
            </a:extLst>
          </p:cNvPr>
          <p:cNvSpPr>
            <a:spLocks noGrp="1"/>
          </p:cNvSpPr>
          <p:nvPr>
            <p:ph type="title"/>
          </p:nvPr>
        </p:nvSpPr>
        <p:spPr>
          <a:xfrm>
            <a:off x="1463040" y="685797"/>
            <a:ext cx="5003501" cy="2263779"/>
          </a:xfrm>
        </p:spPr>
        <p:txBody>
          <a:bodyPr anchor="t">
            <a:normAutofit/>
          </a:bodyPr>
          <a:lstStyle/>
          <a:p>
            <a:r>
              <a:rPr lang="en-US" sz="3900">
                <a:latin typeface="Arial" panose="020B0604020202020204" pitchFamily="34" charset="0"/>
                <a:cs typeface="Arial" panose="020B0604020202020204" pitchFamily="34" charset="0"/>
              </a:rPr>
              <a:t>Abba Ammonas said: “Go, sit in your cell, and </a:t>
            </a:r>
            <a:r>
              <a:rPr lang="en-US" sz="3900">
                <a:latin typeface="Bradley Hand ITC" panose="03070402050302030203" pitchFamily="66" charset="0"/>
                <a:cs typeface="Arial" panose="020B0604020202020204" pitchFamily="34" charset="0"/>
              </a:rPr>
              <a:t>engrave</a:t>
            </a:r>
            <a:r>
              <a:rPr lang="en-US" sz="3900">
                <a:latin typeface="Arial" panose="020B0604020202020204" pitchFamily="34" charset="0"/>
                <a:cs typeface="Arial" panose="020B0604020202020204" pitchFamily="34" charset="0"/>
              </a:rPr>
              <a:t> it on your heart.”</a:t>
            </a:r>
          </a:p>
        </p:txBody>
      </p:sp>
      <p:sp>
        <p:nvSpPr>
          <p:cNvPr id="15" name="Rectangle 14">
            <a:extLst>
              <a:ext uri="{FF2B5EF4-FFF2-40B4-BE49-F238E27FC236}">
                <a16:creationId xmlns:a16="http://schemas.microsoft.com/office/drawing/2014/main" id="{A9BE4EDE-6DC8-48E2-99F3-98CBCEAB6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A18E44E-53A0-4536-A0FC-1064727F7ADC}"/>
              </a:ext>
            </a:extLst>
          </p:cNvPr>
          <p:cNvSpPr>
            <a:spLocks noGrp="1"/>
          </p:cNvSpPr>
          <p:nvPr>
            <p:ph idx="1"/>
          </p:nvPr>
        </p:nvSpPr>
        <p:spPr>
          <a:xfrm>
            <a:off x="1463040" y="3133724"/>
            <a:ext cx="5003501" cy="3038476"/>
          </a:xfrm>
        </p:spPr>
        <p:txBody>
          <a:bodyPr>
            <a:normAutofit lnSpcReduction="10000"/>
          </a:bodyPr>
          <a:lstStyle/>
          <a:p>
            <a:r>
              <a:rPr lang="en-US" sz="3600" dirty="0"/>
              <a:t>The boundaries of our cell are gradually expanded to include every moment in our life and every detail in our world.</a:t>
            </a:r>
          </a:p>
          <a:p>
            <a:endParaRPr lang="en-US" sz="1800" dirty="0"/>
          </a:p>
        </p:txBody>
      </p:sp>
      <p:pic>
        <p:nvPicPr>
          <p:cNvPr id="5" name="Picture 4" descr="A picture containing water, sitting, white, beach&#10;&#10;Description automatically generated">
            <a:extLst>
              <a:ext uri="{FF2B5EF4-FFF2-40B4-BE49-F238E27FC236}">
                <a16:creationId xmlns:a16="http://schemas.microsoft.com/office/drawing/2014/main" id="{64B5871B-E1CE-4D42-902F-A324C74BAD69}"/>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1146" r="2603" b="-1"/>
          <a:stretch/>
        </p:blipFill>
        <p:spPr>
          <a:xfrm>
            <a:off x="6721989" y="702189"/>
            <a:ext cx="5470011" cy="5470011"/>
          </a:xfrm>
          <a:prstGeom prst="rect">
            <a:avLst/>
          </a:prstGeom>
        </p:spPr>
      </p:pic>
      <p:sp>
        <p:nvSpPr>
          <p:cNvPr id="17" name="Graphic 14">
            <a:extLst>
              <a:ext uri="{FF2B5EF4-FFF2-40B4-BE49-F238E27FC236}">
                <a16:creationId xmlns:a16="http://schemas.microsoft.com/office/drawing/2014/main" id="{28DC658A-B0F6-46FC-ACE2-E243AD533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05598" y="342558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19" name="Graphic 14">
            <a:extLst>
              <a:ext uri="{FF2B5EF4-FFF2-40B4-BE49-F238E27FC236}">
                <a16:creationId xmlns:a16="http://schemas.microsoft.com/office/drawing/2014/main" id="{A98F7AA8-63CB-43D4-96CA-C60D2638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705598" y="685799"/>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21" name="Graphic 14">
            <a:extLst>
              <a:ext uri="{FF2B5EF4-FFF2-40B4-BE49-F238E27FC236}">
                <a16:creationId xmlns:a16="http://schemas.microsoft.com/office/drawing/2014/main" id="{DDAF221D-8B70-4DA2-8EC6-1B35600F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799" y="342558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23" name="Graphic 14">
            <a:extLst>
              <a:ext uri="{FF2B5EF4-FFF2-40B4-BE49-F238E27FC236}">
                <a16:creationId xmlns:a16="http://schemas.microsoft.com/office/drawing/2014/main" id="{16F72A90-B900-47B2-8B00-49749A6F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799" y="68580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25" name="Rectangle 24">
            <a:extLst>
              <a:ext uri="{FF2B5EF4-FFF2-40B4-BE49-F238E27FC236}">
                <a16:creationId xmlns:a16="http://schemas.microsoft.com/office/drawing/2014/main" id="{E2D05EDF-CB24-4761-95B4-BAD457429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C20EDD0-138F-4029-A76D-DA78D25239EB}"/>
              </a:ext>
            </a:extLst>
          </p:cNvPr>
          <p:cNvSpPr txBox="1"/>
          <p:nvPr/>
        </p:nvSpPr>
        <p:spPr>
          <a:xfrm>
            <a:off x="9732673" y="59721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theworldofrandomthings.blogspot.com/2017/10/self-reflect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044007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2F50BCB-B7AB-460B-8D05-5B30DEC8E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86D3BA9-FEA3-49B7-B148-7ECC053E1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4F32BB31-8042-44CE-9DCE-A36814B272AA}"/>
              </a:ext>
            </a:extLst>
          </p:cNvPr>
          <p:cNvSpPr>
            <a:spLocks noGrp="1"/>
          </p:cNvSpPr>
          <p:nvPr>
            <p:ph type="title"/>
          </p:nvPr>
        </p:nvSpPr>
        <p:spPr>
          <a:xfrm>
            <a:off x="1463040" y="685797"/>
            <a:ext cx="5003501" cy="2263779"/>
          </a:xfrm>
        </p:spPr>
        <p:txBody>
          <a:bodyPr anchor="t">
            <a:normAutofit/>
          </a:bodyPr>
          <a:lstStyle/>
          <a:p>
            <a:r>
              <a:rPr lang="en-US" sz="3500" b="1" dirty="0">
                <a:solidFill>
                  <a:schemeClr val="accent2">
                    <a:lumMod val="75000"/>
                  </a:schemeClr>
                </a:solidFill>
              </a:rPr>
              <a:t>The cell becomes the place where we encounter God, the place </a:t>
            </a:r>
            <a:r>
              <a:rPr lang="en-US" sz="3500" b="1" u="sng" dirty="0">
                <a:solidFill>
                  <a:schemeClr val="accent2">
                    <a:lumMod val="75000"/>
                  </a:schemeClr>
                </a:solidFill>
              </a:rPr>
              <a:t>where God is</a:t>
            </a:r>
            <a:r>
              <a:rPr lang="en-US" sz="3500" b="1" dirty="0">
                <a:solidFill>
                  <a:schemeClr val="accent2">
                    <a:lumMod val="75000"/>
                  </a:schemeClr>
                </a:solidFill>
              </a:rPr>
              <a:t>.</a:t>
            </a:r>
            <a:br>
              <a:rPr lang="en-US" sz="3500" dirty="0"/>
            </a:br>
            <a:endParaRPr lang="en-US" sz="3500" dirty="0"/>
          </a:p>
        </p:txBody>
      </p:sp>
      <p:sp>
        <p:nvSpPr>
          <p:cNvPr id="26" name="Rectangle 25">
            <a:extLst>
              <a:ext uri="{FF2B5EF4-FFF2-40B4-BE49-F238E27FC236}">
                <a16:creationId xmlns:a16="http://schemas.microsoft.com/office/drawing/2014/main" id="{A9BE4EDE-6DC8-48E2-99F3-98CBCEAB6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4C396-AE71-459A-97FB-3DEC1AF07B4A}"/>
              </a:ext>
            </a:extLst>
          </p:cNvPr>
          <p:cNvSpPr>
            <a:spLocks noGrp="1"/>
          </p:cNvSpPr>
          <p:nvPr>
            <p:ph idx="1"/>
          </p:nvPr>
        </p:nvSpPr>
        <p:spPr>
          <a:xfrm>
            <a:off x="1026881" y="2643186"/>
            <a:ext cx="5003501" cy="3038476"/>
          </a:xfrm>
        </p:spPr>
        <p:txBody>
          <a:bodyPr>
            <a:normAutofit fontScale="92500"/>
          </a:bodyPr>
          <a:lstStyle/>
          <a:p>
            <a:r>
              <a:rPr lang="en-US" sz="3200" dirty="0"/>
              <a:t>“Evil thoughts and demons disappear through patience,” claimed Abba </a:t>
            </a:r>
            <a:r>
              <a:rPr lang="en-US" sz="3200" dirty="0" err="1"/>
              <a:t>Poemen</a:t>
            </a:r>
            <a:r>
              <a:rPr lang="en-US" sz="3200" dirty="0"/>
              <a:t>. Patience is something you pray for fervently. Once gained, however, it can even heal the sick!</a:t>
            </a:r>
          </a:p>
          <a:p>
            <a:endParaRPr lang="en-US" sz="1800" dirty="0"/>
          </a:p>
        </p:txBody>
      </p:sp>
      <p:pic>
        <p:nvPicPr>
          <p:cNvPr id="15" name="Picture 14" descr="A person with a sunset in the background&#10;&#10;Description automatically generated">
            <a:extLst>
              <a:ext uri="{FF2B5EF4-FFF2-40B4-BE49-F238E27FC236}">
                <a16:creationId xmlns:a16="http://schemas.microsoft.com/office/drawing/2014/main" id="{C69B1237-FB1D-4923-8D86-E8F0971E855F}"/>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04" r="20846"/>
          <a:stretch/>
        </p:blipFill>
        <p:spPr>
          <a:xfrm>
            <a:off x="6721989" y="702189"/>
            <a:ext cx="5470011" cy="5470011"/>
          </a:xfrm>
          <a:prstGeom prst="rect">
            <a:avLst/>
          </a:prstGeom>
        </p:spPr>
      </p:pic>
      <p:sp>
        <p:nvSpPr>
          <p:cNvPr id="28" name="Graphic 14">
            <a:extLst>
              <a:ext uri="{FF2B5EF4-FFF2-40B4-BE49-F238E27FC236}">
                <a16:creationId xmlns:a16="http://schemas.microsoft.com/office/drawing/2014/main" id="{28DC658A-B0F6-46FC-ACE2-E243AD533C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705598" y="342558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30" name="Graphic 14">
            <a:extLst>
              <a:ext uri="{FF2B5EF4-FFF2-40B4-BE49-F238E27FC236}">
                <a16:creationId xmlns:a16="http://schemas.microsoft.com/office/drawing/2014/main" id="{A98F7AA8-63CB-43D4-96CA-C60D2638F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6705598" y="685799"/>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25000"/>
            </a:schemeClr>
          </a:solidFill>
          <a:ln w="9525" cap="flat">
            <a:noFill/>
            <a:prstDash val="solid"/>
            <a:miter/>
          </a:ln>
        </p:spPr>
        <p:txBody>
          <a:bodyPr rtlCol="0" anchor="ctr"/>
          <a:lstStyle/>
          <a:p>
            <a:endParaRPr lang="en-US"/>
          </a:p>
        </p:txBody>
      </p:sp>
      <p:sp>
        <p:nvSpPr>
          <p:cNvPr id="32" name="Graphic 14">
            <a:extLst>
              <a:ext uri="{FF2B5EF4-FFF2-40B4-BE49-F238E27FC236}">
                <a16:creationId xmlns:a16="http://schemas.microsoft.com/office/drawing/2014/main" id="{DDAF221D-8B70-4DA2-8EC6-1B35600F8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448799" y="342558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accent2">
              <a:alpha val="50000"/>
            </a:schemeClr>
          </a:solidFill>
          <a:ln w="9525" cap="flat">
            <a:noFill/>
            <a:prstDash val="solid"/>
            <a:miter/>
          </a:ln>
        </p:spPr>
        <p:txBody>
          <a:bodyPr rtlCol="0" anchor="ctr"/>
          <a:lstStyle/>
          <a:p>
            <a:endParaRPr lang="en-US"/>
          </a:p>
        </p:txBody>
      </p:sp>
      <p:sp>
        <p:nvSpPr>
          <p:cNvPr id="34" name="Graphic 14">
            <a:extLst>
              <a:ext uri="{FF2B5EF4-FFF2-40B4-BE49-F238E27FC236}">
                <a16:creationId xmlns:a16="http://schemas.microsoft.com/office/drawing/2014/main" id="{16F72A90-B900-47B2-8B00-49749A6F07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448799" y="685800"/>
            <a:ext cx="2743201" cy="2746621"/>
          </a:xfrm>
          <a:custGeom>
            <a:avLst/>
            <a:gdLst>
              <a:gd name="connsiteX0" fmla="*/ 2616327 w 2616326"/>
              <a:gd name="connsiteY0" fmla="*/ 634841 h 2618803"/>
              <a:gd name="connsiteX1" fmla="*/ 2616327 w 2616326"/>
              <a:gd name="connsiteY1" fmla="*/ 0 h 2618803"/>
              <a:gd name="connsiteX2" fmla="*/ 0 w 2616326"/>
              <a:gd name="connsiteY2" fmla="*/ 0 h 2618803"/>
              <a:gd name="connsiteX3" fmla="*/ 0 w 2616326"/>
              <a:gd name="connsiteY3" fmla="*/ 2618804 h 2618803"/>
              <a:gd name="connsiteX4" fmla="*/ 634270 w 2616326"/>
              <a:gd name="connsiteY4" fmla="*/ 2618804 h 2618803"/>
              <a:gd name="connsiteX5" fmla="*/ 2616327 w 2616326"/>
              <a:gd name="connsiteY5" fmla="*/ 634841 h 261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6326" h="2618803">
                <a:moveTo>
                  <a:pt x="2616327" y="634841"/>
                </a:moveTo>
                <a:lnTo>
                  <a:pt x="2616327" y="0"/>
                </a:lnTo>
                <a:lnTo>
                  <a:pt x="0" y="0"/>
                </a:lnTo>
                <a:lnTo>
                  <a:pt x="0" y="2618804"/>
                </a:lnTo>
                <a:lnTo>
                  <a:pt x="634270" y="2618804"/>
                </a:lnTo>
                <a:cubicBezTo>
                  <a:pt x="634270" y="1523143"/>
                  <a:pt x="1521619" y="634841"/>
                  <a:pt x="2616327" y="634841"/>
                </a:cubicBezTo>
                <a:close/>
              </a:path>
            </a:pathLst>
          </a:custGeom>
          <a:solidFill>
            <a:schemeClr val="bg1">
              <a:alpha val="50000"/>
            </a:schemeClr>
          </a:solidFill>
          <a:ln w="9525" cap="flat">
            <a:noFill/>
            <a:prstDash val="solid"/>
            <a:miter/>
          </a:ln>
        </p:spPr>
        <p:txBody>
          <a:bodyPr rtlCol="0" anchor="ctr"/>
          <a:lstStyle/>
          <a:p>
            <a:endParaRPr lang="en-US"/>
          </a:p>
        </p:txBody>
      </p:sp>
      <p:sp>
        <p:nvSpPr>
          <p:cNvPr id="36" name="Rectangle 35">
            <a:extLst>
              <a:ext uri="{FF2B5EF4-FFF2-40B4-BE49-F238E27FC236}">
                <a16:creationId xmlns:a16="http://schemas.microsoft.com/office/drawing/2014/main" id="{E2D05EDF-CB24-4761-95B4-BAD457429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108E9B-AB78-401D-B876-ACBEF42026F0}"/>
              </a:ext>
            </a:extLst>
          </p:cNvPr>
          <p:cNvSpPr txBox="1"/>
          <p:nvPr/>
        </p:nvSpPr>
        <p:spPr>
          <a:xfrm>
            <a:off x="9884958" y="59721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emindfulword.org/2014/peace-noises-head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35904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4" name="Rectangle 13">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0AF687-9DCC-4B56-8F7C-C4656F182089}"/>
              </a:ext>
            </a:extLst>
          </p:cNvPr>
          <p:cNvSpPr>
            <a:spLocks noGrp="1"/>
          </p:cNvSpPr>
          <p:nvPr>
            <p:ph type="title"/>
          </p:nvPr>
        </p:nvSpPr>
        <p:spPr>
          <a:xfrm>
            <a:off x="916137" y="435729"/>
            <a:ext cx="4893944" cy="1113914"/>
          </a:xfrm>
        </p:spPr>
        <p:txBody>
          <a:bodyPr anchor="b">
            <a:normAutofit/>
          </a:bodyPr>
          <a:lstStyle/>
          <a:p>
            <a:r>
              <a:rPr lang="en-US" sz="3200" b="1" dirty="0">
                <a:solidFill>
                  <a:schemeClr val="accent2">
                    <a:lumMod val="75000"/>
                  </a:schemeClr>
                </a:solidFill>
                <a:latin typeface="Abadi" panose="020B0604020104020204" pitchFamily="34" charset="0"/>
              </a:rPr>
              <a:t>“Desert” (</a:t>
            </a:r>
            <a:r>
              <a:rPr lang="en-US" sz="3200" b="1" dirty="0" err="1">
                <a:solidFill>
                  <a:schemeClr val="accent2">
                    <a:lumMod val="75000"/>
                  </a:schemeClr>
                </a:solidFill>
                <a:latin typeface="Abadi" panose="020B0604020104020204" pitchFamily="34" charset="0"/>
              </a:rPr>
              <a:t>eremos</a:t>
            </a:r>
            <a:r>
              <a:rPr lang="en-US" sz="3200" b="1" dirty="0">
                <a:solidFill>
                  <a:schemeClr val="accent2">
                    <a:lumMod val="75000"/>
                  </a:schemeClr>
                </a:solidFill>
                <a:latin typeface="Abadi" panose="020B0604020104020204" pitchFamily="34" charset="0"/>
              </a:rPr>
              <a:t>) literally means “abandonment”</a:t>
            </a:r>
            <a:endParaRPr lang="en-US" sz="3200" dirty="0">
              <a:solidFill>
                <a:schemeClr val="accent2">
                  <a:lumMod val="75000"/>
                </a:schemeClr>
              </a:solidFill>
              <a:latin typeface="Abadi" panose="020B0604020104020204" pitchFamily="34" charset="0"/>
            </a:endParaRPr>
          </a:p>
        </p:txBody>
      </p:sp>
      <p:sp>
        <p:nvSpPr>
          <p:cNvPr id="19" name="Rectangle 1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DCDE44-3B0F-42C3-A8D9-6B3032F62BD8}"/>
              </a:ext>
            </a:extLst>
          </p:cNvPr>
          <p:cNvSpPr>
            <a:spLocks noGrp="1"/>
          </p:cNvSpPr>
          <p:nvPr>
            <p:ph idx="1"/>
          </p:nvPr>
        </p:nvSpPr>
        <p:spPr>
          <a:xfrm>
            <a:off x="853120" y="2201035"/>
            <a:ext cx="4956961" cy="3939573"/>
          </a:xfrm>
        </p:spPr>
        <p:txBody>
          <a:bodyPr anchor="ctr">
            <a:normAutofit fontScale="92500" lnSpcReduction="20000"/>
          </a:bodyPr>
          <a:lstStyle/>
          <a:p>
            <a:r>
              <a:rPr lang="en-US" sz="3500" dirty="0"/>
              <a:t>In the desert you will find no one and no thing. In the desert, you can only face up to yourself and to every aspect of your self, to your temptations, and to your reality. You confront your own heart, and your heart’s deepest desires, without any scapegoat, without any hiding place. </a:t>
            </a:r>
          </a:p>
          <a:p>
            <a:endParaRPr lang="en-US" dirty="0"/>
          </a:p>
          <a:p>
            <a:endParaRPr lang="en-US" sz="2000" dirty="0"/>
          </a:p>
        </p:txBody>
      </p:sp>
      <p:pic>
        <p:nvPicPr>
          <p:cNvPr id="5" name="Picture 4" descr="A view of a beach&#10;&#10;Description automatically generated">
            <a:extLst>
              <a:ext uri="{FF2B5EF4-FFF2-40B4-BE49-F238E27FC236}">
                <a16:creationId xmlns:a16="http://schemas.microsoft.com/office/drawing/2014/main" id="{9B310A05-3104-4653-B1EE-F17E430EEFD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6609" r="18626" b="-3"/>
          <a:stretch/>
        </p:blipFill>
        <p:spPr>
          <a:xfrm>
            <a:off x="5847894" y="717392"/>
            <a:ext cx="5619570" cy="5423216"/>
          </a:xfrm>
          <a:prstGeom prst="rect">
            <a:avLst/>
          </a:prstGeom>
        </p:spPr>
      </p:pic>
      <p:sp>
        <p:nvSpPr>
          <p:cNvPr id="6" name="TextBox 5">
            <a:extLst>
              <a:ext uri="{FF2B5EF4-FFF2-40B4-BE49-F238E27FC236}">
                <a16:creationId xmlns:a16="http://schemas.microsoft.com/office/drawing/2014/main" id="{99BE0A3C-8EDE-48BA-A51A-416AB0B4E350}"/>
              </a:ext>
            </a:extLst>
          </p:cNvPr>
          <p:cNvSpPr txBox="1"/>
          <p:nvPr/>
        </p:nvSpPr>
        <p:spPr>
          <a:xfrm>
            <a:off x="9025677" y="5940553"/>
            <a:ext cx="2441787"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mappingignorance.org/2013/04/14/mi-weekly-selection-1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95320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7D12192-08EC-4B50-8DE1-D803FABF4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1" name="Graphic 20">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2" name="Title 1">
            <a:extLst>
              <a:ext uri="{FF2B5EF4-FFF2-40B4-BE49-F238E27FC236}">
                <a16:creationId xmlns:a16="http://schemas.microsoft.com/office/drawing/2014/main" id="{B0C6CE06-DF9F-420E-B0A5-317EF05CA0C9}"/>
              </a:ext>
            </a:extLst>
          </p:cNvPr>
          <p:cNvSpPr>
            <a:spLocks noGrp="1"/>
          </p:cNvSpPr>
          <p:nvPr>
            <p:ph type="title"/>
          </p:nvPr>
        </p:nvSpPr>
        <p:spPr>
          <a:xfrm>
            <a:off x="1293597" y="602668"/>
            <a:ext cx="8957969" cy="970852"/>
          </a:xfrm>
        </p:spPr>
        <p:txBody>
          <a:bodyPr anchor="t">
            <a:normAutofit fontScale="90000"/>
          </a:bodyPr>
          <a:lstStyle/>
          <a:p>
            <a:r>
              <a:rPr lang="en-US" sz="5000" i="1" dirty="0">
                <a:latin typeface="Britannic Bold" panose="020B0903060703020204" pitchFamily="34" charset="0"/>
              </a:rPr>
              <a:t>Mark 7:1-8, 17-23</a:t>
            </a:r>
            <a:br>
              <a:rPr lang="en-US" sz="5000" dirty="0"/>
            </a:br>
            <a:endParaRPr lang="en-US" sz="5000" dirty="0"/>
          </a:p>
        </p:txBody>
      </p:sp>
      <p:sp>
        <p:nvSpPr>
          <p:cNvPr id="23" name="Rectangle 22">
            <a:extLst>
              <a:ext uri="{FF2B5EF4-FFF2-40B4-BE49-F238E27FC236}">
                <a16:creationId xmlns:a16="http://schemas.microsoft.com/office/drawing/2014/main" id="{5AB5C45D-C7A1-415B-948E-994325EF7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C8188E-EE5E-4E6C-83AD-F74C8ECB5773}"/>
              </a:ext>
            </a:extLst>
          </p:cNvPr>
          <p:cNvSpPr>
            <a:spLocks noGrp="1"/>
          </p:cNvSpPr>
          <p:nvPr>
            <p:ph idx="1"/>
          </p:nvPr>
        </p:nvSpPr>
        <p:spPr>
          <a:xfrm>
            <a:off x="2121408" y="696023"/>
            <a:ext cx="8130159" cy="5265865"/>
          </a:xfrm>
        </p:spPr>
        <p:txBody>
          <a:bodyPr>
            <a:noAutofit/>
          </a:bodyPr>
          <a:lstStyle/>
          <a:p>
            <a:pPr marL="0" indent="0">
              <a:buNone/>
            </a:pPr>
            <a:endParaRPr lang="en-US" sz="3600" dirty="0"/>
          </a:p>
          <a:p>
            <a:r>
              <a:rPr lang="en-US" sz="3600" i="1" dirty="0"/>
              <a:t>Then the Pharisees and some of the scribes came together to Him, having come from Jerusalem. </a:t>
            </a:r>
            <a:r>
              <a:rPr lang="en-US" sz="3600" b="1" i="1" baseline="30000" dirty="0"/>
              <a:t>2 </a:t>
            </a:r>
            <a:r>
              <a:rPr lang="en-US" sz="3600" i="1" dirty="0"/>
              <a:t>Now when they saw some of His disciples eat bread with defiled, that is, with unwashed hands, they found fault. </a:t>
            </a:r>
            <a:r>
              <a:rPr lang="en-US" sz="3600" b="1" i="1" baseline="30000" dirty="0"/>
              <a:t>3 </a:t>
            </a:r>
            <a:r>
              <a:rPr lang="en-US" sz="3600" i="1" dirty="0"/>
              <a:t>For the Pharisees and all the Jews do not eat unless they wash their hands in a special way, holding the tradition of the elders. </a:t>
            </a:r>
            <a:endParaRPr lang="en-US" sz="3600" dirty="0"/>
          </a:p>
        </p:txBody>
      </p:sp>
      <p:sp>
        <p:nvSpPr>
          <p:cNvPr id="25" name="Rectangle 24">
            <a:extLst>
              <a:ext uri="{FF2B5EF4-FFF2-40B4-BE49-F238E27FC236}">
                <a16:creationId xmlns:a16="http://schemas.microsoft.com/office/drawing/2014/main" id="{9859105F-583F-490C-A164-DF9AC999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470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A7D12192-08EC-4B50-8DE1-D803FABF4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5C9F0EA0-386F-444B-80FE-60274499D6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19200" y="685800"/>
            <a:ext cx="109728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1" name="Graphic 11">
            <a:extLst>
              <a:ext uri="{FF2B5EF4-FFF2-40B4-BE49-F238E27FC236}">
                <a16:creationId xmlns:a16="http://schemas.microsoft.com/office/drawing/2014/main" id="{62D6955C-623F-4E24-BDCB-C554684CBF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66236" y="-2655252"/>
            <a:ext cx="5486400" cy="12188952"/>
          </a:xfrm>
          <a:prstGeom prst="rect">
            <a:avLst/>
          </a:prstGeom>
        </p:spPr>
      </p:pic>
      <p:sp>
        <p:nvSpPr>
          <p:cNvPr id="14" name="Rectangle 13">
            <a:extLst>
              <a:ext uri="{FF2B5EF4-FFF2-40B4-BE49-F238E27FC236}">
                <a16:creationId xmlns:a16="http://schemas.microsoft.com/office/drawing/2014/main" id="{5AB5C45D-C7A1-415B-948E-994325EF7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051C0C-6544-41E5-B1E6-E659C2480E2D}"/>
              </a:ext>
            </a:extLst>
          </p:cNvPr>
          <p:cNvSpPr>
            <a:spLocks noGrp="1"/>
          </p:cNvSpPr>
          <p:nvPr>
            <p:ph idx="1"/>
          </p:nvPr>
        </p:nvSpPr>
        <p:spPr>
          <a:xfrm>
            <a:off x="1159764" y="1389888"/>
            <a:ext cx="9091803" cy="4490457"/>
          </a:xfrm>
        </p:spPr>
        <p:txBody>
          <a:bodyPr>
            <a:normAutofit/>
          </a:bodyPr>
          <a:lstStyle/>
          <a:p>
            <a:r>
              <a:rPr lang="en-US" sz="1800" i="1" dirty="0"/>
              <a:t>. </a:t>
            </a:r>
            <a:r>
              <a:rPr lang="en-US" sz="4000" b="1" i="1" baseline="30000" dirty="0"/>
              <a:t>4 </a:t>
            </a:r>
            <a:r>
              <a:rPr lang="en-US" sz="4000" i="1" dirty="0"/>
              <a:t>When they come from the marketplace, they do not eat unless they wash. And there are many other things which they have received and hold, like the washing of cups, pitchers, copper vessels, and couches.</a:t>
            </a:r>
            <a:endParaRPr lang="en-US" sz="4000" dirty="0"/>
          </a:p>
          <a:p>
            <a:endParaRPr lang="en-US" sz="1800" dirty="0"/>
          </a:p>
        </p:txBody>
      </p:sp>
      <p:sp>
        <p:nvSpPr>
          <p:cNvPr id="16" name="Rectangle 15">
            <a:extLst>
              <a:ext uri="{FF2B5EF4-FFF2-40B4-BE49-F238E27FC236}">
                <a16:creationId xmlns:a16="http://schemas.microsoft.com/office/drawing/2014/main" id="{9859105F-583F-490C-A164-DF9AC9999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440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8DB00E-370A-4EA2-9C0B-1C5B192C54A8}"/>
              </a:ext>
            </a:extLst>
          </p:cNvPr>
          <p:cNvSpPr>
            <a:spLocks noGrp="1"/>
          </p:cNvSpPr>
          <p:nvPr>
            <p:ph idx="1"/>
          </p:nvPr>
        </p:nvSpPr>
        <p:spPr>
          <a:xfrm>
            <a:off x="375920" y="558800"/>
            <a:ext cx="10977880" cy="5618163"/>
          </a:xfrm>
        </p:spPr>
        <p:txBody>
          <a:bodyPr>
            <a:normAutofit fontScale="92500" lnSpcReduction="10000"/>
          </a:bodyPr>
          <a:lstStyle/>
          <a:p>
            <a:r>
              <a:rPr lang="en-US" sz="3700" b="1" i="1" baseline="30000" dirty="0"/>
              <a:t>5 </a:t>
            </a:r>
            <a:r>
              <a:rPr lang="en-US" sz="3700" i="1" dirty="0"/>
              <a:t>Then the Pharisees and scribes asked Him, “Why do Your disciples not walk according to the tradition of the elders, but eat bread with unwashed hands?”</a:t>
            </a:r>
            <a:endParaRPr lang="en-US" sz="3700" dirty="0"/>
          </a:p>
          <a:p>
            <a:r>
              <a:rPr lang="en-US" sz="3700" b="1" i="1" baseline="30000" dirty="0"/>
              <a:t>6 </a:t>
            </a:r>
            <a:r>
              <a:rPr lang="en-US" sz="3700" i="1" dirty="0"/>
              <a:t>He answered and said to them, “Well did Isaiah prophesy of you hypocrites, as it is written:</a:t>
            </a:r>
            <a:endParaRPr lang="en-US" sz="3700" dirty="0"/>
          </a:p>
          <a:p>
            <a:r>
              <a:rPr lang="en-US" sz="3700" i="1" dirty="0"/>
              <a:t>‘This people honors Me with their lips,</a:t>
            </a:r>
            <a:br>
              <a:rPr lang="en-US" sz="3700" i="1" dirty="0"/>
            </a:br>
            <a:r>
              <a:rPr lang="en-US" sz="3700" i="1" dirty="0"/>
              <a:t>But their heart is far from Me.</a:t>
            </a:r>
            <a:br>
              <a:rPr lang="en-US" sz="3700" i="1" dirty="0"/>
            </a:br>
            <a:r>
              <a:rPr lang="en-US" sz="3700" b="1" i="1" baseline="30000" dirty="0"/>
              <a:t>7 </a:t>
            </a:r>
            <a:r>
              <a:rPr lang="en-US" sz="3700" i="1" dirty="0"/>
              <a:t>And in vain they worship Me,</a:t>
            </a:r>
            <a:br>
              <a:rPr lang="en-US" sz="3700" i="1" dirty="0"/>
            </a:br>
            <a:r>
              <a:rPr lang="en-US" sz="3700" i="1" dirty="0"/>
              <a:t>Teaching as doctrines the commandments of men.’</a:t>
            </a:r>
            <a:endParaRPr lang="en-US" sz="3700" dirty="0"/>
          </a:p>
          <a:p>
            <a:r>
              <a:rPr lang="en-US" sz="3700" b="1" i="1" baseline="30000" dirty="0"/>
              <a:t>8 </a:t>
            </a:r>
            <a:r>
              <a:rPr lang="en-US" sz="3700" i="1" dirty="0"/>
              <a:t>For laying aside the commandment of God, you hold the tradition of men—</a:t>
            </a:r>
            <a:r>
              <a:rPr lang="en-US" sz="3700" i="1" baseline="30000" dirty="0"/>
              <a:t>[</a:t>
            </a:r>
            <a:r>
              <a:rPr lang="en-US" sz="3700" i="1" u="sng" baseline="30000" dirty="0">
                <a:hlinkClick r:id="rId2" tooltip="See footnote d"/>
              </a:rPr>
              <a:t>d</a:t>
            </a:r>
            <a:r>
              <a:rPr lang="en-US" sz="3700" i="1" baseline="30000" dirty="0"/>
              <a:t>]</a:t>
            </a:r>
            <a:r>
              <a:rPr lang="en-US" sz="3700" i="1" dirty="0"/>
              <a:t>the washing of pitchers and cups, and many other such things you do.”</a:t>
            </a:r>
            <a:endParaRPr lang="en-US" sz="3700" dirty="0"/>
          </a:p>
          <a:p>
            <a:endParaRPr lang="en-US" dirty="0"/>
          </a:p>
        </p:txBody>
      </p:sp>
    </p:spTree>
    <p:extLst>
      <p:ext uri="{BB962C8B-B14F-4D97-AF65-F5344CB8AC3E}">
        <p14:creationId xmlns:p14="http://schemas.microsoft.com/office/powerpoint/2010/main" val="2509541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6AEE43-12DC-467F-AB74-A49902D34FDC}"/>
              </a:ext>
            </a:extLst>
          </p:cNvPr>
          <p:cNvSpPr>
            <a:spLocks noGrp="1"/>
          </p:cNvSpPr>
          <p:nvPr>
            <p:ph idx="1"/>
          </p:nvPr>
        </p:nvSpPr>
        <p:spPr>
          <a:xfrm>
            <a:off x="436880" y="731520"/>
            <a:ext cx="11596624" cy="5934456"/>
          </a:xfrm>
        </p:spPr>
        <p:txBody>
          <a:bodyPr>
            <a:normAutofit lnSpcReduction="10000"/>
          </a:bodyPr>
          <a:lstStyle/>
          <a:p>
            <a:r>
              <a:rPr lang="en-US" sz="3400" i="1" dirty="0"/>
              <a:t>When He had entered a house away from the crowd, His disciples asked Him concerning the parable. </a:t>
            </a:r>
            <a:r>
              <a:rPr lang="en-US" sz="3400" b="1" i="1" baseline="30000" dirty="0"/>
              <a:t>18 </a:t>
            </a:r>
            <a:r>
              <a:rPr lang="en-US" sz="3400" i="1" dirty="0"/>
              <a:t>So He said to them, “Are you thus without understanding also? Do you not perceive that whatever enters a man from outside cannot defile him, </a:t>
            </a:r>
            <a:r>
              <a:rPr lang="en-US" sz="3400" b="1" i="1" baseline="30000" dirty="0"/>
              <a:t>19 </a:t>
            </a:r>
            <a:r>
              <a:rPr lang="en-US" sz="3400" i="1" dirty="0"/>
              <a:t>because it does not enter his heart but his stomach, and is eliminated, </a:t>
            </a:r>
            <a:r>
              <a:rPr lang="en-US" sz="3400" i="1" baseline="30000" dirty="0"/>
              <a:t>[</a:t>
            </a:r>
            <a:r>
              <a:rPr lang="en-US" sz="3400" i="1" u="sng" baseline="30000" dirty="0">
                <a:hlinkClick r:id="rId2" tooltip="See footnote a"/>
              </a:rPr>
              <a:t>a</a:t>
            </a:r>
            <a:r>
              <a:rPr lang="en-US" sz="3400" i="1" baseline="30000" dirty="0"/>
              <a:t>]</a:t>
            </a:r>
            <a:r>
              <a:rPr lang="en-US" sz="3400" i="1" dirty="0"/>
              <a:t>thus purifying all foods?”</a:t>
            </a:r>
          </a:p>
          <a:p>
            <a:endParaRPr lang="en-US" sz="3400" i="1" dirty="0"/>
          </a:p>
          <a:p>
            <a:r>
              <a:rPr lang="en-US" sz="3400" i="1" dirty="0"/>
              <a:t> </a:t>
            </a:r>
            <a:r>
              <a:rPr lang="en-US" sz="3400" b="1" i="1" baseline="30000" dirty="0"/>
              <a:t>20 </a:t>
            </a:r>
            <a:r>
              <a:rPr lang="en-US" sz="3400" i="1" dirty="0"/>
              <a:t>And He said, “What comes out of a man, that defiles a man. </a:t>
            </a:r>
            <a:r>
              <a:rPr lang="en-US" sz="3400" b="1" i="1" baseline="30000" dirty="0"/>
              <a:t>21 </a:t>
            </a:r>
            <a:r>
              <a:rPr lang="en-US" sz="3400" i="1" dirty="0"/>
              <a:t>For from within, out of the heart of men, proceed evil thoughts, adulteries, fornications, murders, </a:t>
            </a:r>
            <a:r>
              <a:rPr lang="en-US" sz="3400" b="1" i="1" baseline="30000" dirty="0"/>
              <a:t>22 </a:t>
            </a:r>
            <a:r>
              <a:rPr lang="en-US" sz="3400" i="1" dirty="0"/>
              <a:t>thefts, covetousness, wickedness, deceit, lewdness, an evil eye, blasphemy, pride, foolishness. </a:t>
            </a:r>
            <a:r>
              <a:rPr lang="en-US" sz="3400" b="1" i="1" baseline="30000" dirty="0"/>
              <a:t>23 </a:t>
            </a:r>
            <a:r>
              <a:rPr lang="en-US" sz="3400" i="1" dirty="0"/>
              <a:t>All these evil things come from within and defile a man.”</a:t>
            </a:r>
            <a:endParaRPr lang="en-US" sz="3400" dirty="0"/>
          </a:p>
          <a:p>
            <a:endParaRPr lang="en-US" dirty="0"/>
          </a:p>
        </p:txBody>
      </p:sp>
    </p:spTree>
    <p:extLst>
      <p:ext uri="{BB962C8B-B14F-4D97-AF65-F5344CB8AC3E}">
        <p14:creationId xmlns:p14="http://schemas.microsoft.com/office/powerpoint/2010/main" val="1988543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1064D3-7CBF-46A5-9BC3-936B5CB965D4}"/>
              </a:ext>
            </a:extLst>
          </p:cNvPr>
          <p:cNvSpPr>
            <a:spLocks noGrp="1"/>
          </p:cNvSpPr>
          <p:nvPr>
            <p:ph type="title"/>
          </p:nvPr>
        </p:nvSpPr>
        <p:spPr>
          <a:xfrm>
            <a:off x="496824" y="390144"/>
            <a:ext cx="5030216" cy="1594104"/>
          </a:xfrm>
        </p:spPr>
        <p:txBody>
          <a:bodyPr anchor="ctr">
            <a:normAutofit fontScale="90000"/>
          </a:bodyPr>
          <a:lstStyle/>
          <a:p>
            <a:r>
              <a:rPr lang="en-US" sz="3600" dirty="0"/>
              <a:t>Hiddenness is always the first response to an awareness that I have sinned.</a:t>
            </a:r>
            <a:br>
              <a:rPr lang="en-US" sz="2200" dirty="0"/>
            </a:br>
            <a:endParaRPr lang="en-US" sz="2200" dirty="0"/>
          </a:p>
        </p:txBody>
      </p:sp>
      <p:grpSp>
        <p:nvGrpSpPr>
          <p:cNvPr id="24" name="Group 2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5" name="Rectangle 2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EB1808-8BC0-49B3-B430-315196E76144}"/>
              </a:ext>
            </a:extLst>
          </p:cNvPr>
          <p:cNvSpPr>
            <a:spLocks noGrp="1"/>
          </p:cNvSpPr>
          <p:nvPr>
            <p:ph idx="1"/>
          </p:nvPr>
        </p:nvSpPr>
        <p:spPr>
          <a:xfrm>
            <a:off x="590719" y="2330505"/>
            <a:ext cx="4559425" cy="3979585"/>
          </a:xfrm>
        </p:spPr>
        <p:txBody>
          <a:bodyPr anchor="ctr">
            <a:normAutofit/>
          </a:bodyPr>
          <a:lstStyle/>
          <a:p>
            <a:r>
              <a:rPr lang="en-US" sz="4000" b="1" dirty="0"/>
              <a:t>Sin and hiding are inseparable</a:t>
            </a:r>
            <a:endParaRPr lang="en-US" sz="4000" dirty="0"/>
          </a:p>
          <a:p>
            <a:endParaRPr lang="en-US" sz="2000" dirty="0"/>
          </a:p>
        </p:txBody>
      </p:sp>
      <p:sp>
        <p:nvSpPr>
          <p:cNvPr id="30" name="Rectangle 2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red, outdoor, fence, parked&#10;&#10;Description automatically generated">
            <a:extLst>
              <a:ext uri="{FF2B5EF4-FFF2-40B4-BE49-F238E27FC236}">
                <a16:creationId xmlns:a16="http://schemas.microsoft.com/office/drawing/2014/main" id="{2D5CF954-0366-4CDC-B2AD-B0306B04E7C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182" r="9449"/>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E967DF18-51DE-4CED-9C90-AA872A31BA50}"/>
              </a:ext>
            </a:extLst>
          </p:cNvPr>
          <p:cNvSpPr txBox="1"/>
          <p:nvPr/>
        </p:nvSpPr>
        <p:spPr>
          <a:xfrm>
            <a:off x="9096156" y="585859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vangelicalcalvinist.blogspot.com/2012/05/flesh-is-irreparabl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6447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B47226-724C-42AC-AF4C-E688B8CF1928}"/>
              </a:ext>
            </a:extLst>
          </p:cNvPr>
          <p:cNvSpPr>
            <a:spLocks noGrp="1"/>
          </p:cNvSpPr>
          <p:nvPr>
            <p:ph idx="1"/>
          </p:nvPr>
        </p:nvSpPr>
        <p:spPr>
          <a:xfrm>
            <a:off x="590719" y="2330505"/>
            <a:ext cx="4559425" cy="3979585"/>
          </a:xfrm>
        </p:spPr>
        <p:txBody>
          <a:bodyPr anchor="ctr">
            <a:normAutofit/>
          </a:bodyPr>
          <a:lstStyle/>
          <a:p>
            <a:r>
              <a:rPr lang="en-US" sz="3200" dirty="0">
                <a:solidFill>
                  <a:schemeClr val="accent2">
                    <a:lumMod val="75000"/>
                  </a:schemeClr>
                </a:solidFill>
                <a:latin typeface="Abadi" panose="020B0604020104020204" pitchFamily="34" charset="0"/>
              </a:rPr>
              <a:t>It is in the desert that Jacob battled; and it is in the desert that you do battle with the unruly forces of your nature within and without. </a:t>
            </a:r>
          </a:p>
          <a:p>
            <a:endParaRPr lang="en-US" sz="2000" dirty="0"/>
          </a:p>
        </p:txBody>
      </p:sp>
      <p:sp>
        <p:nvSpPr>
          <p:cNvPr id="19"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ass, mountain, giraffe&#10;&#10;Description automatically generated">
            <a:extLst>
              <a:ext uri="{FF2B5EF4-FFF2-40B4-BE49-F238E27FC236}">
                <a16:creationId xmlns:a16="http://schemas.microsoft.com/office/drawing/2014/main" id="{362179BA-74A7-4D4D-A0E3-7CFB1B354A0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5359" r="5784" b="1"/>
          <a:stretch/>
        </p:blipFill>
        <p:spPr>
          <a:xfrm>
            <a:off x="5977788" y="799352"/>
            <a:ext cx="5425410" cy="5259296"/>
          </a:xfrm>
          <a:prstGeom prst="rect">
            <a:avLst/>
          </a:prstGeom>
        </p:spPr>
      </p:pic>
      <p:sp>
        <p:nvSpPr>
          <p:cNvPr id="6" name="TextBox 5">
            <a:extLst>
              <a:ext uri="{FF2B5EF4-FFF2-40B4-BE49-F238E27FC236}">
                <a16:creationId xmlns:a16="http://schemas.microsoft.com/office/drawing/2014/main" id="{3585A24E-206C-4ACA-8B2A-92F0399FCA37}"/>
              </a:ext>
            </a:extLst>
          </p:cNvPr>
          <p:cNvSpPr txBox="1"/>
          <p:nvPr/>
        </p:nvSpPr>
        <p:spPr>
          <a:xfrm>
            <a:off x="9096156" y="5858593"/>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wikipedia.org/wiki/File:Thorn_Tree_Sossusvlei_Namib_Desert_Namibia_Luca_Galuzzi_2004.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877109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1465</Words>
  <Application>Microsoft Office PowerPoint</Application>
  <PresentationFormat>Widescreen</PresentationFormat>
  <Paragraphs>56</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Abadi</vt:lpstr>
      <vt:lpstr>Arial</vt:lpstr>
      <vt:lpstr>Bradley Hand ITC</vt:lpstr>
      <vt:lpstr>Britannic Bold</vt:lpstr>
      <vt:lpstr>Calibri</vt:lpstr>
      <vt:lpstr>Calibri Light</vt:lpstr>
      <vt:lpstr>Helvetica Neue Medium</vt:lpstr>
      <vt:lpstr>Office Theme</vt:lpstr>
      <vt:lpstr>The Desert and the Cell </vt:lpstr>
      <vt:lpstr>PowerPoint Presentation</vt:lpstr>
      <vt:lpstr>“Desert” (eremos) literally means “abandonment”</vt:lpstr>
      <vt:lpstr>Mark 7:1-8, 17-23 </vt:lpstr>
      <vt:lpstr>PowerPoint Presentation</vt:lpstr>
      <vt:lpstr>PowerPoint Presentation</vt:lpstr>
      <vt:lpstr>PowerPoint Presentation</vt:lpstr>
      <vt:lpstr>Hiddenness is always the first response to an awareness that I have sinned. </vt:lpstr>
      <vt:lpstr>PowerPoint Presentation</vt:lpstr>
      <vt:lpstr>The Desert was a space that provided an opportunity, and even a calling, for divine vision.  </vt:lpstr>
      <vt:lpstr>Isaiah 30:15-16 </vt:lpstr>
      <vt:lpstr>The Desert is an invitation to transfiguration.  </vt:lpstr>
      <vt:lpstr>PowerPoint Presentation</vt:lpstr>
      <vt:lpstr>It is a place     of inner protest, not outward peace!</vt:lpstr>
      <vt:lpstr>PowerPoint Presentation</vt:lpstr>
      <vt:lpstr>PowerPoint Presentation</vt:lpstr>
      <vt:lpstr>In the cell, you simply stay with yourself; you sit with your emotions; and you shut the door to any intrusion.</vt:lpstr>
      <vt:lpstr>PowerPoint Presentation</vt:lpstr>
      <vt:lpstr>PowerPoint Presentation</vt:lpstr>
      <vt:lpstr>Abba Ammonas said: “Go, sit in your cell, and engrave it on your heart.”</vt:lpstr>
      <vt:lpstr>The cell becomes the place where we encounter God, the place where God 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Desert and the Cell </dc:title>
  <dc:creator>Ehab Hennawi</dc:creator>
  <cp:lastModifiedBy>Ehab Hennawi</cp:lastModifiedBy>
  <cp:revision>1</cp:revision>
  <dcterms:created xsi:type="dcterms:W3CDTF">2020-03-01T04:11:02Z</dcterms:created>
  <dcterms:modified xsi:type="dcterms:W3CDTF">2020-03-01T04:13:59Z</dcterms:modified>
</cp:coreProperties>
</file>