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22"/>
  </p:notesMasterIdLst>
  <p:handoutMasterIdLst>
    <p:handoutMasterId r:id="rId23"/>
  </p:handoutMasterIdLst>
  <p:sldIdLst>
    <p:sldId id="256" r:id="rId2"/>
    <p:sldId id="308" r:id="rId3"/>
    <p:sldId id="359" r:id="rId4"/>
    <p:sldId id="360" r:id="rId5"/>
    <p:sldId id="349" r:id="rId6"/>
    <p:sldId id="362" r:id="rId7"/>
    <p:sldId id="363" r:id="rId8"/>
    <p:sldId id="364" r:id="rId9"/>
    <p:sldId id="365" r:id="rId10"/>
    <p:sldId id="366" r:id="rId11"/>
    <p:sldId id="367" r:id="rId12"/>
    <p:sldId id="368" r:id="rId13"/>
    <p:sldId id="369" r:id="rId14"/>
    <p:sldId id="357" r:id="rId15"/>
    <p:sldId id="370" r:id="rId16"/>
    <p:sldId id="371" r:id="rId17"/>
    <p:sldId id="372" r:id="rId18"/>
    <p:sldId id="343" r:id="rId19"/>
    <p:sldId id="374" r:id="rId20"/>
    <p:sldId id="373"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2" autoAdjust="0"/>
    <p:restoredTop sz="94660"/>
  </p:normalViewPr>
  <p:slideViewPr>
    <p:cSldViewPr>
      <p:cViewPr varScale="1">
        <p:scale>
          <a:sx n="70" d="100"/>
          <a:sy n="70" d="100"/>
        </p:scale>
        <p:origin x="-52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72CD4F-F62C-49FF-AC6E-6706590AB977}" type="datetimeFigureOut">
              <a:rPr lang="en-US" smtClean="0"/>
              <a:t>3/29/2010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7EDA86A-4F98-4D7F-8AC7-05C4FF2770D7}"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37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37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7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37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D1890FE-23E6-44F2-8E64-05FBFFD7030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6EB2B9-5A98-4A73-8097-B6AE87F026F8}" type="slidenum">
              <a:rPr lang="en-US"/>
              <a:pPr/>
              <a:t>1</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3C024E-CCC7-4375-9C86-9E35EBDF033A}" type="slidenum">
              <a:rPr lang="en-US"/>
              <a:pPr/>
              <a:t>10</a:t>
            </a:fld>
            <a:endParaRPr lang="en-US"/>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3C024E-CCC7-4375-9C86-9E35EBDF033A}" type="slidenum">
              <a:rPr lang="en-US"/>
              <a:pPr/>
              <a:t>11</a:t>
            </a:fld>
            <a:endParaRPr lang="en-US"/>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3C024E-CCC7-4375-9C86-9E35EBDF033A}" type="slidenum">
              <a:rPr lang="en-US"/>
              <a:pPr/>
              <a:t>12</a:t>
            </a:fld>
            <a:endParaRPr lang="en-US"/>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3C024E-CCC7-4375-9C86-9E35EBDF033A}" type="slidenum">
              <a:rPr lang="en-US"/>
              <a:pPr/>
              <a:t>13</a:t>
            </a:fld>
            <a:endParaRPr lang="en-US"/>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3CC61E-B622-4A70-AD60-EDF0D35E1E87}" type="slidenum">
              <a:rPr lang="en-US"/>
              <a:pPr/>
              <a:t>14</a:t>
            </a:fld>
            <a:endParaRPr lang="en-US"/>
          </a:p>
        </p:txBody>
      </p:sp>
      <p:sp>
        <p:nvSpPr>
          <p:cNvPr id="233474" name="Rectangle 2"/>
          <p:cNvSpPr>
            <a:spLocks noGrp="1" noRot="1" noChangeAspect="1" noChangeArrowheads="1" noTextEdit="1"/>
          </p:cNvSpPr>
          <p:nvPr>
            <p:ph type="sldImg"/>
          </p:nvPr>
        </p:nvSpPr>
        <p:spPr>
          <a:ln/>
        </p:spPr>
      </p:sp>
      <p:sp>
        <p:nvSpPr>
          <p:cNvPr id="233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3CC61E-B622-4A70-AD60-EDF0D35E1E87}" type="slidenum">
              <a:rPr lang="en-US"/>
              <a:pPr/>
              <a:t>15</a:t>
            </a:fld>
            <a:endParaRPr lang="en-US"/>
          </a:p>
        </p:txBody>
      </p:sp>
      <p:sp>
        <p:nvSpPr>
          <p:cNvPr id="233474" name="Rectangle 2"/>
          <p:cNvSpPr>
            <a:spLocks noGrp="1" noRot="1" noChangeAspect="1" noChangeArrowheads="1" noTextEdit="1"/>
          </p:cNvSpPr>
          <p:nvPr>
            <p:ph type="sldImg"/>
          </p:nvPr>
        </p:nvSpPr>
        <p:spPr>
          <a:ln/>
        </p:spPr>
      </p:sp>
      <p:sp>
        <p:nvSpPr>
          <p:cNvPr id="233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3CC61E-B622-4A70-AD60-EDF0D35E1E87}" type="slidenum">
              <a:rPr lang="en-US"/>
              <a:pPr/>
              <a:t>16</a:t>
            </a:fld>
            <a:endParaRPr lang="en-US"/>
          </a:p>
        </p:txBody>
      </p:sp>
      <p:sp>
        <p:nvSpPr>
          <p:cNvPr id="233474" name="Rectangle 2"/>
          <p:cNvSpPr>
            <a:spLocks noGrp="1" noRot="1" noChangeAspect="1" noChangeArrowheads="1" noTextEdit="1"/>
          </p:cNvSpPr>
          <p:nvPr>
            <p:ph type="sldImg"/>
          </p:nvPr>
        </p:nvSpPr>
        <p:spPr>
          <a:ln/>
        </p:spPr>
      </p:sp>
      <p:sp>
        <p:nvSpPr>
          <p:cNvPr id="233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3CC61E-B622-4A70-AD60-EDF0D35E1E87}" type="slidenum">
              <a:rPr lang="en-US"/>
              <a:pPr/>
              <a:t>17</a:t>
            </a:fld>
            <a:endParaRPr lang="en-US"/>
          </a:p>
        </p:txBody>
      </p:sp>
      <p:sp>
        <p:nvSpPr>
          <p:cNvPr id="233474" name="Rectangle 2"/>
          <p:cNvSpPr>
            <a:spLocks noGrp="1" noRot="1" noChangeAspect="1" noChangeArrowheads="1" noTextEdit="1"/>
          </p:cNvSpPr>
          <p:nvPr>
            <p:ph type="sldImg"/>
          </p:nvPr>
        </p:nvSpPr>
        <p:spPr>
          <a:ln/>
        </p:spPr>
      </p:sp>
      <p:sp>
        <p:nvSpPr>
          <p:cNvPr id="233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722F83-EE64-4768-9859-15443D54E8A9}" type="slidenum">
              <a:rPr lang="en-US"/>
              <a:pPr/>
              <a:t>18</a:t>
            </a:fld>
            <a:endParaRPr lang="en-US"/>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722F83-EE64-4768-9859-15443D54E8A9}" type="slidenum">
              <a:rPr lang="en-US"/>
              <a:pPr/>
              <a:t>19</a:t>
            </a:fld>
            <a:endParaRPr lang="en-US"/>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C23710-1049-49B6-90E1-E616149A4839}" type="slidenum">
              <a:rPr lang="en-US"/>
              <a:pPr/>
              <a:t>2</a:t>
            </a:fld>
            <a:endParaRPr lang="en-US"/>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722F83-EE64-4768-9859-15443D54E8A9}" type="slidenum">
              <a:rPr lang="en-US"/>
              <a:pPr/>
              <a:t>20</a:t>
            </a:fld>
            <a:endParaRPr lang="en-US"/>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C23710-1049-49B6-90E1-E616149A4839}" type="slidenum">
              <a:rPr lang="en-US"/>
              <a:pPr/>
              <a:t>3</a:t>
            </a:fld>
            <a:endParaRPr lang="en-US"/>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3C024E-CCC7-4375-9C86-9E35EBDF033A}" type="slidenum">
              <a:rPr lang="en-US"/>
              <a:pPr/>
              <a:t>4</a:t>
            </a:fld>
            <a:endParaRPr lang="en-US"/>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201CC5-7D64-4DDD-A94A-1ADD425FC919}" type="slidenum">
              <a:rPr lang="en-US"/>
              <a:pPr/>
              <a:t>5</a:t>
            </a:fld>
            <a:endParaRPr lang="en-US"/>
          </a:p>
        </p:txBody>
      </p:sp>
      <p:sp>
        <p:nvSpPr>
          <p:cNvPr id="217090" name="Rectangle 2"/>
          <p:cNvSpPr>
            <a:spLocks noGrp="1" noRot="1" noChangeAspect="1" noChangeArrowheads="1" noTextEdit="1"/>
          </p:cNvSpPr>
          <p:nvPr>
            <p:ph type="sldImg"/>
          </p:nvPr>
        </p:nvSpPr>
        <p:spPr>
          <a:ln/>
        </p:spPr>
      </p:sp>
      <p:sp>
        <p:nvSpPr>
          <p:cNvPr id="217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201CC5-7D64-4DDD-A94A-1ADD425FC919}" type="slidenum">
              <a:rPr lang="en-US"/>
              <a:pPr/>
              <a:t>6</a:t>
            </a:fld>
            <a:endParaRPr lang="en-US"/>
          </a:p>
        </p:txBody>
      </p:sp>
      <p:sp>
        <p:nvSpPr>
          <p:cNvPr id="217090" name="Rectangle 2"/>
          <p:cNvSpPr>
            <a:spLocks noGrp="1" noRot="1" noChangeAspect="1" noChangeArrowheads="1" noTextEdit="1"/>
          </p:cNvSpPr>
          <p:nvPr>
            <p:ph type="sldImg"/>
          </p:nvPr>
        </p:nvSpPr>
        <p:spPr>
          <a:ln/>
        </p:spPr>
      </p:sp>
      <p:sp>
        <p:nvSpPr>
          <p:cNvPr id="217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201CC5-7D64-4DDD-A94A-1ADD425FC919}" type="slidenum">
              <a:rPr lang="en-US"/>
              <a:pPr/>
              <a:t>7</a:t>
            </a:fld>
            <a:endParaRPr lang="en-US"/>
          </a:p>
        </p:txBody>
      </p:sp>
      <p:sp>
        <p:nvSpPr>
          <p:cNvPr id="217090" name="Rectangle 2"/>
          <p:cNvSpPr>
            <a:spLocks noGrp="1" noRot="1" noChangeAspect="1" noChangeArrowheads="1" noTextEdit="1"/>
          </p:cNvSpPr>
          <p:nvPr>
            <p:ph type="sldImg"/>
          </p:nvPr>
        </p:nvSpPr>
        <p:spPr>
          <a:ln/>
        </p:spPr>
      </p:sp>
      <p:sp>
        <p:nvSpPr>
          <p:cNvPr id="217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201CC5-7D64-4DDD-A94A-1ADD425FC919}" type="slidenum">
              <a:rPr lang="en-US"/>
              <a:pPr/>
              <a:t>8</a:t>
            </a:fld>
            <a:endParaRPr lang="en-US"/>
          </a:p>
        </p:txBody>
      </p:sp>
      <p:sp>
        <p:nvSpPr>
          <p:cNvPr id="217090" name="Rectangle 2"/>
          <p:cNvSpPr>
            <a:spLocks noGrp="1" noRot="1" noChangeAspect="1" noChangeArrowheads="1" noTextEdit="1"/>
          </p:cNvSpPr>
          <p:nvPr>
            <p:ph type="sldImg"/>
          </p:nvPr>
        </p:nvSpPr>
        <p:spPr>
          <a:ln/>
        </p:spPr>
      </p:sp>
      <p:sp>
        <p:nvSpPr>
          <p:cNvPr id="217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201CC5-7D64-4DDD-A94A-1ADD425FC919}" type="slidenum">
              <a:rPr lang="en-US"/>
              <a:pPr/>
              <a:t>9</a:t>
            </a:fld>
            <a:endParaRPr lang="en-US"/>
          </a:p>
        </p:txBody>
      </p:sp>
      <p:sp>
        <p:nvSpPr>
          <p:cNvPr id="217090" name="Rectangle 2"/>
          <p:cNvSpPr>
            <a:spLocks noGrp="1" noRot="1" noChangeAspect="1" noChangeArrowheads="1" noTextEdit="1"/>
          </p:cNvSpPr>
          <p:nvPr>
            <p:ph type="sldImg"/>
          </p:nvPr>
        </p:nvSpPr>
        <p:spPr>
          <a:ln/>
        </p:spPr>
      </p:sp>
      <p:sp>
        <p:nvSpPr>
          <p:cNvPr id="2170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68E9767-E1DC-438B-B312-62EA79FFA82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90DA96-1573-4687-A877-DB5FE940725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79FD209-D6DC-436B-A057-71DFD455730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A23A759-A96B-45CA-A3DE-C0378E05B42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8327A03-F620-43FB-B50C-66661408E22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0513668-B2BB-45C8-A37C-9F2EDCEAA3A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A0AB9E0-F30B-4B0E-A3D1-C0285C0D0A0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2972E14-B225-4A72-92A5-35BAA02FB36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7E796A6-6796-415E-9FAA-509C0974AA1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390E5D0-148B-4CA0-832B-C4ED9B84B23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82ED55A-CD60-4E06-BFDD-1143AA1B694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22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AC75C0E-862B-454B-8FDE-926D5EF6DE5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050" name="Rectangle 2"/>
          <p:cNvSpPr>
            <a:spLocks noGrp="1" noChangeArrowheads="1"/>
          </p:cNvSpPr>
          <p:nvPr>
            <p:ph type="ctrTitle"/>
          </p:nvPr>
        </p:nvSpPr>
        <p:spPr>
          <a:xfrm>
            <a:off x="304800" y="2130425"/>
            <a:ext cx="8610600" cy="1470025"/>
          </a:xfrm>
        </p:spPr>
        <p:txBody>
          <a:bodyPr/>
          <a:lstStyle/>
          <a:p>
            <a:endParaRPr lang="en-US" b="1">
              <a:effectLst>
                <a:outerShdw blurRad="38100" dist="38100" dir="2700000" algn="tl">
                  <a:srgbClr val="C0C0C0"/>
                </a:outerShdw>
              </a:effectLst>
            </a:endParaRPr>
          </a:p>
        </p:txBody>
      </p:sp>
      <p:sp>
        <p:nvSpPr>
          <p:cNvPr id="2051" name="Rectangle 3"/>
          <p:cNvSpPr>
            <a:spLocks noGrp="1" noChangeArrowheads="1"/>
          </p:cNvSpPr>
          <p:nvPr>
            <p:ph type="subTitle" idx="1"/>
          </p:nvPr>
        </p:nvSpPr>
        <p:spPr/>
        <p:txBody>
          <a:bodyPr/>
          <a:lstStyle/>
          <a:p>
            <a:r>
              <a:rPr lang="en-US" sz="4000" b="1" dirty="0"/>
              <a:t>Eve of </a:t>
            </a:r>
            <a:r>
              <a:rPr lang="en-US" sz="4000" b="1" dirty="0" smtClean="0"/>
              <a:t>Tuesday</a:t>
            </a:r>
            <a:endParaRPr lang="en-US" sz="4000" b="1" dirty="0"/>
          </a:p>
          <a:p>
            <a:r>
              <a:rPr lang="en-US" sz="4000" b="1" dirty="0" smtClean="0"/>
              <a:t>March 29, 2010</a:t>
            </a:r>
            <a:endParaRPr lang="en-US" sz="4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4018"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14019" name="Rectangle 3"/>
          <p:cNvSpPr>
            <a:spLocks noGrp="1" noChangeArrowheads="1"/>
          </p:cNvSpPr>
          <p:nvPr>
            <p:ph type="body" idx="1"/>
          </p:nvPr>
        </p:nvSpPr>
        <p:spPr>
          <a:xfrm>
            <a:off x="228600" y="685800"/>
            <a:ext cx="8610600" cy="6172200"/>
          </a:xfrm>
        </p:spPr>
        <p:txBody>
          <a:bodyPr/>
          <a:lstStyle/>
          <a:p>
            <a:pPr algn="ctr">
              <a:buFontTx/>
              <a:buNone/>
            </a:pPr>
            <a:r>
              <a:rPr lang="en-US" sz="4000" b="1" dirty="0" smtClean="0">
                <a:solidFill>
                  <a:schemeClr val="accent2"/>
                </a:solidFill>
              </a:rPr>
              <a:t>The defining characteristic </a:t>
            </a:r>
          </a:p>
          <a:p>
            <a:pPr algn="ctr">
              <a:buFontTx/>
              <a:buNone/>
            </a:pPr>
            <a:r>
              <a:rPr lang="en-US" sz="4000" b="1" dirty="0" smtClean="0">
                <a:solidFill>
                  <a:schemeClr val="accent2"/>
                </a:solidFill>
              </a:rPr>
              <a:t>of Paradise was </a:t>
            </a:r>
            <a:r>
              <a:rPr lang="en-US" sz="4000" b="1" u="sng" dirty="0" smtClean="0">
                <a:solidFill>
                  <a:schemeClr val="accent2"/>
                </a:solidFill>
              </a:rPr>
              <a:t>NAKEDNESS</a:t>
            </a:r>
          </a:p>
          <a:p>
            <a:pPr algn="ctr">
              <a:buFontTx/>
              <a:buNone/>
            </a:pPr>
            <a:endParaRPr lang="en-US" sz="4000" b="1" i="1" dirty="0">
              <a:solidFill>
                <a:schemeClr val="accent2"/>
              </a:solidFill>
            </a:endParaRPr>
          </a:p>
          <a:p>
            <a:pPr>
              <a:buFontTx/>
              <a:buNone/>
            </a:pPr>
            <a:r>
              <a:rPr lang="en-US" i="1" dirty="0" smtClean="0"/>
              <a:t>	“And they were both </a:t>
            </a:r>
            <a:r>
              <a:rPr lang="en-US" i="1" u="sng" dirty="0" smtClean="0"/>
              <a:t>naked</a:t>
            </a:r>
            <a:r>
              <a:rPr lang="en-US" i="1" dirty="0" smtClean="0"/>
              <a:t>, the man and his wife, and were not ashamed.”  </a:t>
            </a:r>
            <a:r>
              <a:rPr lang="en-US" dirty="0" smtClean="0"/>
              <a:t>Genesis 2:25</a:t>
            </a:r>
          </a:p>
          <a:p>
            <a:pPr>
              <a:buFontTx/>
              <a:buNone/>
            </a:pPr>
            <a:r>
              <a:rPr lang="en-US" i="1" dirty="0" smtClean="0"/>
              <a:t> </a:t>
            </a:r>
            <a:endParaRPr lang="en-US" sz="4000" b="1" i="1" dirty="0">
              <a:solidFill>
                <a:schemeClr val="accent2"/>
              </a:solidFill>
            </a:endParaRPr>
          </a:p>
          <a:p>
            <a:pPr algn="ctr">
              <a:buFontTx/>
              <a:buNone/>
            </a:pPr>
            <a:endParaRPr lang="en-US" sz="4000" b="1" i="1" dirty="0">
              <a:solidFill>
                <a:schemeClr val="accent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4018"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14019" name="Rectangle 3"/>
          <p:cNvSpPr>
            <a:spLocks noGrp="1" noChangeArrowheads="1"/>
          </p:cNvSpPr>
          <p:nvPr>
            <p:ph type="body" idx="1"/>
          </p:nvPr>
        </p:nvSpPr>
        <p:spPr>
          <a:xfrm>
            <a:off x="228600" y="685800"/>
            <a:ext cx="8610600" cy="6172200"/>
          </a:xfrm>
        </p:spPr>
        <p:txBody>
          <a:bodyPr/>
          <a:lstStyle/>
          <a:p>
            <a:pPr algn="ctr">
              <a:buFontTx/>
              <a:buNone/>
            </a:pPr>
            <a:r>
              <a:rPr lang="en-US" sz="4000" b="1" dirty="0" smtClean="0">
                <a:solidFill>
                  <a:schemeClr val="accent2"/>
                </a:solidFill>
              </a:rPr>
              <a:t>The defining characteristic </a:t>
            </a:r>
          </a:p>
          <a:p>
            <a:pPr algn="ctr">
              <a:buFontTx/>
              <a:buNone/>
            </a:pPr>
            <a:r>
              <a:rPr lang="en-US" sz="4000" b="1" dirty="0" smtClean="0">
                <a:solidFill>
                  <a:schemeClr val="accent2"/>
                </a:solidFill>
              </a:rPr>
              <a:t>of Paradise was </a:t>
            </a:r>
            <a:r>
              <a:rPr lang="en-US" sz="4000" b="1" u="sng" dirty="0" smtClean="0">
                <a:solidFill>
                  <a:schemeClr val="accent2"/>
                </a:solidFill>
              </a:rPr>
              <a:t>NAKEDNESS</a:t>
            </a:r>
          </a:p>
          <a:p>
            <a:pPr algn="ctr">
              <a:buFontTx/>
              <a:buNone/>
            </a:pPr>
            <a:endParaRPr lang="en-US" sz="4000" b="1" i="1" dirty="0">
              <a:solidFill>
                <a:schemeClr val="accent2"/>
              </a:solidFill>
            </a:endParaRPr>
          </a:p>
          <a:p>
            <a:pPr>
              <a:buFontTx/>
              <a:buNone/>
            </a:pPr>
            <a:r>
              <a:rPr lang="en-US" i="1" dirty="0" smtClean="0"/>
              <a:t>	“And they were both </a:t>
            </a:r>
            <a:r>
              <a:rPr lang="en-US" i="1" u="sng" dirty="0" smtClean="0"/>
              <a:t>naked</a:t>
            </a:r>
            <a:r>
              <a:rPr lang="en-US" i="1" dirty="0" smtClean="0"/>
              <a:t>, the man and his wife, and were not ashamed.”  </a:t>
            </a:r>
            <a:r>
              <a:rPr lang="en-US" dirty="0" smtClean="0"/>
              <a:t>Genesis 2:25</a:t>
            </a:r>
          </a:p>
          <a:p>
            <a:pPr>
              <a:buFontTx/>
              <a:buNone/>
            </a:pPr>
            <a:r>
              <a:rPr lang="en-US" i="1" dirty="0" smtClean="0"/>
              <a:t> </a:t>
            </a:r>
          </a:p>
          <a:p>
            <a:pPr algn="ctr">
              <a:buFontTx/>
              <a:buNone/>
            </a:pPr>
            <a:r>
              <a:rPr lang="en-US" i="1" dirty="0" smtClean="0"/>
              <a:t>	“bare of any covering, destitute, defenseless, exposed, vulnerable, </a:t>
            </a:r>
            <a:r>
              <a:rPr lang="en-US" b="1" i="1" u="sng" dirty="0" smtClean="0"/>
              <a:t>HELPLESS</a:t>
            </a:r>
            <a:r>
              <a:rPr lang="en-US" i="1" dirty="0" smtClean="0"/>
              <a:t>”</a:t>
            </a:r>
          </a:p>
          <a:p>
            <a:pPr algn="ctr">
              <a:buFontTx/>
              <a:buNone/>
            </a:pPr>
            <a:endParaRPr lang="en-US" sz="4000" b="1" i="1" dirty="0">
              <a:solidFill>
                <a:schemeClr val="accent2"/>
              </a:solidFill>
            </a:endParaRPr>
          </a:p>
          <a:p>
            <a:pPr algn="ctr">
              <a:buFontTx/>
              <a:buNone/>
            </a:pPr>
            <a:endParaRPr lang="en-US" sz="4000" b="1" i="1" dirty="0">
              <a:solidFill>
                <a:schemeClr val="accent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4018"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14019" name="Rectangle 3"/>
          <p:cNvSpPr>
            <a:spLocks noGrp="1" noChangeArrowheads="1"/>
          </p:cNvSpPr>
          <p:nvPr>
            <p:ph type="body" idx="1"/>
          </p:nvPr>
        </p:nvSpPr>
        <p:spPr>
          <a:xfrm>
            <a:off x="228600" y="685800"/>
            <a:ext cx="8610600" cy="6172200"/>
          </a:xfrm>
        </p:spPr>
        <p:txBody>
          <a:bodyPr/>
          <a:lstStyle/>
          <a:p>
            <a:pPr algn="ctr">
              <a:buFontTx/>
              <a:buNone/>
            </a:pPr>
            <a:r>
              <a:rPr lang="en-US" sz="4000" b="1" dirty="0" smtClean="0">
                <a:solidFill>
                  <a:schemeClr val="accent2"/>
                </a:solidFill>
              </a:rPr>
              <a:t>The defining characteristic </a:t>
            </a:r>
          </a:p>
          <a:p>
            <a:pPr algn="ctr">
              <a:buFontTx/>
              <a:buNone/>
            </a:pPr>
            <a:r>
              <a:rPr lang="en-US" sz="4000" b="1" dirty="0" smtClean="0">
                <a:solidFill>
                  <a:schemeClr val="accent2"/>
                </a:solidFill>
              </a:rPr>
              <a:t>of Paradise was </a:t>
            </a:r>
            <a:r>
              <a:rPr lang="en-US" sz="4000" b="1" u="sng" dirty="0" smtClean="0">
                <a:solidFill>
                  <a:schemeClr val="accent2"/>
                </a:solidFill>
              </a:rPr>
              <a:t>NAKEDNESS</a:t>
            </a:r>
          </a:p>
          <a:p>
            <a:pPr algn="ctr">
              <a:buFontTx/>
              <a:buNone/>
            </a:pPr>
            <a:endParaRPr lang="en-US" sz="4000" b="1" i="1" dirty="0">
              <a:solidFill>
                <a:schemeClr val="accent2"/>
              </a:solidFill>
            </a:endParaRPr>
          </a:p>
          <a:p>
            <a:pPr>
              <a:buNone/>
            </a:pPr>
            <a:r>
              <a:rPr lang="en-US" dirty="0" smtClean="0">
                <a:solidFill>
                  <a:schemeClr val="tx1"/>
                </a:solidFill>
                <a:latin typeface="+mn-lt"/>
                <a:ea typeface="+mn-ea"/>
                <a:cs typeface="+mn-cs"/>
              </a:rPr>
              <a:t>	</a:t>
            </a:r>
            <a:r>
              <a:rPr lang="en-US" i="1" dirty="0" smtClean="0">
                <a:solidFill>
                  <a:schemeClr val="tx1"/>
                </a:solidFill>
                <a:latin typeface="+mn-lt"/>
                <a:ea typeface="+mn-ea"/>
                <a:cs typeface="+mn-cs"/>
              </a:rPr>
              <a:t>“</a:t>
            </a:r>
            <a:r>
              <a:rPr lang="en-US" i="1" dirty="0">
                <a:solidFill>
                  <a:schemeClr val="tx1"/>
                </a:solidFill>
                <a:latin typeface="+mn-lt"/>
                <a:ea typeface="+mn-ea"/>
                <a:cs typeface="+mn-cs"/>
              </a:rPr>
              <a:t>Cursed is the ground for your sake; in toil you shall eat of it all the days of your life.  Both thorns and thistles it shall bring forth for you, and you shall eat the herb of the field.”  </a:t>
            </a:r>
            <a:r>
              <a:rPr lang="en-US" dirty="0">
                <a:solidFill>
                  <a:schemeClr val="tx1"/>
                </a:solidFill>
                <a:latin typeface="+mn-lt"/>
                <a:ea typeface="+mn-ea"/>
                <a:cs typeface="+mn-cs"/>
              </a:rPr>
              <a:t>Genesis </a:t>
            </a:r>
            <a:r>
              <a:rPr lang="en-US" dirty="0" smtClean="0">
                <a:solidFill>
                  <a:schemeClr val="tx1"/>
                </a:solidFill>
                <a:latin typeface="+mn-lt"/>
                <a:ea typeface="+mn-ea"/>
                <a:cs typeface="+mn-cs"/>
              </a:rPr>
              <a:t>3:17-18</a:t>
            </a:r>
            <a:endParaRPr lang="en-US" sz="4000" b="1" i="1" dirty="0">
              <a:solidFill>
                <a:schemeClr val="accent2"/>
              </a:solidFill>
            </a:endParaRPr>
          </a:p>
          <a:p>
            <a:pPr algn="ctr">
              <a:buFontTx/>
              <a:buNone/>
            </a:pPr>
            <a:endParaRPr lang="en-US" sz="4000" b="1" i="1" dirty="0">
              <a:solidFill>
                <a:schemeClr val="accent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4018"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14019" name="Rectangle 3"/>
          <p:cNvSpPr>
            <a:spLocks noGrp="1" noChangeArrowheads="1"/>
          </p:cNvSpPr>
          <p:nvPr>
            <p:ph type="body" idx="1"/>
          </p:nvPr>
        </p:nvSpPr>
        <p:spPr>
          <a:xfrm>
            <a:off x="228600" y="685800"/>
            <a:ext cx="8610600" cy="6172200"/>
          </a:xfrm>
        </p:spPr>
        <p:txBody>
          <a:bodyPr/>
          <a:lstStyle/>
          <a:p>
            <a:pPr algn="ctr">
              <a:buFontTx/>
              <a:buNone/>
            </a:pPr>
            <a:r>
              <a:rPr lang="en-US" sz="3800" b="1" dirty="0" smtClean="0">
                <a:solidFill>
                  <a:schemeClr val="accent2"/>
                </a:solidFill>
              </a:rPr>
              <a:t>Our usual response to problems in the vineyard is </a:t>
            </a:r>
            <a:r>
              <a:rPr lang="en-US" sz="3800" b="1" u="sng" dirty="0" smtClean="0">
                <a:solidFill>
                  <a:schemeClr val="accent2"/>
                </a:solidFill>
              </a:rPr>
              <a:t>HIDE NAKEDNESS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2450"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32451" name="Rectangle 3"/>
          <p:cNvSpPr>
            <a:spLocks noGrp="1" noChangeArrowheads="1"/>
          </p:cNvSpPr>
          <p:nvPr>
            <p:ph type="title"/>
          </p:nvPr>
        </p:nvSpPr>
        <p:spPr/>
        <p:txBody>
          <a:bodyPr/>
          <a:lstStyle/>
          <a:p>
            <a:r>
              <a:rPr lang="en-US" b="1" dirty="0" smtClean="0">
                <a:solidFill>
                  <a:schemeClr val="accent2"/>
                </a:solidFill>
              </a:rPr>
              <a:t>The Solution?</a:t>
            </a:r>
            <a:endParaRPr lang="en-US" b="1" dirty="0">
              <a:solidFill>
                <a:schemeClr val="accent2"/>
              </a:solidFill>
            </a:endParaRPr>
          </a:p>
        </p:txBody>
      </p:sp>
      <p:sp>
        <p:nvSpPr>
          <p:cNvPr id="232452" name="Rectangle 4"/>
          <p:cNvSpPr>
            <a:spLocks noGrp="1" noChangeArrowheads="1"/>
          </p:cNvSpPr>
          <p:nvPr>
            <p:ph type="body" idx="1"/>
          </p:nvPr>
        </p:nvSpPr>
        <p:spPr/>
        <p:txBody>
          <a:bodyPr/>
          <a:lstStyle/>
          <a:p>
            <a:pPr marL="609600" indent="-609600"/>
            <a:endParaRPr lang="en-US" i="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2450"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32451" name="Rectangle 3"/>
          <p:cNvSpPr>
            <a:spLocks noGrp="1" noChangeArrowheads="1"/>
          </p:cNvSpPr>
          <p:nvPr>
            <p:ph type="title"/>
          </p:nvPr>
        </p:nvSpPr>
        <p:spPr/>
        <p:txBody>
          <a:bodyPr/>
          <a:lstStyle/>
          <a:p>
            <a:r>
              <a:rPr lang="en-US" b="1" dirty="0" smtClean="0">
                <a:solidFill>
                  <a:schemeClr val="accent2"/>
                </a:solidFill>
              </a:rPr>
              <a:t>The Solution?</a:t>
            </a:r>
            <a:endParaRPr lang="en-US" b="1" dirty="0">
              <a:solidFill>
                <a:schemeClr val="accent2"/>
              </a:solidFill>
            </a:endParaRPr>
          </a:p>
        </p:txBody>
      </p:sp>
      <p:sp>
        <p:nvSpPr>
          <p:cNvPr id="232452" name="Rectangle 4"/>
          <p:cNvSpPr>
            <a:spLocks noGrp="1" noChangeArrowheads="1"/>
          </p:cNvSpPr>
          <p:nvPr>
            <p:ph type="body" idx="1"/>
          </p:nvPr>
        </p:nvSpPr>
        <p:spPr/>
        <p:txBody>
          <a:bodyPr/>
          <a:lstStyle/>
          <a:p>
            <a:pPr marL="609600" indent="-609600" algn="ctr">
              <a:buNone/>
            </a:pPr>
            <a:r>
              <a:rPr lang="en-US" sz="4000" b="1" dirty="0" smtClean="0"/>
              <a:t>Reveal my nakedness to God</a:t>
            </a:r>
          </a:p>
          <a:p>
            <a:pPr marL="609600" indent="-609600">
              <a:buFontTx/>
              <a:buNone/>
            </a:pPr>
            <a:r>
              <a:rPr lang="en-US" b="1" dirty="0"/>
              <a:t>	</a:t>
            </a:r>
          </a:p>
          <a:p>
            <a:pPr marL="609600" indent="-609600"/>
            <a:endParaRPr lang="en-US" i="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2450"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32451" name="Rectangle 3"/>
          <p:cNvSpPr>
            <a:spLocks noGrp="1" noChangeArrowheads="1"/>
          </p:cNvSpPr>
          <p:nvPr>
            <p:ph type="title"/>
          </p:nvPr>
        </p:nvSpPr>
        <p:spPr/>
        <p:txBody>
          <a:bodyPr/>
          <a:lstStyle/>
          <a:p>
            <a:r>
              <a:rPr lang="en-US" b="1" dirty="0" smtClean="0">
                <a:solidFill>
                  <a:schemeClr val="accent2"/>
                </a:solidFill>
              </a:rPr>
              <a:t>The Solution?</a:t>
            </a:r>
            <a:endParaRPr lang="en-US" b="1" dirty="0">
              <a:solidFill>
                <a:schemeClr val="accent2"/>
              </a:solidFill>
            </a:endParaRPr>
          </a:p>
        </p:txBody>
      </p:sp>
      <p:sp>
        <p:nvSpPr>
          <p:cNvPr id="232452" name="Rectangle 4"/>
          <p:cNvSpPr>
            <a:spLocks noGrp="1" noChangeArrowheads="1"/>
          </p:cNvSpPr>
          <p:nvPr>
            <p:ph type="body" idx="1"/>
          </p:nvPr>
        </p:nvSpPr>
        <p:spPr/>
        <p:txBody>
          <a:bodyPr/>
          <a:lstStyle/>
          <a:p>
            <a:pPr marL="609600" indent="-609600" algn="ctr">
              <a:buNone/>
            </a:pPr>
            <a:r>
              <a:rPr lang="en-US" sz="4000" b="1" dirty="0" smtClean="0"/>
              <a:t>Reveal my nakedness to God</a:t>
            </a:r>
          </a:p>
          <a:p>
            <a:pPr marL="609600" indent="-609600">
              <a:buFontTx/>
              <a:buNone/>
            </a:pPr>
            <a:r>
              <a:rPr lang="en-US" b="1" dirty="0"/>
              <a:t>	</a:t>
            </a:r>
          </a:p>
          <a:p>
            <a:pPr marL="609600" indent="-609600">
              <a:buFontTx/>
              <a:buNone/>
            </a:pPr>
            <a:r>
              <a:rPr lang="en-US" b="1" dirty="0" smtClean="0"/>
              <a:t>	</a:t>
            </a:r>
            <a:r>
              <a:rPr lang="en-US" i="1" dirty="0" smtClean="0"/>
              <a:t>“And there is no creature hidden from His sight, but all things are naked and open to the eyes of Him to whom we must give account.”  Hebrews 4:13</a:t>
            </a:r>
          </a:p>
          <a:p>
            <a:pPr marL="609600" indent="-609600"/>
            <a:endParaRPr lang="en-US" i="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2450"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32451" name="Rectangle 3"/>
          <p:cNvSpPr>
            <a:spLocks noGrp="1" noChangeArrowheads="1"/>
          </p:cNvSpPr>
          <p:nvPr>
            <p:ph type="title"/>
          </p:nvPr>
        </p:nvSpPr>
        <p:spPr/>
        <p:txBody>
          <a:bodyPr/>
          <a:lstStyle/>
          <a:p>
            <a:r>
              <a:rPr lang="en-US" b="1" dirty="0" smtClean="0">
                <a:solidFill>
                  <a:schemeClr val="accent2"/>
                </a:solidFill>
              </a:rPr>
              <a:t>GOD HATES FIG LEAVES!</a:t>
            </a:r>
            <a:endParaRPr lang="en-US" b="1" dirty="0">
              <a:solidFill>
                <a:schemeClr val="accent2"/>
              </a:solidFill>
            </a:endParaRPr>
          </a:p>
        </p:txBody>
      </p:sp>
      <p:sp>
        <p:nvSpPr>
          <p:cNvPr id="232452" name="Rectangle 4"/>
          <p:cNvSpPr>
            <a:spLocks noGrp="1" noChangeArrowheads="1"/>
          </p:cNvSpPr>
          <p:nvPr>
            <p:ph type="body" idx="1"/>
          </p:nvPr>
        </p:nvSpPr>
        <p:spPr/>
        <p:txBody>
          <a:bodyPr/>
          <a:lstStyle/>
          <a:p>
            <a:pPr marL="609600" indent="-609600">
              <a:buFontTx/>
              <a:buNone/>
            </a:pPr>
            <a:r>
              <a:rPr lang="en-US" b="1" dirty="0"/>
              <a:t>	</a:t>
            </a:r>
          </a:p>
          <a:p>
            <a:pPr>
              <a:buNone/>
            </a:pPr>
            <a:r>
              <a:rPr lang="en-US" dirty="0" smtClean="0">
                <a:solidFill>
                  <a:schemeClr val="tx1"/>
                </a:solidFill>
                <a:latin typeface="+mn-lt"/>
                <a:ea typeface="+mn-ea"/>
                <a:cs typeface="+mn-cs"/>
              </a:rPr>
              <a:t>	</a:t>
            </a:r>
            <a:r>
              <a:rPr lang="en-US" i="1" dirty="0" smtClean="0">
                <a:solidFill>
                  <a:schemeClr val="tx1"/>
                </a:solidFill>
                <a:latin typeface="+mn-lt"/>
                <a:ea typeface="+mn-ea"/>
                <a:cs typeface="+mn-cs"/>
              </a:rPr>
              <a:t>“</a:t>
            </a:r>
            <a:r>
              <a:rPr lang="en-US" i="1" dirty="0">
                <a:solidFill>
                  <a:schemeClr val="tx1"/>
                </a:solidFill>
                <a:latin typeface="+mn-lt"/>
                <a:ea typeface="+mn-ea"/>
                <a:cs typeface="+mn-cs"/>
              </a:rPr>
              <a:t>So then, because you are lukewarm, and neither cold nor hot, I will vomit you out of My mouth. Because you say, ‘I am rich, have become wealthy, and have need of nothing’—and do not know that you are wretched, miserable, poor, blind, and naked”</a:t>
            </a:r>
            <a:r>
              <a:rPr lang="en-US" dirty="0">
                <a:solidFill>
                  <a:schemeClr val="tx1"/>
                </a:solidFill>
                <a:latin typeface="+mn-lt"/>
                <a:ea typeface="+mn-ea"/>
                <a:cs typeface="+mn-cs"/>
              </a:rPr>
              <a:t>  Revelation </a:t>
            </a:r>
            <a:r>
              <a:rPr lang="en-US" dirty="0" smtClean="0">
                <a:solidFill>
                  <a:schemeClr val="tx1"/>
                </a:solidFill>
                <a:latin typeface="+mn-lt"/>
                <a:ea typeface="+mn-ea"/>
                <a:cs typeface="+mn-cs"/>
              </a:rPr>
              <a:t>3:16-17</a:t>
            </a:r>
            <a:endParaRPr lang="en-US" dirty="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3778"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03779" name="Rectangle 3"/>
          <p:cNvSpPr>
            <a:spLocks noGrp="1" noChangeArrowheads="1"/>
          </p:cNvSpPr>
          <p:nvPr>
            <p:ph type="title"/>
          </p:nvPr>
        </p:nvSpPr>
        <p:spPr/>
        <p:txBody>
          <a:bodyPr/>
          <a:lstStyle/>
          <a:p>
            <a:r>
              <a:rPr lang="en-US" b="1" dirty="0" smtClean="0">
                <a:solidFill>
                  <a:schemeClr val="accent2"/>
                </a:solidFill>
              </a:rPr>
              <a:t>Good News</a:t>
            </a:r>
            <a:endParaRPr lang="en-US" b="1" dirty="0">
              <a:solidFill>
                <a:schemeClr val="accent2"/>
              </a:solidFill>
            </a:endParaRPr>
          </a:p>
        </p:txBody>
      </p:sp>
      <p:sp>
        <p:nvSpPr>
          <p:cNvPr id="203780" name="Rectangle 4"/>
          <p:cNvSpPr>
            <a:spLocks noGrp="1" noChangeArrowheads="1"/>
          </p:cNvSpPr>
          <p:nvPr>
            <p:ph type="body" idx="1"/>
          </p:nvPr>
        </p:nvSpPr>
        <p:spPr>
          <a:xfrm>
            <a:off x="533400" y="1600200"/>
            <a:ext cx="8382000" cy="5029200"/>
          </a:xfrm>
        </p:spPr>
        <p:txBody>
          <a:bodyPr/>
          <a:lstStyle/>
          <a:p>
            <a:pPr marL="609600" indent="-609600">
              <a:buFontTx/>
              <a:buNone/>
            </a:pPr>
            <a:r>
              <a:rPr lang="en-US" i="1" dirty="0" smtClean="0"/>
              <a:t>	“Also for Adam and his wife the LORD God made tunics of skin, and clothed them.”  </a:t>
            </a:r>
            <a:r>
              <a:rPr lang="en-US" dirty="0" smtClean="0"/>
              <a:t>Genesis 3:21</a:t>
            </a:r>
          </a:p>
          <a:p>
            <a:pPr marL="609600" indent="-609600">
              <a:buFontTx/>
              <a:buNone/>
            </a:pPr>
            <a:r>
              <a:rPr lang="en-US" i="1" dirty="0"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3778"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03779" name="Rectangle 3"/>
          <p:cNvSpPr>
            <a:spLocks noGrp="1" noChangeArrowheads="1"/>
          </p:cNvSpPr>
          <p:nvPr>
            <p:ph type="title"/>
          </p:nvPr>
        </p:nvSpPr>
        <p:spPr/>
        <p:txBody>
          <a:bodyPr/>
          <a:lstStyle/>
          <a:p>
            <a:r>
              <a:rPr lang="en-US" b="1" dirty="0" smtClean="0">
                <a:solidFill>
                  <a:schemeClr val="accent2"/>
                </a:solidFill>
              </a:rPr>
              <a:t>Good News</a:t>
            </a:r>
            <a:endParaRPr lang="en-US" b="1" dirty="0">
              <a:solidFill>
                <a:schemeClr val="accent2"/>
              </a:solidFill>
            </a:endParaRPr>
          </a:p>
        </p:txBody>
      </p:sp>
      <p:sp>
        <p:nvSpPr>
          <p:cNvPr id="203780" name="Rectangle 4"/>
          <p:cNvSpPr>
            <a:spLocks noGrp="1" noChangeArrowheads="1"/>
          </p:cNvSpPr>
          <p:nvPr>
            <p:ph type="body" idx="1"/>
          </p:nvPr>
        </p:nvSpPr>
        <p:spPr>
          <a:xfrm>
            <a:off x="533400" y="1600200"/>
            <a:ext cx="8382000" cy="5029200"/>
          </a:xfrm>
        </p:spPr>
        <p:txBody>
          <a:bodyPr/>
          <a:lstStyle/>
          <a:p>
            <a:pPr marL="609600" indent="-609600">
              <a:buFontTx/>
              <a:buNone/>
            </a:pPr>
            <a:r>
              <a:rPr lang="en-US" i="1" dirty="0" smtClean="0"/>
              <a:t>	“Also for Adam and his wife the LORD God made tunics of skin, and clothed them.”  </a:t>
            </a:r>
            <a:r>
              <a:rPr lang="en-US" dirty="0" smtClean="0"/>
              <a:t>Genesis 3:21</a:t>
            </a:r>
          </a:p>
          <a:p>
            <a:pPr marL="609600" indent="-609600">
              <a:buFontTx/>
              <a:buNone/>
            </a:pPr>
            <a:endParaRPr lang="en-US" i="1" dirty="0" smtClean="0"/>
          </a:p>
          <a:p>
            <a:pPr marL="609600" indent="-609600" algn="ctr">
              <a:buFontTx/>
              <a:buNone/>
            </a:pPr>
            <a:r>
              <a:rPr lang="en-US" sz="4000" b="1" u="sng" dirty="0" smtClean="0"/>
              <a:t>Blood of a sacrifice</a:t>
            </a:r>
          </a:p>
          <a:p>
            <a:pPr marL="609600" indent="-609600">
              <a:buNone/>
            </a:pPr>
            <a:endParaRPr lang="en-US" i="1" dirty="0" smtClean="0"/>
          </a:p>
          <a:p>
            <a:pPr marL="609600" indent="-609600">
              <a:buNone/>
            </a:pPr>
            <a:r>
              <a:rPr lang="en-US" i="1" dirty="0"/>
              <a:t>	</a:t>
            </a:r>
            <a:r>
              <a:rPr lang="en-US" i="1" dirty="0" smtClean="0">
                <a:solidFill>
                  <a:schemeClr val="tx1"/>
                </a:solidFill>
                <a:latin typeface="+mn-lt"/>
                <a:ea typeface="+mn-ea"/>
                <a:cs typeface="+mn-cs"/>
              </a:rPr>
              <a:t>“He went up on the cross naked to clothe us with the cloak of His righteousness”</a:t>
            </a:r>
          </a:p>
          <a:p>
            <a:pPr marL="609600" indent="-609600" algn="ctr">
              <a:buFontTx/>
              <a:buNone/>
            </a:pPr>
            <a:endParaRPr lang="en-US" sz="40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002"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28003" name="Rectangle 3"/>
          <p:cNvSpPr>
            <a:spLocks noGrp="1" noChangeArrowheads="1"/>
          </p:cNvSpPr>
          <p:nvPr>
            <p:ph type="body" idx="1"/>
          </p:nvPr>
        </p:nvSpPr>
        <p:spPr>
          <a:xfrm>
            <a:off x="228600" y="5791200"/>
            <a:ext cx="8686800" cy="1066800"/>
          </a:xfrm>
        </p:spPr>
        <p:txBody>
          <a:bodyPr/>
          <a:lstStyle/>
          <a:p>
            <a:pPr algn="ctr">
              <a:buFontTx/>
              <a:buNone/>
            </a:pPr>
            <a:endParaRPr lang="en-US" sz="3600" b="1" dirty="0"/>
          </a:p>
        </p:txBody>
      </p:sp>
      <p:pic>
        <p:nvPicPr>
          <p:cNvPr id="128007" name="Picture 7" descr="http://heavenawaits.files.wordpress.com/2008/06/garden_of_eden1.jpg"/>
          <p:cNvPicPr>
            <a:picLocks noChangeAspect="1" noChangeArrowheads="1"/>
          </p:cNvPicPr>
          <p:nvPr/>
        </p:nvPicPr>
        <p:blipFill>
          <a:blip r:embed="rId4" cstate="print"/>
          <a:srcRect/>
          <a:stretch>
            <a:fillRect/>
          </a:stretch>
        </p:blipFill>
        <p:spPr bwMode="auto">
          <a:xfrm>
            <a:off x="1600200" y="304800"/>
            <a:ext cx="5905500" cy="5090541"/>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3778"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03779" name="Rectangle 3"/>
          <p:cNvSpPr>
            <a:spLocks noGrp="1" noChangeArrowheads="1"/>
          </p:cNvSpPr>
          <p:nvPr>
            <p:ph type="title"/>
          </p:nvPr>
        </p:nvSpPr>
        <p:spPr/>
        <p:txBody>
          <a:bodyPr/>
          <a:lstStyle/>
          <a:p>
            <a:r>
              <a:rPr lang="en-US" sz="3800" b="1" dirty="0" smtClean="0">
                <a:solidFill>
                  <a:schemeClr val="accent2"/>
                </a:solidFill>
              </a:rPr>
              <a:t>Gospel of 1</a:t>
            </a:r>
            <a:r>
              <a:rPr lang="en-US" sz="3800" b="1" baseline="30000" dirty="0" smtClean="0">
                <a:solidFill>
                  <a:schemeClr val="accent2"/>
                </a:solidFill>
              </a:rPr>
              <a:t>st</a:t>
            </a:r>
            <a:r>
              <a:rPr lang="en-US" sz="3800" b="1" dirty="0" smtClean="0">
                <a:solidFill>
                  <a:schemeClr val="accent2"/>
                </a:solidFill>
              </a:rPr>
              <a:t> Hour of Monday</a:t>
            </a:r>
            <a:endParaRPr lang="en-US" sz="3800" b="1" dirty="0">
              <a:solidFill>
                <a:schemeClr val="accent2"/>
              </a:solidFill>
            </a:endParaRPr>
          </a:p>
        </p:txBody>
      </p:sp>
      <p:sp>
        <p:nvSpPr>
          <p:cNvPr id="203780" name="Rectangle 4"/>
          <p:cNvSpPr>
            <a:spLocks noGrp="1" noChangeArrowheads="1"/>
          </p:cNvSpPr>
          <p:nvPr>
            <p:ph type="body" idx="1"/>
          </p:nvPr>
        </p:nvSpPr>
        <p:spPr>
          <a:xfrm>
            <a:off x="0" y="1600200"/>
            <a:ext cx="8915400" cy="5029200"/>
          </a:xfrm>
        </p:spPr>
        <p:txBody>
          <a:bodyPr/>
          <a:lstStyle/>
          <a:p>
            <a:pPr marL="609600" indent="-609600">
              <a:buFontTx/>
              <a:buNone/>
            </a:pPr>
            <a:r>
              <a:rPr lang="en-US" i="1" dirty="0" smtClean="0"/>
              <a:t>	“Now in the morning, as they passed by, they saw the fig tree dried up from the roots. And Peter, remembering, said to Him, “Rabbi, look! The fig tree which You cursed has withered away.”  So Jesus answered and said to them, “</a:t>
            </a:r>
            <a:r>
              <a:rPr lang="en-US" b="1" i="1" u="sng" dirty="0" smtClean="0"/>
              <a:t>Have faith in God</a:t>
            </a:r>
            <a:r>
              <a:rPr lang="en-US" i="1" dirty="0" smtClean="0"/>
              <a:t>.”  Mark 11:20-22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002"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28003" name="Rectangle 3"/>
          <p:cNvSpPr>
            <a:spLocks noGrp="1" noChangeArrowheads="1"/>
          </p:cNvSpPr>
          <p:nvPr>
            <p:ph type="body" idx="1"/>
          </p:nvPr>
        </p:nvSpPr>
        <p:spPr>
          <a:xfrm>
            <a:off x="228600" y="5791200"/>
            <a:ext cx="8686800" cy="1066800"/>
          </a:xfrm>
        </p:spPr>
        <p:txBody>
          <a:bodyPr/>
          <a:lstStyle/>
          <a:p>
            <a:pPr algn="ctr">
              <a:buFontTx/>
              <a:buNone/>
            </a:pPr>
            <a:r>
              <a:rPr lang="en-US" sz="3600" b="1" dirty="0" smtClean="0"/>
              <a:t>The garden/vineyard is </a:t>
            </a:r>
            <a:r>
              <a:rPr lang="en-US" sz="3600" b="1" dirty="0" smtClean="0"/>
              <a:t>my heart</a:t>
            </a:r>
            <a:endParaRPr lang="en-US" sz="3600" b="1" dirty="0"/>
          </a:p>
        </p:txBody>
      </p:sp>
      <p:pic>
        <p:nvPicPr>
          <p:cNvPr id="128007" name="Picture 7" descr="http://heavenawaits.files.wordpress.com/2008/06/garden_of_eden1.jpg"/>
          <p:cNvPicPr>
            <a:picLocks noChangeAspect="1" noChangeArrowheads="1"/>
          </p:cNvPicPr>
          <p:nvPr/>
        </p:nvPicPr>
        <p:blipFill>
          <a:blip r:embed="rId4" cstate="print"/>
          <a:srcRect/>
          <a:stretch>
            <a:fillRect/>
          </a:stretch>
        </p:blipFill>
        <p:spPr bwMode="auto">
          <a:xfrm>
            <a:off x="1600200" y="304800"/>
            <a:ext cx="5905500" cy="509054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4018"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14019" name="Rectangle 3"/>
          <p:cNvSpPr>
            <a:spLocks noGrp="1" noChangeArrowheads="1"/>
          </p:cNvSpPr>
          <p:nvPr>
            <p:ph type="body" idx="1"/>
          </p:nvPr>
        </p:nvSpPr>
        <p:spPr>
          <a:xfrm>
            <a:off x="228600" y="685800"/>
            <a:ext cx="8610600" cy="6172200"/>
          </a:xfrm>
        </p:spPr>
        <p:txBody>
          <a:bodyPr/>
          <a:lstStyle/>
          <a:p>
            <a:pPr algn="ctr">
              <a:buFontTx/>
              <a:buNone/>
            </a:pPr>
            <a:r>
              <a:rPr lang="en-US" sz="4000" b="1" i="1" dirty="0" smtClean="0">
                <a:solidFill>
                  <a:schemeClr val="accent2"/>
                </a:solidFill>
              </a:rPr>
              <a:t>What’s Adam’s role in this?</a:t>
            </a:r>
          </a:p>
          <a:p>
            <a:pPr algn="ctr">
              <a:buFontTx/>
              <a:buNone/>
            </a:pPr>
            <a:endParaRPr lang="en-US" sz="4000" b="1" i="1" dirty="0">
              <a:solidFill>
                <a:schemeClr val="accent2"/>
              </a:solidFill>
            </a:endParaRPr>
          </a:p>
          <a:p>
            <a:pPr>
              <a:buFontTx/>
              <a:buNone/>
            </a:pPr>
            <a:r>
              <a:rPr lang="en-US" i="1" dirty="0" smtClean="0"/>
              <a:t>	“Then the LORD God took the man and put him in the garden of Eden to tend and keep it</a:t>
            </a:r>
            <a:r>
              <a:rPr lang="en-US" dirty="0" smtClean="0"/>
              <a:t>.”  Genesis 2:15</a:t>
            </a:r>
          </a:p>
          <a:p>
            <a:pPr algn="ctr">
              <a:buFontTx/>
              <a:buNone/>
            </a:pPr>
            <a:endParaRPr lang="en-US" sz="4000" b="1" i="1" dirty="0">
              <a:solidFill>
                <a:schemeClr val="accent2"/>
              </a:solidFill>
            </a:endParaRPr>
          </a:p>
          <a:p>
            <a:pPr algn="ctr">
              <a:buFontTx/>
              <a:buNone/>
            </a:pPr>
            <a:endParaRPr lang="en-US" sz="4000" b="1" i="1" dirty="0">
              <a:solidFill>
                <a:schemeClr val="accent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6066"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16067" name="Rectangle 3"/>
          <p:cNvSpPr>
            <a:spLocks noGrp="1" noChangeArrowheads="1"/>
          </p:cNvSpPr>
          <p:nvPr>
            <p:ph type="body" idx="1"/>
          </p:nvPr>
        </p:nvSpPr>
        <p:spPr>
          <a:xfrm>
            <a:off x="228600" y="304800"/>
            <a:ext cx="8534400" cy="6553200"/>
          </a:xfrm>
        </p:spPr>
        <p:txBody>
          <a:bodyPr/>
          <a:lstStyle/>
          <a:p>
            <a:pPr>
              <a:buFontTx/>
              <a:buNone/>
            </a:pPr>
            <a:r>
              <a:rPr lang="en-US" sz="3000" b="1" u="sng" dirty="0" smtClean="0"/>
              <a:t>Genesis 2:25-3:13</a:t>
            </a:r>
          </a:p>
          <a:p>
            <a:pPr>
              <a:buFontTx/>
              <a:buNone/>
            </a:pPr>
            <a:r>
              <a:rPr lang="en-US" sz="3000" baseline="30000" dirty="0" smtClean="0"/>
              <a:t>25</a:t>
            </a:r>
            <a:r>
              <a:rPr lang="en-US" sz="3000" dirty="0" smtClean="0"/>
              <a:t> And they were both naked, the man and his wife, and were not ashamed. </a:t>
            </a:r>
          </a:p>
          <a:p>
            <a:pPr>
              <a:buFontTx/>
              <a:buNone/>
            </a:pPr>
            <a:r>
              <a:rPr lang="en-US" sz="3000" baseline="30000" dirty="0" smtClean="0"/>
              <a:t>1</a:t>
            </a:r>
            <a:r>
              <a:rPr lang="en-US" sz="3000" dirty="0" smtClean="0"/>
              <a:t> Now the serpent was more cunning than any beast of the field which the LORD God had made. And he said to the woman, “Has God indeed said, ‘You shall not eat of every tree of the garden’?”</a:t>
            </a:r>
          </a:p>
          <a:p>
            <a:pPr>
              <a:buFontTx/>
              <a:buNone/>
            </a:pPr>
            <a:r>
              <a:rPr lang="en-US" sz="3000" baseline="30000" dirty="0" smtClean="0"/>
              <a:t>2</a:t>
            </a:r>
            <a:r>
              <a:rPr lang="en-US" sz="3000" dirty="0" smtClean="0"/>
              <a:t> And the woman said to the serpent, “We may eat the fruit of the trees of the garden; </a:t>
            </a:r>
            <a:r>
              <a:rPr lang="en-US" sz="3000" baseline="30000" dirty="0" smtClean="0"/>
              <a:t>3</a:t>
            </a:r>
            <a:r>
              <a:rPr lang="en-US" sz="3000" dirty="0" smtClean="0"/>
              <a:t> but of the fruit of the tree which is in the midst of the garden, God has said, ‘You shall not eat it, nor shall you touch it, lest you die.’” </a:t>
            </a:r>
          </a:p>
          <a:p>
            <a:pPr>
              <a:buFontTx/>
              <a:buNone/>
            </a:pPr>
            <a:endParaRPr lang="en-US" sz="3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6066"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16067" name="Rectangle 3"/>
          <p:cNvSpPr>
            <a:spLocks noGrp="1" noChangeArrowheads="1"/>
          </p:cNvSpPr>
          <p:nvPr>
            <p:ph type="body" idx="1"/>
          </p:nvPr>
        </p:nvSpPr>
        <p:spPr>
          <a:xfrm>
            <a:off x="228600" y="304800"/>
            <a:ext cx="8534400" cy="6553200"/>
          </a:xfrm>
        </p:spPr>
        <p:txBody>
          <a:bodyPr/>
          <a:lstStyle/>
          <a:p>
            <a:pPr>
              <a:buFontTx/>
              <a:buNone/>
            </a:pPr>
            <a:r>
              <a:rPr lang="en-US" sz="3000" b="1" u="sng" dirty="0" smtClean="0"/>
              <a:t>Genesis 2:25-3:13</a:t>
            </a:r>
          </a:p>
          <a:p>
            <a:pPr>
              <a:buNone/>
            </a:pPr>
            <a:r>
              <a:rPr lang="en-US" sz="3000" baseline="30000" dirty="0">
                <a:solidFill>
                  <a:schemeClr val="tx1"/>
                </a:solidFill>
                <a:latin typeface="+mn-lt"/>
                <a:ea typeface="+mn-ea"/>
                <a:cs typeface="+mn-cs"/>
              </a:rPr>
              <a:t>4 </a:t>
            </a:r>
            <a:r>
              <a:rPr lang="en-US" sz="3000" dirty="0">
                <a:solidFill>
                  <a:schemeClr val="tx1"/>
                </a:solidFill>
                <a:latin typeface="+mn-lt"/>
                <a:ea typeface="+mn-ea"/>
                <a:cs typeface="+mn-cs"/>
              </a:rPr>
              <a:t>Then the serpent said to the woman, “You will not surely die. </a:t>
            </a:r>
            <a:r>
              <a:rPr lang="en-US" sz="3000" baseline="30000" dirty="0">
                <a:solidFill>
                  <a:schemeClr val="tx1"/>
                </a:solidFill>
                <a:latin typeface="+mn-lt"/>
                <a:ea typeface="+mn-ea"/>
                <a:cs typeface="+mn-cs"/>
              </a:rPr>
              <a:t>5</a:t>
            </a:r>
            <a:r>
              <a:rPr lang="en-US" sz="3000" dirty="0">
                <a:solidFill>
                  <a:schemeClr val="tx1"/>
                </a:solidFill>
                <a:latin typeface="+mn-lt"/>
                <a:ea typeface="+mn-ea"/>
                <a:cs typeface="+mn-cs"/>
              </a:rPr>
              <a:t> For God knows that in the day you eat of it your eyes will be opened, and you will be like God, knowing good and evil.” </a:t>
            </a:r>
          </a:p>
          <a:p>
            <a:pPr>
              <a:buNone/>
            </a:pPr>
            <a:endParaRPr lang="en-US" sz="3000" baseline="30000" dirty="0" smtClean="0">
              <a:solidFill>
                <a:schemeClr val="tx1"/>
              </a:solidFill>
              <a:latin typeface="+mn-lt"/>
              <a:ea typeface="+mn-ea"/>
              <a:cs typeface="+mn-cs"/>
            </a:endParaRPr>
          </a:p>
          <a:p>
            <a:pPr>
              <a:buNone/>
            </a:pPr>
            <a:r>
              <a:rPr lang="en-US" sz="3000" baseline="30000" dirty="0" smtClean="0">
                <a:solidFill>
                  <a:schemeClr val="tx1"/>
                </a:solidFill>
                <a:latin typeface="+mn-lt"/>
                <a:ea typeface="+mn-ea"/>
                <a:cs typeface="+mn-cs"/>
              </a:rPr>
              <a:t>6</a:t>
            </a:r>
            <a:r>
              <a:rPr lang="en-US" sz="3000" dirty="0" smtClean="0">
                <a:solidFill>
                  <a:schemeClr val="tx1"/>
                </a:solidFill>
                <a:latin typeface="+mn-lt"/>
                <a:ea typeface="+mn-ea"/>
                <a:cs typeface="+mn-cs"/>
              </a:rPr>
              <a:t> So when the woman saw that the tree was good for food, that it was pleasant to the eyes, and a tree desirable to make one wise, she took of its fruit and ate. She also gave to her husband with her, and he ate. </a:t>
            </a:r>
          </a:p>
          <a:p>
            <a:pPr>
              <a:buFontTx/>
              <a:buNone/>
            </a:pPr>
            <a:endParaRPr lang="en-US" sz="3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6066"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16067" name="Rectangle 3"/>
          <p:cNvSpPr>
            <a:spLocks noGrp="1" noChangeArrowheads="1"/>
          </p:cNvSpPr>
          <p:nvPr>
            <p:ph type="body" idx="1"/>
          </p:nvPr>
        </p:nvSpPr>
        <p:spPr>
          <a:xfrm>
            <a:off x="228600" y="304800"/>
            <a:ext cx="8534400" cy="6553200"/>
          </a:xfrm>
        </p:spPr>
        <p:txBody>
          <a:bodyPr/>
          <a:lstStyle/>
          <a:p>
            <a:pPr>
              <a:buFontTx/>
              <a:buNone/>
            </a:pPr>
            <a:r>
              <a:rPr lang="en-US" sz="3000" b="1" u="sng" dirty="0" smtClean="0"/>
              <a:t>Genesis 2:25-3:13</a:t>
            </a:r>
          </a:p>
          <a:p>
            <a:pPr>
              <a:buNone/>
            </a:pPr>
            <a:endParaRPr lang="en-US" sz="3000" baseline="30000" dirty="0" smtClean="0">
              <a:solidFill>
                <a:schemeClr val="tx1"/>
              </a:solidFill>
              <a:latin typeface="+mn-lt"/>
              <a:ea typeface="+mn-ea"/>
              <a:cs typeface="+mn-cs"/>
            </a:endParaRPr>
          </a:p>
          <a:p>
            <a:pPr>
              <a:buNone/>
            </a:pPr>
            <a:r>
              <a:rPr lang="en-US" dirty="0"/>
              <a:t>	</a:t>
            </a:r>
            <a:r>
              <a:rPr lang="en-US" baseline="30000" dirty="0" smtClean="0"/>
              <a:t>7</a:t>
            </a:r>
            <a:r>
              <a:rPr lang="en-US" dirty="0" smtClean="0"/>
              <a:t> </a:t>
            </a:r>
            <a:r>
              <a:rPr lang="en-US" dirty="0" smtClean="0">
                <a:solidFill>
                  <a:schemeClr val="tx1"/>
                </a:solidFill>
                <a:latin typeface="+mn-lt"/>
                <a:ea typeface="+mn-ea"/>
                <a:cs typeface="+mn-cs"/>
              </a:rPr>
              <a:t>Then the eyes of both of them were opened, and </a:t>
            </a:r>
            <a:r>
              <a:rPr lang="en-US" b="1" u="sng" dirty="0" smtClean="0">
                <a:solidFill>
                  <a:schemeClr val="tx1"/>
                </a:solidFill>
                <a:latin typeface="+mn-lt"/>
                <a:ea typeface="+mn-ea"/>
                <a:cs typeface="+mn-cs"/>
              </a:rPr>
              <a:t>they knew that they were naked</a:t>
            </a:r>
            <a:r>
              <a:rPr lang="en-US" dirty="0" smtClean="0">
                <a:solidFill>
                  <a:schemeClr val="tx1"/>
                </a:solidFill>
                <a:latin typeface="+mn-lt"/>
                <a:ea typeface="+mn-ea"/>
                <a:cs typeface="+mn-cs"/>
              </a:rPr>
              <a:t>; and they sewed fig leaves together and made themselves coverings. </a:t>
            </a:r>
          </a:p>
          <a:p>
            <a:pPr>
              <a:buFontTx/>
              <a:buNone/>
            </a:pPr>
            <a:endParaRPr lang="en-US" sz="3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6066"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16067" name="Rectangle 3"/>
          <p:cNvSpPr>
            <a:spLocks noGrp="1" noChangeArrowheads="1"/>
          </p:cNvSpPr>
          <p:nvPr>
            <p:ph type="body" idx="1"/>
          </p:nvPr>
        </p:nvSpPr>
        <p:spPr>
          <a:xfrm>
            <a:off x="228600" y="304800"/>
            <a:ext cx="8534400" cy="6553200"/>
          </a:xfrm>
        </p:spPr>
        <p:txBody>
          <a:bodyPr/>
          <a:lstStyle/>
          <a:p>
            <a:pPr>
              <a:buFontTx/>
              <a:buNone/>
            </a:pPr>
            <a:r>
              <a:rPr lang="en-US" sz="3000" b="1" u="sng" dirty="0" smtClean="0"/>
              <a:t>Genesis 2:25-3:13</a:t>
            </a:r>
          </a:p>
          <a:p>
            <a:pPr>
              <a:buNone/>
            </a:pPr>
            <a:endParaRPr lang="en-US" baseline="30000" dirty="0" smtClean="0">
              <a:solidFill>
                <a:schemeClr val="tx1"/>
              </a:solidFill>
              <a:latin typeface="+mn-lt"/>
              <a:ea typeface="+mn-ea"/>
              <a:cs typeface="+mn-cs"/>
            </a:endParaRPr>
          </a:p>
          <a:p>
            <a:pPr>
              <a:buNone/>
            </a:pPr>
            <a:r>
              <a:rPr lang="en-US" baseline="30000" dirty="0" smtClean="0">
                <a:solidFill>
                  <a:schemeClr val="tx1"/>
                </a:solidFill>
                <a:latin typeface="+mn-lt"/>
                <a:ea typeface="+mn-ea"/>
                <a:cs typeface="+mn-cs"/>
              </a:rPr>
              <a:t>8 </a:t>
            </a:r>
            <a:r>
              <a:rPr lang="en-US" dirty="0">
                <a:solidFill>
                  <a:schemeClr val="tx1"/>
                </a:solidFill>
                <a:latin typeface="+mn-lt"/>
                <a:ea typeface="+mn-ea"/>
                <a:cs typeface="+mn-cs"/>
              </a:rPr>
              <a:t>And they heard the sound of the LORD God walking in the garden in the cool of the day, and Adam and his wife hid themselves from the presence of the LORD God among the trees of the garden. </a:t>
            </a:r>
            <a:r>
              <a:rPr lang="en-US" baseline="30000" dirty="0" smtClean="0">
                <a:solidFill>
                  <a:schemeClr val="tx1"/>
                </a:solidFill>
                <a:latin typeface="+mn-lt"/>
                <a:ea typeface="+mn-ea"/>
                <a:cs typeface="+mn-cs"/>
              </a:rPr>
              <a:t>9</a:t>
            </a:r>
            <a:r>
              <a:rPr lang="en-US" dirty="0" smtClean="0">
                <a:solidFill>
                  <a:schemeClr val="tx1"/>
                </a:solidFill>
                <a:latin typeface="+mn-lt"/>
                <a:ea typeface="+mn-ea"/>
                <a:cs typeface="+mn-cs"/>
              </a:rPr>
              <a:t> </a:t>
            </a:r>
            <a:r>
              <a:rPr lang="en-US" dirty="0">
                <a:solidFill>
                  <a:schemeClr val="tx1"/>
                </a:solidFill>
                <a:latin typeface="+mn-lt"/>
                <a:ea typeface="+mn-ea"/>
                <a:cs typeface="+mn-cs"/>
              </a:rPr>
              <a:t>Then the LORD God called to Adam and said to him, “Where are you?” </a:t>
            </a:r>
          </a:p>
          <a:p>
            <a:pPr>
              <a:buNone/>
            </a:pPr>
            <a:r>
              <a:rPr lang="en-US" baseline="30000" dirty="0">
                <a:solidFill>
                  <a:schemeClr val="tx1"/>
                </a:solidFill>
                <a:latin typeface="+mn-lt"/>
                <a:ea typeface="+mn-ea"/>
                <a:cs typeface="+mn-cs"/>
              </a:rPr>
              <a:t>10</a:t>
            </a:r>
            <a:r>
              <a:rPr lang="en-US" dirty="0">
                <a:solidFill>
                  <a:schemeClr val="tx1"/>
                </a:solidFill>
                <a:latin typeface="+mn-lt"/>
                <a:ea typeface="+mn-ea"/>
                <a:cs typeface="+mn-cs"/>
              </a:rPr>
              <a:t> So he said, “I heard Your voice in the garden, and </a:t>
            </a:r>
            <a:r>
              <a:rPr lang="en-US" b="1" u="sng" dirty="0">
                <a:solidFill>
                  <a:schemeClr val="tx1"/>
                </a:solidFill>
                <a:latin typeface="+mn-lt"/>
                <a:ea typeface="+mn-ea"/>
                <a:cs typeface="+mn-cs"/>
              </a:rPr>
              <a:t>I was afraid because I was naked</a:t>
            </a:r>
            <a:r>
              <a:rPr lang="en-US" dirty="0">
                <a:solidFill>
                  <a:schemeClr val="tx1"/>
                </a:solidFill>
                <a:latin typeface="+mn-lt"/>
                <a:ea typeface="+mn-ea"/>
                <a:cs typeface="+mn-cs"/>
              </a:rPr>
              <a:t>; and I hid myself.” </a:t>
            </a:r>
            <a:r>
              <a:rPr lang="en-US" dirty="0" smtClean="0">
                <a:solidFill>
                  <a:schemeClr val="tx1"/>
                </a:solidFill>
                <a:latin typeface="+mn-lt"/>
                <a:ea typeface="+mn-ea"/>
                <a:cs typeface="+mn-cs"/>
              </a:rPr>
              <a:t> </a:t>
            </a:r>
          </a:p>
          <a:p>
            <a:pPr>
              <a:buFontTx/>
              <a:buNone/>
            </a:pPr>
            <a:endParaRPr lang="en-US" sz="3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6066"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16067" name="Rectangle 3"/>
          <p:cNvSpPr>
            <a:spLocks noGrp="1" noChangeArrowheads="1"/>
          </p:cNvSpPr>
          <p:nvPr>
            <p:ph type="body" idx="1"/>
          </p:nvPr>
        </p:nvSpPr>
        <p:spPr>
          <a:xfrm>
            <a:off x="228600" y="304800"/>
            <a:ext cx="8534400" cy="6553200"/>
          </a:xfrm>
        </p:spPr>
        <p:txBody>
          <a:bodyPr/>
          <a:lstStyle/>
          <a:p>
            <a:pPr>
              <a:buFontTx/>
              <a:buNone/>
            </a:pPr>
            <a:r>
              <a:rPr lang="en-US" sz="3000" b="1" u="sng" dirty="0" smtClean="0"/>
              <a:t>Genesis 2:25-3:13</a:t>
            </a:r>
          </a:p>
          <a:p>
            <a:pPr>
              <a:buNone/>
            </a:pPr>
            <a:endParaRPr lang="en-US" sz="3000" baseline="30000" dirty="0" smtClean="0">
              <a:solidFill>
                <a:schemeClr val="tx1"/>
              </a:solidFill>
              <a:latin typeface="+mn-lt"/>
              <a:ea typeface="+mn-ea"/>
              <a:cs typeface="+mn-cs"/>
            </a:endParaRPr>
          </a:p>
          <a:p>
            <a:pPr>
              <a:buNone/>
            </a:pPr>
            <a:r>
              <a:rPr lang="en-US" sz="3000" baseline="30000" dirty="0" smtClean="0">
                <a:solidFill>
                  <a:schemeClr val="tx1"/>
                </a:solidFill>
                <a:latin typeface="+mn-lt"/>
                <a:ea typeface="+mn-ea"/>
                <a:cs typeface="+mn-cs"/>
              </a:rPr>
              <a:t>11</a:t>
            </a:r>
            <a:r>
              <a:rPr lang="en-US" sz="3000" dirty="0" smtClean="0">
                <a:solidFill>
                  <a:schemeClr val="tx1"/>
                </a:solidFill>
                <a:latin typeface="+mn-lt"/>
                <a:ea typeface="+mn-ea"/>
                <a:cs typeface="+mn-cs"/>
              </a:rPr>
              <a:t> </a:t>
            </a:r>
            <a:r>
              <a:rPr lang="en-US" sz="3000" dirty="0">
                <a:solidFill>
                  <a:schemeClr val="tx1"/>
                </a:solidFill>
                <a:latin typeface="+mn-lt"/>
                <a:ea typeface="+mn-ea"/>
                <a:cs typeface="+mn-cs"/>
              </a:rPr>
              <a:t>And He said, “</a:t>
            </a:r>
            <a:r>
              <a:rPr lang="en-US" sz="3000" b="1" u="sng" dirty="0">
                <a:solidFill>
                  <a:schemeClr val="tx1"/>
                </a:solidFill>
                <a:latin typeface="+mn-lt"/>
                <a:ea typeface="+mn-ea"/>
                <a:cs typeface="+mn-cs"/>
              </a:rPr>
              <a:t>Who told you that you were naked</a:t>
            </a:r>
            <a:r>
              <a:rPr lang="en-US" sz="3000" dirty="0">
                <a:solidFill>
                  <a:schemeClr val="tx1"/>
                </a:solidFill>
                <a:latin typeface="+mn-lt"/>
                <a:ea typeface="+mn-ea"/>
                <a:cs typeface="+mn-cs"/>
              </a:rPr>
              <a:t>? Have you eaten from the tree of which I commanded you that you should not eat?” </a:t>
            </a:r>
          </a:p>
          <a:p>
            <a:pPr>
              <a:buNone/>
            </a:pPr>
            <a:endParaRPr lang="en-US" sz="3000" dirty="0" smtClean="0">
              <a:solidFill>
                <a:schemeClr val="tx1"/>
              </a:solidFill>
              <a:latin typeface="+mn-lt"/>
              <a:ea typeface="+mn-ea"/>
              <a:cs typeface="+mn-cs"/>
            </a:endParaRPr>
          </a:p>
          <a:p>
            <a:pPr>
              <a:buNone/>
            </a:pPr>
            <a:r>
              <a:rPr lang="en-US" baseline="30000" dirty="0" smtClean="0"/>
              <a:t>13 </a:t>
            </a:r>
            <a:r>
              <a:rPr lang="en-US" dirty="0" smtClean="0">
                <a:solidFill>
                  <a:schemeClr val="tx1"/>
                </a:solidFill>
                <a:latin typeface="+mn-lt"/>
                <a:ea typeface="+mn-ea"/>
                <a:cs typeface="+mn-cs"/>
              </a:rPr>
              <a:t>…“What is this you have done?”…</a:t>
            </a:r>
          </a:p>
          <a:p>
            <a:pPr>
              <a:buNone/>
            </a:pPr>
            <a:r>
              <a:rPr lang="en-US" sz="3000" dirty="0" smtClean="0">
                <a:solidFill>
                  <a:schemeClr val="tx1"/>
                </a:solidFill>
                <a:latin typeface="+mn-lt"/>
                <a:ea typeface="+mn-ea"/>
                <a:cs typeface="+mn-cs"/>
              </a:rPr>
              <a:t> </a:t>
            </a:r>
          </a:p>
          <a:p>
            <a:pPr>
              <a:buFontTx/>
              <a:buNone/>
            </a:pPr>
            <a:endParaRPr lang="en-US" sz="3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511</TotalTime>
  <Words>359</Words>
  <Application>Microsoft Office PowerPoint</Application>
  <PresentationFormat>On-screen Show (4:3)</PresentationFormat>
  <Paragraphs>85</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The Solution?</vt:lpstr>
      <vt:lpstr>The Solution?</vt:lpstr>
      <vt:lpstr>The Solution?</vt:lpstr>
      <vt:lpstr>GOD HATES FIG LEAVES!</vt:lpstr>
      <vt:lpstr>Good News</vt:lpstr>
      <vt:lpstr>Good News</vt:lpstr>
      <vt:lpstr>Gospel of 1st Hour of Monday</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Quest Begins</dc:title>
  <dc:creator>LFCS</dc:creator>
  <cp:lastModifiedBy> </cp:lastModifiedBy>
  <cp:revision>20</cp:revision>
  <dcterms:created xsi:type="dcterms:W3CDTF">2007-03-23T19:25:05Z</dcterms:created>
  <dcterms:modified xsi:type="dcterms:W3CDTF">2010-03-29T22:38:01Z</dcterms:modified>
</cp:coreProperties>
</file>